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4" r:id="rId4"/>
    <p:sldId id="263" r:id="rId5"/>
    <p:sldId id="262" r:id="rId6"/>
    <p:sldId id="261" r:id="rId7"/>
    <p:sldId id="260" r:id="rId8"/>
    <p:sldId id="258" r:id="rId9"/>
    <p:sldId id="275" r:id="rId10"/>
    <p:sldId id="278" r:id="rId11"/>
    <p:sldId id="279" r:id="rId12"/>
    <p:sldId id="280" r:id="rId13"/>
    <p:sldId id="281" r:id="rId14"/>
    <p:sldId id="282" r:id="rId15"/>
    <p:sldId id="283" r:id="rId16"/>
    <p:sldId id="284" r:id="rId17"/>
    <p:sldId id="285" r:id="rId18"/>
    <p:sldId id="27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29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01/Jul/2019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01-07-2019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US" sz="3600" b="1" dirty="0">
                <a:solidFill>
                  <a:srgbClr val="C00000"/>
                </a:solidFill>
                <a:latin typeface="Bookman Old Style" panose="02050604050505020204" pitchFamily="18" charset="0"/>
                <a:ea typeface="+mj-ea"/>
                <a:cs typeface="+mj-cs"/>
              </a:rPr>
              <a:t>CRYPTOGRAPHY</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470953" y="3755375"/>
            <a:ext cx="3907567" cy="1908215"/>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Sowmya</a:t>
            </a:r>
            <a:r>
              <a:rPr lang="en-US" sz="2400" dirty="0">
                <a:latin typeface="Times New Roman" panose="02020603050405020304" pitchFamily="18" charset="0"/>
                <a:cs typeface="Times New Roman" panose="02020603050405020304" pitchFamily="18" charset="0"/>
              </a:rPr>
              <a:t> K</a:t>
            </a:r>
          </a:p>
          <a:p>
            <a:r>
              <a:rPr lang="en-US" sz="2400" dirty="0">
                <a:latin typeface="Times New Roman" panose="02020603050405020304" pitchFamily="18" charset="0"/>
                <a:cs typeface="Times New Roman" panose="02020603050405020304" pitchFamily="18" charset="0"/>
              </a:rPr>
              <a:t>Assistant  </a:t>
            </a:r>
            <a:r>
              <a:rPr lang="en-US" sz="2400" dirty="0" smtClean="0">
                <a:latin typeface="Times New Roman" panose="02020603050405020304" pitchFamily="18" charset="0"/>
                <a:cs typeface="Times New Roman" panose="02020603050405020304" pitchFamily="18" charset="0"/>
              </a:rPr>
              <a:t>Professor</a:t>
            </a:r>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Dept.of</a:t>
            </a:r>
            <a:r>
              <a:rPr lang="en-US" sz="2400" dirty="0">
                <a:latin typeface="Times New Roman" panose="02020603050405020304" pitchFamily="18" charset="0"/>
                <a:cs typeface="Times New Roman" panose="02020603050405020304" pitchFamily="18" charset="0"/>
              </a:rPr>
              <a:t>  Mathematics</a:t>
            </a:r>
          </a:p>
          <a:p>
            <a:r>
              <a:rPr lang="en-US" sz="2400" dirty="0" err="1">
                <a:latin typeface="Times New Roman" panose="02020603050405020304" pitchFamily="18" charset="0"/>
                <a:cs typeface="Times New Roman" panose="02020603050405020304" pitchFamily="18" charset="0"/>
              </a:rPr>
              <a:t>St.Mary’s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College,Thrissur</a:t>
            </a:r>
            <a:r>
              <a:rPr lang="en-US" sz="2400" dirty="0">
                <a:latin typeface="Times New Roman" panose="02020603050405020304" pitchFamily="18" charset="0"/>
                <a:cs typeface="Times New Roman" panose="02020603050405020304" pitchFamily="18" charset="0"/>
              </a:rPr>
              <a:t>.</a:t>
            </a: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8" name="Rectangle 7"/>
          <p:cNvSpPr/>
          <p:nvPr/>
        </p:nvSpPr>
        <p:spPr>
          <a:xfrm>
            <a:off x="865301" y="679269"/>
            <a:ext cx="7677807" cy="5816977"/>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Q.No.5: Decipher the  following </a:t>
            </a:r>
            <a:r>
              <a:rPr lang="en-US" sz="2400" dirty="0" err="1">
                <a:latin typeface="Times New Roman" panose="02020603050405020304" pitchFamily="18" charset="0"/>
                <a:cs typeface="Times New Roman" panose="02020603050405020304" pitchFamily="18" charset="0"/>
              </a:rPr>
              <a:t>ciphertext</a:t>
            </a:r>
            <a:r>
              <a:rPr lang="en-US" sz="2400" dirty="0">
                <a:latin typeface="Times New Roman" panose="02020603050405020304" pitchFamily="18" charset="0"/>
                <a:cs typeface="Times New Roman" panose="02020603050405020304" pitchFamily="18" charset="0"/>
              </a:rPr>
              <a:t> using shift cipher “</a:t>
            </a:r>
            <a:r>
              <a:rPr lang="en-US" sz="2400" dirty="0" err="1">
                <a:latin typeface="Times New Roman" panose="02020603050405020304" pitchFamily="18" charset="0"/>
                <a:cs typeface="Times New Roman" panose="02020603050405020304" pitchFamily="18" charset="0"/>
              </a:rPr>
              <a:t>FQOCUDEM”.Suppose</a:t>
            </a:r>
            <a:r>
              <a:rPr lang="en-US" sz="2400" dirty="0">
                <a:latin typeface="Times New Roman" panose="02020603050405020304" pitchFamily="18" charset="0"/>
                <a:cs typeface="Times New Roman" panose="02020603050405020304" pitchFamily="18" charset="0"/>
              </a:rPr>
              <a:t> the most frequently occurring letter in the English language is “E” and “U” is the ,most frequently occurring character in the </a:t>
            </a:r>
            <a:r>
              <a:rPr lang="en-US" sz="2400" dirty="0" err="1">
                <a:latin typeface="Times New Roman" panose="02020603050405020304" pitchFamily="18" charset="0"/>
                <a:cs typeface="Times New Roman" panose="02020603050405020304" pitchFamily="18" charset="0"/>
              </a:rPr>
              <a:t>ciphertext</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Solution</a:t>
            </a:r>
          </a:p>
          <a:p>
            <a:pPr algn="just"/>
            <a:r>
              <a:rPr lang="en-US" sz="2400" dirty="0">
                <a:latin typeface="Times New Roman" panose="02020603050405020304" pitchFamily="18" charset="0"/>
                <a:cs typeface="Times New Roman" panose="02020603050405020304" pitchFamily="18" charset="0"/>
              </a:rPr>
              <a:t>The deciphering transformation is 𝑃≡𝐶−16 (𝑚𝑜𝑑 26)</a:t>
            </a:r>
          </a:p>
          <a:p>
            <a:pPr algn="just"/>
            <a:r>
              <a:rPr lang="en-US" sz="2400" dirty="0">
                <a:latin typeface="Times New Roman" panose="02020603050405020304" pitchFamily="18" charset="0"/>
                <a:cs typeface="Times New Roman" panose="02020603050405020304" pitchFamily="18" charset="0"/>
              </a:rPr>
              <a:t>The shift takes “E”=4 to “U”=20.</a:t>
            </a:r>
          </a:p>
          <a:p>
            <a:pPr algn="just"/>
            <a:r>
              <a:rPr lang="en-US" sz="2400" dirty="0">
                <a:latin typeface="Times New Roman" panose="02020603050405020304" pitchFamily="18" charset="0"/>
                <a:cs typeface="Times New Roman" panose="02020603050405020304" pitchFamily="18" charset="0"/>
              </a:rPr>
              <a:t> i.e., 20 ≡ 4+b mod 26</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i.e.,b</a:t>
            </a:r>
            <a:r>
              <a:rPr lang="en-US" sz="2400" dirty="0">
                <a:latin typeface="Times New Roman" panose="02020603050405020304" pitchFamily="18" charset="0"/>
                <a:cs typeface="Times New Roman" panose="02020603050405020304" pitchFamily="18" charset="0"/>
              </a:rPr>
              <a:t>=16</a:t>
            </a:r>
          </a:p>
          <a:p>
            <a:pPr algn="just"/>
            <a:r>
              <a:rPr lang="en-US" sz="2400" dirty="0">
                <a:latin typeface="Times New Roman" panose="02020603050405020304" pitchFamily="18" charset="0"/>
                <a:cs typeface="Times New Roman" panose="02020603050405020304" pitchFamily="18" charset="0"/>
              </a:rPr>
              <a:t>Converting to numerical equivalents </a:t>
            </a:r>
          </a:p>
          <a:p>
            <a:pPr algn="just"/>
            <a:r>
              <a:rPr lang="en-US" sz="2400" dirty="0">
                <a:latin typeface="Times New Roman" panose="02020603050405020304" pitchFamily="18" charset="0"/>
                <a:cs typeface="Times New Roman" panose="02020603050405020304" pitchFamily="18" charset="0"/>
              </a:rPr>
              <a:t>     5   16   14   2   20   3   4   12</a:t>
            </a:r>
          </a:p>
          <a:p>
            <a:pPr algn="just"/>
            <a:r>
              <a:rPr lang="en-US" sz="2400" dirty="0">
                <a:latin typeface="Times New Roman" panose="02020603050405020304" pitchFamily="18" charset="0"/>
                <a:cs typeface="Times New Roman" panose="02020603050405020304" pitchFamily="18" charset="0"/>
              </a:rPr>
              <a:t>Using the deciphering transformation ,</a:t>
            </a:r>
          </a:p>
          <a:p>
            <a:pPr algn="just"/>
            <a:r>
              <a:rPr lang="en-US" sz="2400" dirty="0">
                <a:latin typeface="Times New Roman" panose="02020603050405020304" pitchFamily="18" charset="0"/>
                <a:cs typeface="Times New Roman" panose="02020603050405020304" pitchFamily="18" charset="0"/>
              </a:rPr>
              <a:t>     15   0   24   12   4   13   14   22</a:t>
            </a:r>
          </a:p>
          <a:p>
            <a:pPr algn="just"/>
            <a:r>
              <a:rPr lang="en-US" sz="2400" dirty="0">
                <a:latin typeface="Times New Roman" panose="02020603050405020304" pitchFamily="18" charset="0"/>
                <a:cs typeface="Times New Roman" panose="02020603050405020304" pitchFamily="18" charset="0"/>
              </a:rPr>
              <a:t>The plaintext is “PAYMENOW”.</a:t>
            </a:r>
          </a:p>
          <a:p>
            <a:endParaRPr lang="en-US" dirty="0"/>
          </a:p>
          <a:p>
            <a:endParaRPr lang="en-US" dirty="0"/>
          </a:p>
        </p:txBody>
      </p:sp>
      <p:sp>
        <p:nvSpPr>
          <p:cNvPr id="6" name="TextBox 5">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650207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mc:AlternateContent xmlns:mc="http://schemas.openxmlformats.org/markup-compatibility/2006">
        <mc:Choice xmlns:a14="http://schemas.microsoft.com/office/drawing/2010/main" xmlns="" Requires="a14">
          <p:sp>
            <p:nvSpPr>
              <p:cNvPr id="8" name="Rectangle 7"/>
              <p:cNvSpPr/>
              <p:nvPr/>
            </p:nvSpPr>
            <p:spPr>
              <a:xfrm>
                <a:off x="1355074" y="1421178"/>
                <a:ext cx="6720290" cy="2646878"/>
              </a:xfrm>
              <a:prstGeom prst="rect">
                <a:avLst/>
              </a:prstGeom>
            </p:spPr>
            <p:txBody>
              <a:bodyPr wrap="square">
                <a:spAutoFit/>
              </a:bodyPr>
              <a:lstStyle/>
              <a:p>
                <a:r>
                  <a:rPr lang="en-US" sz="2800" dirty="0">
                    <a:latin typeface="Bookman Old Style" panose="02050604050505020204" pitchFamily="18" charset="0"/>
                  </a:rPr>
                  <a:t>Affine Ciphers</a:t>
                </a:r>
              </a:p>
              <a:p>
                <a:endParaRPr lang="en-US" dirty="0"/>
              </a:p>
              <a:p>
                <a:r>
                  <a:rPr lang="en-US" dirty="0"/>
                  <a:t/>
                </a:r>
                <a:r>
                  <a:rPr lang="en-US" sz="2400" dirty="0">
                    <a:latin typeface="Times New Roman" panose="02020603050405020304" pitchFamily="18" charset="0"/>
                    <a:cs typeface="Times New Roman" panose="02020603050405020304" pitchFamily="18" charset="0"/>
                  </a:rPr>
                  <a:t>An Affine enciphering transformation is given by </a:t>
                </a:r>
              </a:p>
              <a:p>
                <a:r>
                  <a:rPr lang="en-US" sz="2400" dirty="0">
                    <a:latin typeface="Times New Roman" panose="02020603050405020304" pitchFamily="18" charset="0"/>
                    <a:cs typeface="Times New Roman" panose="02020603050405020304" pitchFamily="18" charset="0"/>
                  </a:rPr>
                  <a:t/>
                </a:r>
                <a14:m>
                  <m:oMath xmlns:m="http://schemas.openxmlformats.org/officeDocument/2006/math">
                    <m:r>
                      <a:rPr lang="en-US" sz="2400" i="1">
                        <a:latin typeface="Cambria Math" panose="02040503050406030204" pitchFamily="18" charset="0"/>
                      </a:rPr>
                      <m:t>𝐶</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𝑎𝑃</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𝑘</m:t>
                    </m:r>
                    <m:r>
                      <a:rPr lang="en-US" sz="2400" i="1">
                        <a:latin typeface="Cambria Math" panose="02040503050406030204" pitchFamily="18" charset="0"/>
                        <a:ea typeface="Cambria Math" panose="02040503050406030204" pitchFamily="18" charset="0"/>
                      </a:rPr>
                      <m:t> </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𝑚𝑜𝑑</m:t>
                        </m:r>
                        <m:r>
                          <a:rPr lang="en-US" sz="2400" i="1">
                            <a:latin typeface="Cambria Math" panose="02040503050406030204" pitchFamily="18" charset="0"/>
                            <a:ea typeface="Cambria Math" panose="02040503050406030204" pitchFamily="18" charset="0"/>
                          </a:rPr>
                          <m:t> 26</m:t>
                        </m:r>
                      </m:e>
                    </m:d>
                  </m:oMath>
                </a14:m>
                <a:endParaRPr lang="en-US" sz="2400" dirty="0">
                  <a:latin typeface="Times New Roman" panose="02020603050405020304" pitchFamily="18" charset="0"/>
                  <a:ea typeface="Cambria Math" panose="02040503050406030204" pitchFamily="18" charset="0"/>
                  <a:cs typeface="Times New Roman" panose="02020603050405020304" pitchFamily="18" charset="0"/>
                </a:endParaRPr>
              </a:p>
              <a:p>
                <a:r>
                  <a:rPr lang="en-US" sz="2400" dirty="0">
                    <a:latin typeface="Times New Roman" panose="02020603050405020304" pitchFamily="18" charset="0"/>
                    <a:ea typeface="Cambria Math" panose="02040503050406030204" pitchFamily="18" charset="0"/>
                    <a:cs typeface="Times New Roman" panose="02020603050405020304" pitchFamily="18" charset="0"/>
                  </a:rPr>
                  <a:t>The deciphering transformation is </a:t>
                </a:r>
              </a:p>
              <a:p>
                <a:r>
                  <a:rPr lang="en-US" sz="2400" dirty="0">
                    <a:latin typeface="Times New Roman" panose="02020603050405020304" pitchFamily="18" charset="0"/>
                    <a:ea typeface="Cambria Math" panose="02040503050406030204" pitchFamily="18" charset="0"/>
                    <a:cs typeface="Times New Roman" panose="02020603050405020304" pitchFamily="18" charset="0"/>
                  </a:rPr>
                  <a:t/>
                </a:r>
                <a14:m>
                  <m:oMath xmlns:m="http://schemas.openxmlformats.org/officeDocument/2006/math">
                    <m:r>
                      <a:rPr lang="en-US" sz="2400">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𝑃</m:t>
                    </m:r>
                    <m:r>
                      <a:rPr lang="en-US" sz="2400" i="1">
                        <a:latin typeface="Cambria Math" panose="02040503050406030204" pitchFamily="18" charset="0"/>
                        <a:ea typeface="Cambria Math" panose="02040503050406030204" pitchFamily="18" charset="0"/>
                      </a:rPr>
                      <m:t>≡</m:t>
                    </m:r>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𝑎</m:t>
                        </m:r>
                      </m:e>
                      <m:sup>
                        <m:r>
                          <a:rPr lang="en-US" sz="2400" i="1">
                            <a:latin typeface="Cambria Math" panose="02040503050406030204" pitchFamily="18" charset="0"/>
                            <a:ea typeface="Cambria Math" panose="02040503050406030204" pitchFamily="18" charset="0"/>
                          </a:rPr>
                          <m:t>′</m:t>
                        </m:r>
                      </m:sup>
                    </m:sSup>
                    <m:r>
                      <a:rPr lang="en-US" sz="2400" i="1">
                        <a:latin typeface="Cambria Math" panose="02040503050406030204" pitchFamily="18" charset="0"/>
                        <a:ea typeface="Cambria Math" panose="02040503050406030204" pitchFamily="18" charset="0"/>
                      </a:rPr>
                      <m:t>𝐶</m:t>
                    </m:r>
                    <m:r>
                      <a:rPr lang="en-US" sz="2400" i="1">
                        <a:latin typeface="Cambria Math" panose="02040503050406030204" pitchFamily="18" charset="0"/>
                        <a:ea typeface="Cambria Math" panose="02040503050406030204" pitchFamily="18" charset="0"/>
                      </a:rPr>
                      <m:t>+</m:t>
                    </m:r>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𝑏</m:t>
                        </m:r>
                      </m:e>
                      <m:sup>
                        <m:r>
                          <a:rPr lang="en-US" sz="2400" i="1">
                            <a:latin typeface="Cambria Math" panose="02040503050406030204" pitchFamily="18" charset="0"/>
                            <a:ea typeface="Cambria Math" panose="02040503050406030204" pitchFamily="18" charset="0"/>
                          </a:rPr>
                          <m:t>′</m:t>
                        </m:r>
                      </m:sup>
                    </m:sSup>
                    <m:r>
                      <a:rPr lang="en-US" sz="2400" i="1">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𝑚𝑜𝑑</m:t>
                    </m:r>
                    <m:r>
                      <a:rPr lang="en-US" sz="2400" i="1">
                        <a:latin typeface="Cambria Math" panose="02040503050406030204" pitchFamily="18" charset="0"/>
                        <a:ea typeface="Cambria Math" panose="02040503050406030204" pitchFamily="18" charset="0"/>
                      </a:rPr>
                      <m:t> 26)</m:t>
                    </m:r>
                  </m:oMath>
                </a14:m>
                <a:r>
                  <a:rPr lang="en-US" sz="2400" dirty="0">
                    <a:latin typeface="Times New Roman" panose="02020603050405020304" pitchFamily="18" charset="0"/>
                    <a:ea typeface="Cambria Math" panose="02040503050406030204" pitchFamily="18" charset="0"/>
                    <a:cs typeface="Times New Roman" panose="02020603050405020304" pitchFamily="18" charset="0"/>
                  </a:rPr>
                  <a:t>  where                     </a:t>
                </a:r>
                <a14:m>
                  <m:oMath xmlns:m="http://schemas.openxmlformats.org/officeDocument/2006/math">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𝑎</m:t>
                        </m:r>
                      </m:e>
                      <m:sup>
                        <m:r>
                          <a:rPr lang="en-US" sz="2400" i="1">
                            <a:latin typeface="Cambria Math" panose="02040503050406030204" pitchFamily="18" charset="0"/>
                            <a:ea typeface="Cambria Math" panose="02040503050406030204" pitchFamily="18" charset="0"/>
                          </a:rPr>
                          <m:t>′</m:t>
                        </m:r>
                      </m:sup>
                    </m:sSup>
                    <m:r>
                      <a:rPr lang="en-US" sz="2400" i="1">
                        <a:latin typeface="Cambria Math" panose="02040503050406030204" pitchFamily="18" charset="0"/>
                        <a:ea typeface="Cambria Math" panose="02040503050406030204" pitchFamily="18" charset="0"/>
                      </a:rPr>
                      <m:t>=</m:t>
                    </m:r>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𝑎</m:t>
                        </m:r>
                      </m:e>
                      <m:sup>
                        <m:r>
                          <a:rPr lang="en-US" sz="2400" i="1">
                            <a:latin typeface="Cambria Math" panose="02040503050406030204" pitchFamily="18" charset="0"/>
                            <a:ea typeface="Cambria Math" panose="02040503050406030204" pitchFamily="18" charset="0"/>
                          </a:rPr>
                          <m:t>−1</m:t>
                        </m:r>
                      </m:sup>
                    </m:sSup>
                    <m:r>
                      <a:rPr lang="en-US" sz="2400" i="1">
                        <a:latin typeface="Cambria Math" panose="02040503050406030204" pitchFamily="18" charset="0"/>
                        <a:ea typeface="Cambria Math" panose="02040503050406030204" pitchFamily="18" charset="0"/>
                      </a:rPr>
                      <m:t>,</m:t>
                    </m:r>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𝑏</m:t>
                        </m:r>
                      </m:e>
                      <m:sup>
                        <m:r>
                          <a:rPr lang="en-US" sz="2400" i="1">
                            <a:latin typeface="Cambria Math" panose="02040503050406030204" pitchFamily="18" charset="0"/>
                            <a:ea typeface="Cambria Math" panose="02040503050406030204" pitchFamily="18" charset="0"/>
                          </a:rPr>
                          <m:t>′</m:t>
                        </m:r>
                      </m:sup>
                    </m:sSup>
                    <m:r>
                      <a:rPr lang="en-US" sz="2400" i="1">
                        <a:latin typeface="Cambria Math" panose="02040503050406030204" pitchFamily="18" charset="0"/>
                        <a:ea typeface="Cambria Math" panose="02040503050406030204" pitchFamily="18" charset="0"/>
                      </a:rPr>
                      <m:t>=−</m:t>
                    </m:r>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𝑎</m:t>
                        </m:r>
                      </m:e>
                      <m:sup>
                        <m:r>
                          <a:rPr lang="en-US" sz="2400" i="1">
                            <a:latin typeface="Cambria Math" panose="02040503050406030204" pitchFamily="18" charset="0"/>
                            <a:ea typeface="Cambria Math" panose="02040503050406030204" pitchFamily="18" charset="0"/>
                          </a:rPr>
                          <m:t>−1</m:t>
                        </m:r>
                      </m:sup>
                    </m:sSup>
                    <m:r>
                      <a:rPr lang="en-US" sz="2400" i="1">
                        <a:latin typeface="Cambria Math" panose="02040503050406030204" pitchFamily="18" charset="0"/>
                        <a:ea typeface="Cambria Math" panose="02040503050406030204" pitchFamily="18" charset="0"/>
                      </a:rPr>
                      <m:t>𝑏</m:t>
                    </m:r>
                  </m:oMath>
                </a14:m>
                <a:endParaRPr lang="en-US" sz="2400" dirty="0">
                  <a:latin typeface="Times New Roman" panose="02020603050405020304" pitchFamily="18" charset="0"/>
                  <a:ea typeface="Cambria Math" panose="02040503050406030204" pitchFamily="18" charset="0"/>
                  <a:cs typeface="Times New Roman" panose="02020603050405020304" pitchFamily="18" charset="0"/>
                </a:endParaRPr>
              </a:p>
            </p:txBody>
          </p:sp>
        </mc:Choice>
        <mc:Fallback>
          <p:sp>
            <p:nvSpPr>
              <p:cNvPr id="8" name="Rectangle 7"/>
              <p:cNvSpPr>
                <a:spLocks noRot="1" noChangeAspect="1" noMove="1" noResize="1" noEditPoints="1" noAdjustHandles="1" noChangeArrowheads="1" noChangeShapeType="1" noTextEdit="1"/>
              </p:cNvSpPr>
              <p:nvPr/>
            </p:nvSpPr>
            <p:spPr>
              <a:xfrm>
                <a:off x="1355074" y="1421178"/>
                <a:ext cx="6720290" cy="2646878"/>
              </a:xfrm>
              <a:prstGeom prst="rect">
                <a:avLst/>
              </a:prstGeom>
              <a:blipFill rotWithShape="0">
                <a:blip r:embed="rId3"/>
                <a:stretch>
                  <a:fillRect l="-1813" t="-2304" r="-5621"/>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3130494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8" name="Rectangle 7"/>
          <p:cNvSpPr/>
          <p:nvPr/>
        </p:nvSpPr>
        <p:spPr>
          <a:xfrm>
            <a:off x="980500" y="1024568"/>
            <a:ext cx="7204093" cy="4524315"/>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Q.No.6:Encipher the message “PAY ME </a:t>
            </a:r>
            <a:r>
              <a:rPr lang="en-US" sz="2400" dirty="0" err="1">
                <a:latin typeface="Times New Roman" panose="02020603050405020304" pitchFamily="18" charset="0"/>
                <a:cs typeface="Times New Roman" panose="02020603050405020304" pitchFamily="18" charset="0"/>
              </a:rPr>
              <a:t>NOW”using</a:t>
            </a:r>
            <a:r>
              <a:rPr lang="en-US" sz="2400" dirty="0">
                <a:latin typeface="Times New Roman" panose="02020603050405020304" pitchFamily="18" charset="0"/>
                <a:cs typeface="Times New Roman" panose="02020603050405020304" pitchFamily="18" charset="0"/>
              </a:rPr>
              <a:t> the affine transformation on 26 letter alphabet with a=7 ,</a:t>
            </a:r>
            <a:r>
              <a:rPr lang="en-US" sz="2400" dirty="0" smtClean="0">
                <a:latin typeface="Times New Roman" panose="02020603050405020304" pitchFamily="18" charset="0"/>
                <a:cs typeface="Times New Roman" panose="02020603050405020304" pitchFamily="18" charset="0"/>
              </a:rPr>
              <a:t>b=12.</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Solution</a:t>
            </a:r>
          </a:p>
          <a:p>
            <a:pPr algn="just"/>
            <a:r>
              <a:rPr lang="en-US" sz="2400" dirty="0">
                <a:latin typeface="Times New Roman" panose="02020603050405020304" pitchFamily="18" charset="0"/>
                <a:cs typeface="Times New Roman" panose="02020603050405020304" pitchFamily="18" charset="0"/>
              </a:rPr>
              <a:t> The enciphering transformation is  𝐶≡7𝑃+12 (𝑚𝑜𝑑 26)</a:t>
            </a:r>
          </a:p>
          <a:p>
            <a:pPr algn="just"/>
            <a:r>
              <a:rPr lang="en-US" sz="2400" dirty="0">
                <a:latin typeface="Times New Roman" panose="02020603050405020304" pitchFamily="18" charset="0"/>
                <a:cs typeface="Times New Roman" panose="02020603050405020304" pitchFamily="18" charset="0"/>
              </a:rPr>
              <a:t>Converting to numerical equivalents </a:t>
            </a:r>
          </a:p>
          <a:p>
            <a:pPr algn="just"/>
            <a:r>
              <a:rPr lang="en-US" sz="2400" dirty="0">
                <a:latin typeface="Times New Roman" panose="02020603050405020304" pitchFamily="18" charset="0"/>
                <a:cs typeface="Times New Roman" panose="02020603050405020304" pitchFamily="18" charset="0"/>
              </a:rPr>
              <a:t>                15     0       24    12     4     13     14       22</a:t>
            </a:r>
          </a:p>
          <a:p>
            <a:pPr algn="just"/>
            <a:r>
              <a:rPr lang="en-US" sz="2400" dirty="0">
                <a:latin typeface="Times New Roman" panose="02020603050405020304" pitchFamily="18" charset="0"/>
                <a:cs typeface="Times New Roman" panose="02020603050405020304" pitchFamily="18" charset="0"/>
              </a:rPr>
              <a:t>7P:         105    0     168    84    28    91      98     154</a:t>
            </a:r>
          </a:p>
          <a:p>
            <a:pPr algn="just"/>
            <a:r>
              <a:rPr lang="en-US" sz="2400" dirty="0">
                <a:latin typeface="Times New Roman" panose="02020603050405020304" pitchFamily="18" charset="0"/>
                <a:cs typeface="Times New Roman" panose="02020603050405020304" pitchFamily="18" charset="0"/>
              </a:rPr>
              <a:t>7P+12:   117   12   180    96    40   103   110   166</a:t>
            </a:r>
          </a:p>
          <a:p>
            <a:pPr algn="just"/>
            <a:r>
              <a:rPr lang="en-US" sz="2400" dirty="0">
                <a:latin typeface="Times New Roman" panose="02020603050405020304" pitchFamily="18" charset="0"/>
                <a:cs typeface="Times New Roman" panose="02020603050405020304" pitchFamily="18" charset="0"/>
              </a:rPr>
              <a:t>Mod 26: 13     12    24     8      14     25      6      10</a:t>
            </a:r>
          </a:p>
          <a:p>
            <a:pPr algn="just"/>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ciphertext</a:t>
            </a:r>
            <a:r>
              <a:rPr lang="en-US" sz="2400" dirty="0">
                <a:latin typeface="Times New Roman" panose="02020603050405020304" pitchFamily="18" charset="0"/>
                <a:cs typeface="Times New Roman" panose="02020603050405020304" pitchFamily="18" charset="0"/>
              </a:rPr>
              <a:t>  is “NMYSOZGK”</a:t>
            </a:r>
          </a:p>
        </p:txBody>
      </p:sp>
      <p:sp>
        <p:nvSpPr>
          <p:cNvPr id="9" name="TextBox 8">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2879940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mc:AlternateContent xmlns:mc="http://schemas.openxmlformats.org/markup-compatibility/2006">
        <mc:Choice xmlns:a14="http://schemas.microsoft.com/office/drawing/2010/main" xmlns="" Requires="a14">
          <p:sp>
            <p:nvSpPr>
              <p:cNvPr id="9" name="Rectangle 8"/>
              <p:cNvSpPr/>
              <p:nvPr/>
            </p:nvSpPr>
            <p:spPr>
              <a:xfrm>
                <a:off x="914400" y="672029"/>
                <a:ext cx="7436386" cy="5632311"/>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Q.No.7:In the 27-letter alphabet (</a:t>
                </a:r>
                <a:r>
                  <a:rPr lang="en-US" sz="2400" dirty="0" err="1">
                    <a:latin typeface="Times New Roman" panose="02020603050405020304" pitchFamily="18" charset="0"/>
                    <a:cs typeface="Times New Roman" panose="02020603050405020304" pitchFamily="18" charset="0"/>
                  </a:rPr>
                  <a:t>withblank</a:t>
                </a:r>
                <a:r>
                  <a:rPr lang="en-US" sz="2400" dirty="0">
                    <a:latin typeface="Times New Roman" panose="02020603050405020304" pitchFamily="18" charset="0"/>
                    <a:cs typeface="Times New Roman" panose="02020603050405020304" pitchFamily="18" charset="0"/>
                  </a:rPr>
                  <a:t>=26),use the affine enciphering transformation with key a=13,b=9 to encipher the message “THRPXDH”</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SOLUTION:</a:t>
                </a:r>
              </a:p>
              <a:p>
                <a:r>
                  <a:rPr lang="en-US" sz="2400" dirty="0">
                    <a:latin typeface="Times New Roman" panose="02020603050405020304" pitchFamily="18" charset="0"/>
                    <a:cs typeface="Times New Roman" panose="02020603050405020304" pitchFamily="18" charset="0"/>
                  </a:rPr>
                  <a:t>The deciphering transformation is P</a:t>
                </a:r>
                <a14:m>
                  <m:oMath xmlns:m="http://schemas.openxmlformats.org/officeDocument/2006/math">
                    <m:r>
                      <a:rPr lang="en-US" sz="2400" i="1">
                        <a:latin typeface="Cambria Math" panose="02040503050406030204" pitchFamily="18" charset="0"/>
                        <a:ea typeface="Cambria Math" panose="02040503050406030204" pitchFamily="18" charset="0"/>
                      </a:rPr>
                      <m:t>≡</m:t>
                    </m:r>
                    <m:sSup>
                      <m:sSupPr>
                        <m:ctrlPr>
                          <a:rPr lang="en-US" sz="2400" i="1" dirty="0">
                            <a:latin typeface="Cambria Math" panose="02040503050406030204" pitchFamily="18" charset="0"/>
                          </a:rPr>
                        </m:ctrlPr>
                      </m:sSupPr>
                      <m:e>
                        <m:r>
                          <a:rPr lang="en-US" sz="2400" i="1" dirty="0">
                            <a:latin typeface="Cambria Math" panose="02040503050406030204" pitchFamily="18" charset="0"/>
                          </a:rPr>
                          <m:t>𝑎</m:t>
                        </m:r>
                      </m:e>
                      <m:sup>
                        <m:r>
                          <a:rPr lang="en-US" sz="2400" i="1" dirty="0">
                            <a:latin typeface="Cambria Math" panose="02040503050406030204" pitchFamily="18" charset="0"/>
                          </a:rPr>
                          <m:t>′</m:t>
                        </m:r>
                      </m:sup>
                    </m:sSup>
                    <m:r>
                      <a:rPr lang="en-US" sz="2400" i="1">
                        <a:latin typeface="Cambria Math" panose="02040503050406030204" pitchFamily="18" charset="0"/>
                        <a:ea typeface="Cambria Math" panose="02040503050406030204" pitchFamily="18" charset="0"/>
                      </a:rPr>
                      <m:t>𝐶</m:t>
                    </m:r>
                    <m:r>
                      <a:rPr lang="en-US" sz="2400" i="1">
                        <a:latin typeface="Cambria Math" panose="02040503050406030204" pitchFamily="18" charset="0"/>
                        <a:ea typeface="Cambria Math" panose="02040503050406030204" pitchFamily="18" charset="0"/>
                      </a:rPr>
                      <m:t>+</m:t>
                    </m:r>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𝑏</m:t>
                        </m:r>
                      </m:e>
                      <m:sup>
                        <m:r>
                          <a:rPr lang="en-US" sz="2400" i="1">
                            <a:latin typeface="Cambria Math" panose="02040503050406030204" pitchFamily="18" charset="0"/>
                            <a:ea typeface="Cambria Math" panose="02040503050406030204" pitchFamily="18" charset="0"/>
                          </a:rPr>
                          <m:t>′</m:t>
                        </m:r>
                      </m:sup>
                    </m:sSup>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𝑚𝑜𝑑</m:t>
                    </m:r>
                    <m:r>
                      <a:rPr lang="en-US" sz="2400" i="1">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𝑁</m:t>
                    </m:r>
                    <m:r>
                      <a:rPr lang="en-US" sz="2400" i="1">
                        <a:latin typeface="Cambria Math" panose="02040503050406030204" pitchFamily="18" charset="0"/>
                        <a:ea typeface="Cambria Math" panose="02040503050406030204" pitchFamily="18" charset="0"/>
                      </a:rPr>
                      <m:t>)</m:t>
                    </m:r>
                  </m:oMath>
                </a14:m>
                <a:r>
                  <a:rPr lang="en-US" sz="2400" dirty="0">
                    <a:latin typeface="Times New Roman" panose="02020603050405020304" pitchFamily="18" charset="0"/>
                    <a:cs typeface="Times New Roman" panose="02020603050405020304" pitchFamily="18" charset="0"/>
                  </a:rPr>
                  <a:t> ,where </a:t>
                </a:r>
                <a14:m>
                  <m:oMath xmlns:m="http://schemas.openxmlformats.org/officeDocument/2006/math">
                    <m:sSup>
                      <m:sSupPr>
                        <m:ctrlPr>
                          <a:rPr lang="en-US" sz="2400" i="1" dirty="0">
                            <a:latin typeface="Cambria Math" panose="02040503050406030204" pitchFamily="18" charset="0"/>
                          </a:rPr>
                        </m:ctrlPr>
                      </m:sSupPr>
                      <m:e>
                        <m:r>
                          <a:rPr lang="en-US" sz="2400" i="1" dirty="0">
                            <a:latin typeface="Cambria Math" panose="02040503050406030204" pitchFamily="18" charset="0"/>
                          </a:rPr>
                          <m:t>𝑎</m:t>
                        </m:r>
                      </m:e>
                      <m:sup>
                        <m:r>
                          <a:rPr lang="en-US" sz="2400" i="1" dirty="0">
                            <a:latin typeface="Cambria Math" panose="02040503050406030204" pitchFamily="18" charset="0"/>
                          </a:rPr>
                          <m:t>′</m:t>
                        </m:r>
                      </m:sup>
                    </m:sSup>
                  </m:oMath>
                </a14:m>
                <a:r>
                  <a:rPr lang="en-US" sz="2400" dirty="0">
                    <a:latin typeface="Times New Roman" panose="02020603050405020304" pitchFamily="18" charset="0"/>
                    <a:cs typeface="Times New Roman" panose="02020603050405020304" pitchFamily="18" charset="0"/>
                  </a:rPr>
                  <a:t>=</a:t>
                </a:r>
                <a14:m>
                  <m:oMath xmlns:m="http://schemas.openxmlformats.org/officeDocument/2006/math">
                    <m:sSup>
                      <m:sSupPr>
                        <m:ctrlPr>
                          <a:rPr lang="en-US" sz="2400" i="1" dirty="0">
                            <a:latin typeface="Cambria Math" panose="02040503050406030204" pitchFamily="18" charset="0"/>
                          </a:rPr>
                        </m:ctrlPr>
                      </m:sSupPr>
                      <m:e>
                        <m:r>
                          <a:rPr lang="en-US" sz="2400" i="1" dirty="0">
                            <a:latin typeface="Cambria Math" panose="02040503050406030204" pitchFamily="18" charset="0"/>
                          </a:rPr>
                          <m:t>𝑎</m:t>
                        </m:r>
                      </m:e>
                      <m:sup>
                        <m:r>
                          <a:rPr lang="en-US" sz="2400" i="1" dirty="0">
                            <a:latin typeface="Cambria Math" panose="02040503050406030204" pitchFamily="18" charset="0"/>
                          </a:rPr>
                          <m:t>−1</m:t>
                        </m:r>
                      </m:sup>
                    </m:sSup>
                    <m:r>
                      <a:rPr lang="en-US" sz="2400" i="1" dirty="0">
                        <a:latin typeface="Cambria Math" panose="02040503050406030204" pitchFamily="18" charset="0"/>
                      </a:rPr>
                      <m:t> </m:t>
                    </m:r>
                  </m:oMath>
                </a14:m>
                <a:r>
                  <a:rPr lang="en-US" sz="2400" dirty="0">
                    <a:latin typeface="Times New Roman" panose="02020603050405020304" pitchFamily="18" charset="0"/>
                    <a:cs typeface="Times New Roman" panose="02020603050405020304" pitchFamily="18" charset="0"/>
                  </a:rPr>
                  <a:t>and </a:t>
                </a:r>
                <a14:m>
                  <m:oMath xmlns:m="http://schemas.openxmlformats.org/officeDocument/2006/math">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𝑏</m:t>
                        </m:r>
                      </m:e>
                      <m:sup>
                        <m:r>
                          <a:rPr lang="en-US" sz="2400" i="1">
                            <a:latin typeface="Cambria Math" panose="02040503050406030204" pitchFamily="18" charset="0"/>
                            <a:ea typeface="Cambria Math" panose="02040503050406030204" pitchFamily="18" charset="0"/>
                          </a:rPr>
                          <m:t>′</m:t>
                        </m:r>
                      </m:sup>
                    </m:sSup>
                  </m:oMath>
                </a14:m>
                <a:r>
                  <a:rPr lang="en-US" sz="2400" dirty="0">
                    <a:latin typeface="Times New Roman" panose="02020603050405020304" pitchFamily="18" charset="0"/>
                    <a:cs typeface="Times New Roman" panose="02020603050405020304" pitchFamily="18" charset="0"/>
                  </a:rPr>
                  <a:t>=</a:t>
                </a:r>
                <a14:m>
                  <m:oMath xmlns:m="http://schemas.openxmlformats.org/officeDocument/2006/math">
                    <m:sSup>
                      <m:sSupPr>
                        <m:ctrlPr>
                          <a:rPr lang="en-US" sz="2400" i="1" dirty="0">
                            <a:latin typeface="Cambria Math" panose="02040503050406030204" pitchFamily="18" charset="0"/>
                          </a:rPr>
                        </m:ctrlPr>
                      </m:sSupPr>
                      <m:e>
                        <m:r>
                          <a:rPr lang="en-US" sz="2400" i="1" dirty="0">
                            <a:latin typeface="Cambria Math" panose="02040503050406030204" pitchFamily="18" charset="0"/>
                          </a:rPr>
                          <m:t> −</m:t>
                        </m:r>
                        <m:r>
                          <a:rPr lang="en-US" sz="2400" i="1" dirty="0">
                            <a:latin typeface="Cambria Math" panose="02040503050406030204" pitchFamily="18" charset="0"/>
                          </a:rPr>
                          <m:t>𝑎</m:t>
                        </m:r>
                      </m:e>
                      <m:sup>
                        <m:r>
                          <a:rPr lang="en-US" sz="2400" i="1" dirty="0">
                            <a:latin typeface="Cambria Math" panose="02040503050406030204" pitchFamily="18" charset="0"/>
                          </a:rPr>
                          <m:t>−1</m:t>
                        </m:r>
                      </m:sup>
                    </m:sSup>
                  </m:oMath>
                </a14:m>
                <a:r>
                  <a:rPr lang="en-US" sz="2400" dirty="0">
                    <a:latin typeface="Times New Roman" panose="02020603050405020304" pitchFamily="18" charset="0"/>
                    <a:cs typeface="Times New Roman" panose="02020603050405020304" pitchFamily="18" charset="0"/>
                  </a:rPr>
                  <a:t>b.</a:t>
                </a:r>
              </a:p>
              <a:p>
                <a:r>
                  <a:rPr lang="en-US" sz="2400" dirty="0">
                    <a:latin typeface="Times New Roman" panose="02020603050405020304" pitchFamily="18" charset="0"/>
                    <a:cs typeface="Times New Roman" panose="02020603050405020304" pitchFamily="18" charset="0"/>
                  </a:rPr>
                  <a:t>    27 = 2 x 13 +1</a:t>
                </a:r>
              </a:p>
              <a:p>
                <a:r>
                  <a:rPr lang="en-US" sz="2400" dirty="0">
                    <a:latin typeface="Times New Roman" panose="02020603050405020304" pitchFamily="18" charset="0"/>
                    <a:cs typeface="Times New Roman" panose="02020603050405020304" pitchFamily="18" charset="0"/>
                  </a:rPr>
                  <a:t/>
                </a:r>
                <a:r>
                  <a:rPr lang="en-US" sz="2400" dirty="0" err="1">
                    <a:latin typeface="Times New Roman" panose="02020603050405020304" pitchFamily="18" charset="0"/>
                    <a:cs typeface="Times New Roman" panose="02020603050405020304" pitchFamily="18" charset="0"/>
                  </a:rPr>
                  <a:t>i.e</a:t>
                </a:r>
                <a:r>
                  <a:rPr lang="en-US" sz="2400" dirty="0">
                    <a:latin typeface="Times New Roman" panose="02020603050405020304" pitchFamily="18" charset="0"/>
                    <a:cs typeface="Times New Roman" panose="02020603050405020304" pitchFamily="18" charset="0"/>
                  </a:rPr>
                  <a:t>  1= 27 -( 2 x 13)</a:t>
                </a:r>
              </a:p>
              <a:p>
                <a:r>
                  <a:rPr lang="en-US" sz="2400" dirty="0">
                    <a:latin typeface="Times New Roman" panose="02020603050405020304" pitchFamily="18" charset="0"/>
                    <a:cs typeface="Times New Roman" panose="02020603050405020304" pitchFamily="18" charset="0"/>
                  </a:rPr>
                  <a:t>             1=-2 x13</a:t>
                </a:r>
              </a:p>
              <a:p>
                <a:r>
                  <a:rPr lang="en-US" sz="2400" dirty="0">
                    <a:latin typeface="Times New Roman" panose="02020603050405020304" pitchFamily="18" charset="0"/>
                    <a:cs typeface="Times New Roman" panose="02020603050405020304" pitchFamily="18" charset="0"/>
                  </a:rPr>
                  <a:t/>
                </a:r>
                <a:r>
                  <a:rPr lang="en-US" sz="2400" dirty="0" err="1">
                    <a:latin typeface="Times New Roman" panose="02020603050405020304" pitchFamily="18" charset="0"/>
                    <a:cs typeface="Times New Roman" panose="02020603050405020304" pitchFamily="18" charset="0"/>
                  </a:rPr>
                  <a:t>ie</a:t>
                </a:r>
                <a:r>
                  <a:rPr lang="en-US" sz="2400" dirty="0">
                    <a:latin typeface="Times New Roman" panose="02020603050405020304" pitchFamily="18" charset="0"/>
                    <a:cs typeface="Times New Roman" panose="02020603050405020304" pitchFamily="18" charset="0"/>
                  </a:rPr>
                  <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13</m:t>
                        </m:r>
                      </m:e>
                      <m:sup>
                        <m:r>
                          <a:rPr lang="en-US" sz="2400" i="1">
                            <a:latin typeface="Cambria Math" panose="02040503050406030204" pitchFamily="18" charset="0"/>
                          </a:rPr>
                          <m:t>−1</m:t>
                        </m:r>
                      </m:sup>
                    </m:sSup>
                  </m:oMath>
                </a14:m>
                <a:r>
                  <a:rPr lang="en-US" sz="2400" dirty="0">
                    <a:latin typeface="Times New Roman" panose="02020603050405020304" pitchFamily="18" charset="0"/>
                    <a:cs typeface="Times New Roman" panose="02020603050405020304" pitchFamily="18" charset="0"/>
                  </a:rPr>
                  <a:t>=-2=25 (mod 27)</a:t>
                </a:r>
              </a:p>
              <a:p>
                <a14:m>
                  <m:oMath xmlns:m="http://schemas.openxmlformats.org/officeDocument/2006/math">
                    <m:sSup>
                      <m:sSupPr>
                        <m:ctrlPr>
                          <a:rPr lang="en-US" sz="2400" i="1" dirty="0">
                            <a:latin typeface="Cambria Math" panose="02040503050406030204" pitchFamily="18" charset="0"/>
                          </a:rPr>
                        </m:ctrlPr>
                      </m:sSupPr>
                      <m:e>
                        <m:r>
                          <a:rPr lang="en-US" sz="2400" i="1" dirty="0">
                            <a:latin typeface="Cambria Math" panose="02040503050406030204" pitchFamily="18" charset="0"/>
                          </a:rPr>
                          <m:t>𝑎</m:t>
                        </m:r>
                      </m:e>
                      <m:sup>
                        <m:r>
                          <a:rPr lang="en-US" sz="2400" i="1" dirty="0">
                            <a:latin typeface="Cambria Math" panose="02040503050406030204" pitchFamily="18" charset="0"/>
                          </a:rPr>
                          <m:t>′</m:t>
                        </m:r>
                      </m:sup>
                    </m:sSup>
                  </m:oMath>
                </a14:m>
                <a:r>
                  <a:rPr lang="en-US" sz="2400" dirty="0">
                    <a:latin typeface="Times New Roman" panose="02020603050405020304" pitchFamily="18" charset="0"/>
                    <a:cs typeface="Times New Roman" panose="02020603050405020304" pitchFamily="18" charset="0"/>
                  </a:rPr>
                  <a:t>=25</a:t>
                </a:r>
                <a14:m>
                  <m:oMath xmlns:m="http://schemas.openxmlformats.org/officeDocument/2006/math">
                    <m:r>
                      <a:rPr lang="en-US" sz="2400" i="1" dirty="0">
                        <a:latin typeface="Cambria Math" panose="02040503050406030204" pitchFamily="18" charset="0"/>
                      </a:rPr>
                      <m:t> </m:t>
                    </m:r>
                  </m:oMath>
                </a14:m>
                <a:r>
                  <a:rPr lang="en-US" sz="2400" dirty="0">
                    <a:latin typeface="Times New Roman" panose="02020603050405020304" pitchFamily="18" charset="0"/>
                    <a:cs typeface="Times New Roman" panose="02020603050405020304" pitchFamily="18" charset="0"/>
                  </a:rPr>
                  <a:t>and </a:t>
                </a:r>
                <a14:m>
                  <m:oMath xmlns:m="http://schemas.openxmlformats.org/officeDocument/2006/math">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𝑏</m:t>
                        </m:r>
                      </m:e>
                      <m:sup>
                        <m:r>
                          <a:rPr lang="en-US" sz="2400" i="1">
                            <a:latin typeface="Cambria Math" panose="02040503050406030204" pitchFamily="18" charset="0"/>
                            <a:ea typeface="Cambria Math" panose="02040503050406030204" pitchFamily="18" charset="0"/>
                          </a:rPr>
                          <m:t>′</m:t>
                        </m:r>
                      </m:sup>
                    </m:sSup>
                  </m:oMath>
                </a14:m>
                <a:r>
                  <a:rPr lang="en-US" sz="2400" dirty="0">
                    <a:latin typeface="Times New Roman" panose="02020603050405020304" pitchFamily="18" charset="0"/>
                    <a:cs typeface="Times New Roman" panose="02020603050405020304" pitchFamily="18" charset="0"/>
                  </a:rPr>
                  <a:t>=-25x9=18</a:t>
                </a:r>
              </a:p>
              <a:p>
                <a:r>
                  <a:rPr lang="en-US" sz="2400" dirty="0">
                    <a:latin typeface="Times New Roman" panose="02020603050405020304" pitchFamily="18" charset="0"/>
                    <a:cs typeface="Times New Roman" panose="02020603050405020304" pitchFamily="18" charset="0"/>
                  </a:rPr>
                  <a:t>The numerical equivalents are 19   7   17   15   23   3  7</a:t>
                </a:r>
              </a:p>
              <a:p>
                <a:r>
                  <a:rPr lang="en-US" sz="2400" dirty="0">
                    <a:latin typeface="Times New Roman" panose="02020603050405020304" pitchFamily="18" charset="0"/>
                    <a:cs typeface="Times New Roman" panose="02020603050405020304" pitchFamily="18" charset="0"/>
                  </a:rPr>
                  <a:t>Corresponding  P are  7    4   11   15   26   12   4</a:t>
                </a:r>
              </a:p>
              <a:p>
                <a:r>
                  <a:rPr lang="en-US" sz="2400" dirty="0">
                    <a:latin typeface="Times New Roman" panose="02020603050405020304" pitchFamily="18" charset="0"/>
                    <a:cs typeface="Times New Roman" panose="02020603050405020304" pitchFamily="18" charset="0"/>
                  </a:rPr>
                  <a:t>The plaintext is “HELP ME”</a:t>
                </a:r>
              </a:p>
            </p:txBody>
          </p:sp>
        </mc:Choice>
        <mc:Fallback>
          <p:sp>
            <p:nvSpPr>
              <p:cNvPr id="9" name="Rectangle 8"/>
              <p:cNvSpPr>
                <a:spLocks noRot="1" noChangeAspect="1" noMove="1" noResize="1" noEditPoints="1" noAdjustHandles="1" noChangeArrowheads="1" noChangeShapeType="1" noTextEdit="1"/>
              </p:cNvSpPr>
              <p:nvPr/>
            </p:nvSpPr>
            <p:spPr>
              <a:xfrm>
                <a:off x="914400" y="672029"/>
                <a:ext cx="7436386" cy="5632311"/>
              </a:xfrm>
              <a:prstGeom prst="rect">
                <a:avLst/>
              </a:prstGeom>
              <a:blipFill rotWithShape="0">
                <a:blip r:embed="rId3"/>
                <a:stretch>
                  <a:fillRect l="-1230" t="-866" b="-1515"/>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2080817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pic>
        <p:nvPicPr>
          <p:cNvPr id="8" name="Picture 7"/>
          <p:cNvPicPr>
            <a:picLocks noChangeAspect="1"/>
          </p:cNvPicPr>
          <p:nvPr/>
        </p:nvPicPr>
        <p:blipFill>
          <a:blip r:embed="rId3"/>
          <a:stretch>
            <a:fillRect/>
          </a:stretch>
        </p:blipFill>
        <p:spPr>
          <a:xfrm>
            <a:off x="980646" y="526975"/>
            <a:ext cx="5992887" cy="967131"/>
          </a:xfrm>
          <a:prstGeom prst="rect">
            <a:avLst/>
          </a:prstGeom>
        </p:spPr>
      </p:pic>
      <p:sp>
        <p:nvSpPr>
          <p:cNvPr id="9" name="Rectangle 8"/>
          <p:cNvSpPr/>
          <p:nvPr/>
        </p:nvSpPr>
        <p:spPr>
          <a:xfrm>
            <a:off x="980645" y="1641513"/>
            <a:ext cx="7337089" cy="4457952"/>
          </a:xfrm>
          <a:prstGeom prst="rect">
            <a:avLst/>
          </a:prstGeom>
        </p:spPr>
        <p:txBody>
          <a:bodyPr wrap="square">
            <a:spAutoFit/>
          </a:bodyPr>
          <a:lstStyle/>
          <a:p>
            <a:pPr>
              <a:lnSpc>
                <a:spcPct val="150000"/>
              </a:lnSpc>
            </a:pPr>
            <a:r>
              <a:rPr lang="en-US" sz="2400" dirty="0">
                <a:latin typeface="Times New Roman" panose="02020603050405020304" pitchFamily="18" charset="0"/>
                <a:cs typeface="Times New Roman" panose="02020603050405020304" pitchFamily="18" charset="0"/>
              </a:rPr>
              <a:t>The message units contain two-letter blocks called the </a:t>
            </a:r>
            <a:r>
              <a:rPr lang="en-US" sz="2400" dirty="0" smtClean="0">
                <a:latin typeface="Times New Roman" panose="02020603050405020304" pitchFamily="18" charset="0"/>
                <a:cs typeface="Times New Roman" panose="02020603050405020304" pitchFamily="18" charset="0"/>
              </a:rPr>
              <a:t>digraphs.</a:t>
            </a:r>
            <a:endParaRPr lang="en-US" sz="2400" dirty="0">
              <a:latin typeface="Times New Roman" panose="02020603050405020304" pitchFamily="18" charset="0"/>
              <a:cs typeface="Times New Roman" panose="02020603050405020304" pitchFamily="18" charset="0"/>
            </a:endParaRPr>
          </a:p>
          <a:p>
            <a:pPr>
              <a:lnSpc>
                <a:spcPct val="150000"/>
              </a:lnSpc>
            </a:pPr>
            <a:r>
              <a:rPr lang="en-US" sz="2400" dirty="0">
                <a:latin typeface="Times New Roman" panose="02020603050405020304" pitchFamily="18" charset="0"/>
                <a:cs typeface="Times New Roman" panose="02020603050405020304" pitchFamily="18" charset="0"/>
              </a:rPr>
              <a:t>If the plaintext has an odd number of letters</a:t>
            </a:r>
            <a:r>
              <a:rPr lang="en-US" sz="2400" dirty="0" smtClean="0">
                <a:latin typeface="Times New Roman" panose="02020603050405020304" pitchFamily="18" charset="0"/>
                <a:cs typeface="Times New Roman" panose="02020603050405020304" pitchFamily="18" charset="0"/>
              </a:rPr>
              <a:t>, add </a:t>
            </a:r>
            <a:r>
              <a:rPr lang="en-US" sz="2400" dirty="0">
                <a:latin typeface="Times New Roman" panose="02020603050405020304" pitchFamily="18" charset="0"/>
                <a:cs typeface="Times New Roman" panose="02020603050405020304" pitchFamily="18" charset="0"/>
              </a:rPr>
              <a:t>an extra letter may be a blank or “X” or “Q”.</a:t>
            </a:r>
          </a:p>
          <a:p>
            <a:pPr>
              <a:lnSpc>
                <a:spcPct val="150000"/>
              </a:lnSpc>
            </a:pPr>
            <a:r>
              <a:rPr lang="en-US" sz="2400" dirty="0">
                <a:latin typeface="Times New Roman" panose="02020603050405020304" pitchFamily="18" charset="0"/>
                <a:cs typeface="Times New Roman" panose="02020603050405020304" pitchFamily="18" charset="0"/>
              </a:rPr>
              <a:t>The numerical equivalent of each digraph is 𝑥𝑁+</a:t>
            </a:r>
            <a:r>
              <a:rPr lang="en-US" sz="2400" dirty="0" smtClean="0">
                <a:latin typeface="Times New Roman" panose="02020603050405020304" pitchFamily="18" charset="0"/>
                <a:cs typeface="Times New Roman" panose="02020603050405020304" pitchFamily="18" charset="0"/>
              </a:rPr>
              <a:t>𝑦, where </a:t>
            </a:r>
            <a:r>
              <a:rPr lang="en-US" sz="2400" dirty="0">
                <a:latin typeface="Times New Roman" panose="02020603050405020304" pitchFamily="18" charset="0"/>
                <a:cs typeface="Times New Roman" panose="02020603050405020304" pitchFamily="18" charset="0"/>
              </a:rPr>
              <a:t>x is the numerical equivalent of the first </a:t>
            </a:r>
            <a:r>
              <a:rPr lang="en-US" sz="2400" dirty="0" smtClean="0">
                <a:latin typeface="Times New Roman" panose="02020603050405020304" pitchFamily="18" charset="0"/>
                <a:cs typeface="Times New Roman" panose="02020603050405020304" pitchFamily="18" charset="0"/>
              </a:rPr>
              <a:t>letter, y </a:t>
            </a:r>
            <a:r>
              <a:rPr lang="en-US" sz="2400" dirty="0">
                <a:latin typeface="Times New Roman" panose="02020603050405020304" pitchFamily="18" charset="0"/>
                <a:cs typeface="Times New Roman" panose="02020603050405020304" pitchFamily="18" charset="0"/>
              </a:rPr>
              <a:t>is the numerical equivalent of the second letter and N is the  number of letters in the alphabet</a:t>
            </a:r>
            <a:r>
              <a:rPr lang="en-US" dirty="0"/>
              <a:t>.</a:t>
            </a:r>
          </a:p>
        </p:txBody>
      </p:sp>
      <p:sp>
        <p:nvSpPr>
          <p:cNvPr id="10" name="TextBox 9">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487514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94776" cy="769441"/>
          </a:xfrm>
          <a:prstGeom prst="rect">
            <a:avLst/>
          </a:prstGeom>
        </p:spPr>
        <p:txBody>
          <a:bodyPr wrap="square">
            <a:spAutoFit/>
          </a:bodyPr>
          <a:lstStyle/>
          <a:p>
            <a:pPr>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xmlns="" Requires="a14">
          <p:sp>
            <p:nvSpPr>
              <p:cNvPr id="9" name="Rectangle 8"/>
              <p:cNvSpPr/>
              <p:nvPr/>
            </p:nvSpPr>
            <p:spPr>
              <a:xfrm>
                <a:off x="1024569" y="762196"/>
                <a:ext cx="7160025" cy="5371407"/>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Q.No.8:Suppose we are working in a 26-letter alphabet and using the digraph enciphering transformation </a:t>
                </a:r>
                <a14:m>
                  <m:oMath xmlns:m="http://schemas.openxmlformats.org/officeDocument/2006/math">
                    <m:r>
                      <a:rPr lang="en-US" sz="2400" i="1">
                        <a:latin typeface="Cambria Math" panose="02040503050406030204" pitchFamily="18" charset="0"/>
                      </a:rPr>
                      <m:t>𝐶</m:t>
                    </m:r>
                    <m:r>
                      <a:rPr lang="en-US" sz="2400" i="1">
                        <a:latin typeface="Cambria Math" panose="02040503050406030204" pitchFamily="18" charset="0"/>
                        <a:ea typeface="Cambria Math" panose="02040503050406030204" pitchFamily="18" charset="0"/>
                      </a:rPr>
                      <m:t>≡159</m:t>
                    </m:r>
                    <m:r>
                      <a:rPr lang="en-US" sz="2400" i="1">
                        <a:latin typeface="Cambria Math" panose="02040503050406030204" pitchFamily="18" charset="0"/>
                        <a:ea typeface="Cambria Math" panose="02040503050406030204" pitchFamily="18" charset="0"/>
                      </a:rPr>
                      <m:t>𝑃</m:t>
                    </m:r>
                    <m:r>
                      <a:rPr lang="en-US" sz="2400" i="1">
                        <a:latin typeface="Cambria Math" panose="02040503050406030204" pitchFamily="18" charset="0"/>
                        <a:ea typeface="Cambria Math" panose="02040503050406030204" pitchFamily="18" charset="0"/>
                      </a:rPr>
                      <m:t>+580 </m:t>
                    </m:r>
                    <m:r>
                      <a:rPr lang="en-US" sz="2400" i="1">
                        <a:latin typeface="Cambria Math" panose="02040503050406030204" pitchFamily="18" charset="0"/>
                        <a:ea typeface="Cambria Math" panose="02040503050406030204" pitchFamily="18" charset="0"/>
                      </a:rPr>
                      <m:t>𝑚𝑜𝑑</m:t>
                    </m:r>
                    <m:r>
                      <a:rPr lang="en-US" sz="2400" i="1">
                        <a:latin typeface="Cambria Math" panose="02040503050406030204" pitchFamily="18" charset="0"/>
                        <a:ea typeface="Cambria Math" panose="02040503050406030204" pitchFamily="18" charset="0"/>
                      </a:rPr>
                      <m:t> 676.</m:t>
                    </m:r>
                  </m:oMath>
                </a14:m>
                <a:r>
                  <a:rPr lang="en-US" sz="2400" dirty="0">
                    <a:latin typeface="Times New Roman" panose="02020603050405020304" pitchFamily="18" charset="0"/>
                    <a:cs typeface="Times New Roman" panose="02020603050405020304" pitchFamily="18" charset="0"/>
                  </a:rPr>
                  <a:t> Encipher “NO” and decipher “NV”.</a:t>
                </a:r>
              </a:p>
              <a:p>
                <a:r>
                  <a:rPr lang="en-US" sz="2400" dirty="0">
                    <a:latin typeface="Times New Roman" panose="02020603050405020304" pitchFamily="18" charset="0"/>
                    <a:cs typeface="Times New Roman" panose="02020603050405020304" pitchFamily="18" charset="0"/>
                  </a:rPr>
                  <a:t>Solution:</a:t>
                </a:r>
              </a:p>
              <a:p>
                <a:r>
                  <a:rPr lang="en-US" sz="2400" dirty="0">
                    <a:latin typeface="Times New Roman" panose="02020603050405020304" pitchFamily="18" charset="0"/>
                    <a:cs typeface="Times New Roman" panose="02020603050405020304" pitchFamily="18" charset="0"/>
                  </a:rPr>
                  <a:t>The numerical equivalent of “NO” is </a:t>
                </a:r>
              </a:p>
              <a:p>
                <a:r>
                  <a:rPr lang="en-US" sz="2400" dirty="0">
                    <a:latin typeface="Times New Roman" panose="02020603050405020304" pitchFamily="18" charset="0"/>
                    <a:cs typeface="Times New Roman" panose="02020603050405020304" pitchFamily="18" charset="0"/>
                  </a:rPr>
                  <a:t/>
                </a:r>
                <a:r>
                  <a:rPr lang="en-US" sz="2400" dirty="0" err="1">
                    <a:latin typeface="Times New Roman" panose="02020603050405020304" pitchFamily="18" charset="0"/>
                    <a:cs typeface="Times New Roman" panose="02020603050405020304" pitchFamily="18" charset="0"/>
                  </a:rPr>
                  <a:t>xN</a:t>
                </a:r>
                <a:r>
                  <a:rPr lang="en-US" sz="2400" dirty="0">
                    <a:latin typeface="Times New Roman" panose="02020603050405020304" pitchFamily="18" charset="0"/>
                    <a:cs typeface="Times New Roman" panose="02020603050405020304" pitchFamily="18" charset="0"/>
                  </a:rPr>
                  <a:t> + y = 26 x 13 + 14  = 352</a:t>
                </a:r>
              </a:p>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𝐶</m:t>
                      </m:r>
                      <m:r>
                        <a:rPr lang="en-US" sz="2400" i="1">
                          <a:latin typeface="Cambria Math" panose="02040503050406030204" pitchFamily="18" charset="0"/>
                          <a:ea typeface="Cambria Math" panose="02040503050406030204" pitchFamily="18" charset="0"/>
                        </a:rPr>
                        <m:t>≡(159 </m:t>
                      </m:r>
                      <m:r>
                        <a:rPr lang="en-US" sz="2400" i="1">
                          <a:latin typeface="Cambria Math" panose="02040503050406030204" pitchFamily="18" charset="0"/>
                          <a:ea typeface="Cambria Math" panose="02040503050406030204" pitchFamily="18" charset="0"/>
                        </a:rPr>
                        <m:t>𝑥</m:t>
                      </m:r>
                      <m:r>
                        <a:rPr lang="en-US" sz="2400" i="1">
                          <a:latin typeface="Cambria Math" panose="02040503050406030204" pitchFamily="18" charset="0"/>
                          <a:ea typeface="Cambria Math" panose="02040503050406030204" pitchFamily="18" charset="0"/>
                        </a:rPr>
                        <m:t> 352)+580 (</m:t>
                      </m:r>
                      <m:r>
                        <a:rPr lang="en-US" sz="2400" i="1">
                          <a:latin typeface="Cambria Math" panose="02040503050406030204" pitchFamily="18" charset="0"/>
                          <a:ea typeface="Cambria Math" panose="02040503050406030204" pitchFamily="18" charset="0"/>
                        </a:rPr>
                        <m:t>𝑚𝑜𝑑</m:t>
                      </m:r>
                      <m:r>
                        <a:rPr lang="en-US" sz="2400" i="1">
                          <a:latin typeface="Cambria Math" panose="02040503050406030204" pitchFamily="18" charset="0"/>
                          <a:ea typeface="Cambria Math" panose="02040503050406030204" pitchFamily="18" charset="0"/>
                        </a:rPr>
                        <m:t> 676)</m:t>
                      </m:r>
                    </m:oMath>
                  </m:oMathPara>
                </a14:m>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 440  (mod 676)</a:t>
                </a:r>
              </a:p>
              <a:p>
                <a:r>
                  <a:rPr lang="en-US" sz="2400" dirty="0">
                    <a:latin typeface="Times New Roman" panose="02020603050405020304" pitchFamily="18" charset="0"/>
                    <a:cs typeface="Times New Roman" panose="02020603050405020304" pitchFamily="18" charset="0"/>
                  </a:rPr>
                  <a:t>       i.e. c = 440.</a:t>
                </a:r>
              </a:p>
              <a:p>
                <a14:m>
                  <m:oMath xmlns:m="http://schemas.openxmlformats.org/officeDocument/2006/math">
                    <m:r>
                      <a:rPr lang="en-US" sz="2400" i="1">
                        <a:latin typeface="Cambria Math" panose="02040503050406030204" pitchFamily="18" charset="0"/>
                      </a:rPr>
                      <m:t>𝑐</m:t>
                    </m:r>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𝑥</m:t>
                        </m:r>
                      </m:e>
                      <m:sup>
                        <m:r>
                          <a:rPr lang="en-US" sz="2400" i="1">
                            <a:latin typeface="Cambria Math" panose="02040503050406030204" pitchFamily="18" charset="0"/>
                          </a:rPr>
                          <m:t>′</m:t>
                        </m:r>
                      </m:sup>
                    </m:sSup>
                    <m:r>
                      <a:rPr lang="en-US" sz="2400" i="1">
                        <a:latin typeface="Cambria Math" panose="02040503050406030204" pitchFamily="18" charset="0"/>
                      </a:rPr>
                      <m:t>𝑁</m:t>
                    </m:r>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𝑦</m:t>
                        </m:r>
                      </m:e>
                      <m:sup>
                        <m:r>
                          <a:rPr lang="en-US" sz="2400" i="1">
                            <a:latin typeface="Cambria Math" panose="02040503050406030204" pitchFamily="18" charset="0"/>
                          </a:rPr>
                          <m:t>′</m:t>
                        </m:r>
                      </m:sup>
                    </m:sSup>
                  </m:oMath>
                </a14:m>
                <a:r>
                  <a:rPr lang="en-US" sz="2400" dirty="0">
                    <a:latin typeface="Times New Roman" panose="02020603050405020304" pitchFamily="18" charset="0"/>
                    <a:cs typeface="Times New Roman" panose="02020603050405020304" pitchFamily="18" charset="0"/>
                  </a:rPr>
                  <a:t/>
                </a:r>
                <a14:m>
                  <m:oMath xmlns:m="http://schemas.openxmlformats.org/officeDocument/2006/math">
                    <m:groupChr>
                      <m:groupChrPr>
                        <m:chr m:val="⇒"/>
                        <m:pos m:val="top"/>
                        <m:ctrlPr>
                          <a:rPr lang="en-US" sz="2400" i="1" dirty="0">
                            <a:latin typeface="Cambria Math" panose="02040503050406030204" pitchFamily="18" charset="0"/>
                          </a:rPr>
                        </m:ctrlPr>
                      </m:groupChrPr>
                      <m:e/>
                    </m:groupChr>
                  </m:oMath>
                </a14:m>
                <a:r>
                  <a:rPr lang="en-US" sz="2400" dirty="0">
                    <a:latin typeface="Times New Roman" panose="02020603050405020304" pitchFamily="18" charset="0"/>
                    <a:cs typeface="Times New Roman" panose="02020603050405020304" pitchFamily="18" charset="0"/>
                  </a:rPr>
                  <a:t>  440 = 26 </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𝑥</m:t>
                        </m:r>
                      </m:e>
                      <m:sup>
                        <m:r>
                          <a:rPr lang="en-US" sz="2400" i="1">
                            <a:latin typeface="Cambria Math" panose="02040503050406030204" pitchFamily="18" charset="0"/>
                          </a:rPr>
                          <m:t>′</m:t>
                        </m:r>
                      </m:sup>
                    </m:sSup>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𝑦</m:t>
                        </m:r>
                      </m:e>
                      <m:sup>
                        <m:r>
                          <a:rPr lang="en-US" sz="2400" i="1">
                            <a:latin typeface="Cambria Math" panose="02040503050406030204" pitchFamily="18" charset="0"/>
                          </a:rPr>
                          <m:t>′</m:t>
                        </m:r>
                      </m:sup>
                    </m:sSup>
                  </m:oMath>
                </a14:m>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=26 x 16+24 </a:t>
                </a:r>
              </a:p>
              <a:p>
                <a:r>
                  <a:rPr lang="en-US" sz="2400" dirty="0">
                    <a:latin typeface="Times New Roman" panose="02020603050405020304" pitchFamily="18" charset="0"/>
                    <a:cs typeface="Times New Roman" panose="02020603050405020304" pitchFamily="18" charset="0"/>
                  </a:rPr>
                  <a:t>         i.e.,</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𝑥</m:t>
                        </m:r>
                      </m:e>
                      <m:sup>
                        <m:r>
                          <a:rPr lang="en-US" sz="2400" i="1">
                            <a:latin typeface="Cambria Math" panose="02040503050406030204" pitchFamily="18" charset="0"/>
                          </a:rPr>
                          <m:t>′</m:t>
                        </m:r>
                      </m:sup>
                    </m:sSup>
                    <m:r>
                      <a:rPr lang="en-US" sz="2400" i="1">
                        <a:latin typeface="Cambria Math" panose="02040503050406030204" pitchFamily="18" charset="0"/>
                      </a:rPr>
                      <m:t>=16   </m:t>
                    </m:r>
                    <m:sSup>
                      <m:sSupPr>
                        <m:ctrlPr>
                          <a:rPr lang="en-US" sz="2400" i="1">
                            <a:latin typeface="Cambria Math" panose="02040503050406030204" pitchFamily="18" charset="0"/>
                          </a:rPr>
                        </m:ctrlPr>
                      </m:sSupPr>
                      <m:e>
                        <m:r>
                          <a:rPr lang="en-US" sz="2400" i="1">
                            <a:latin typeface="Cambria Math" panose="02040503050406030204" pitchFamily="18" charset="0"/>
                          </a:rPr>
                          <m:t>𝑦</m:t>
                        </m:r>
                      </m:e>
                      <m:sup>
                        <m:r>
                          <a:rPr lang="en-US" sz="2400" i="1">
                            <a:latin typeface="Cambria Math" panose="02040503050406030204" pitchFamily="18" charset="0"/>
                          </a:rPr>
                          <m:t>′</m:t>
                        </m:r>
                      </m:sup>
                    </m:sSup>
                  </m:oMath>
                </a14:m>
                <a:r>
                  <a:rPr lang="en-US" sz="2400" dirty="0">
                    <a:latin typeface="Times New Roman" panose="02020603050405020304" pitchFamily="18" charset="0"/>
                    <a:cs typeface="Times New Roman" panose="02020603050405020304" pitchFamily="18" charset="0"/>
                  </a:rPr>
                  <a:t>=24.</a:t>
                </a:r>
              </a:p>
              <a:p>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ciphertext</a:t>
                </a:r>
                <a:r>
                  <a:rPr lang="en-US" sz="2400" dirty="0">
                    <a:latin typeface="Times New Roman" panose="02020603050405020304" pitchFamily="18" charset="0"/>
                    <a:cs typeface="Times New Roman" panose="02020603050405020304" pitchFamily="18" charset="0"/>
                  </a:rPr>
                  <a:t> is “QY”.</a:t>
                </a:r>
              </a:p>
            </p:txBody>
          </p:sp>
        </mc:Choice>
        <mc:Fallback>
          <p:sp>
            <p:nvSpPr>
              <p:cNvPr id="9" name="Rectangle 8"/>
              <p:cNvSpPr>
                <a:spLocks noRot="1" noChangeAspect="1" noMove="1" noResize="1" noEditPoints="1" noAdjustHandles="1" noChangeArrowheads="1" noChangeShapeType="1" noTextEdit="1"/>
              </p:cNvSpPr>
              <p:nvPr/>
            </p:nvSpPr>
            <p:spPr>
              <a:xfrm>
                <a:off x="1024569" y="762196"/>
                <a:ext cx="7160025" cy="5371407"/>
              </a:xfrm>
              <a:prstGeom prst="rect">
                <a:avLst/>
              </a:prstGeom>
              <a:blipFill rotWithShape="0">
                <a:blip r:embed="rId3"/>
                <a:stretch>
                  <a:fillRect l="-1277" t="-908" b="-1703"/>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1936606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94776" cy="837152"/>
          </a:xfrm>
          <a:prstGeom prst="rect">
            <a:avLst/>
          </a:prstGeom>
        </p:spPr>
        <p:txBody>
          <a:bodyPr wrap="square">
            <a:spAutoFit/>
          </a:bodyPr>
          <a:lstStyle/>
          <a:p>
            <a:pPr>
              <a:lnSpc>
                <a:spcPct val="120000"/>
              </a:lnSpc>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xmlns="" Requires="a14">
          <p:sp>
            <p:nvSpPr>
              <p:cNvPr id="8" name="Rectangle 7"/>
              <p:cNvSpPr/>
              <p:nvPr/>
            </p:nvSpPr>
            <p:spPr>
              <a:xfrm>
                <a:off x="1148894" y="381050"/>
                <a:ext cx="7469436" cy="6642203"/>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Q.No.9:Decipher the </a:t>
                </a:r>
                <a:r>
                  <a:rPr lang="en-US" sz="2000" dirty="0" err="1">
                    <a:latin typeface="Times New Roman" panose="02020603050405020304" pitchFamily="18" charset="0"/>
                    <a:cs typeface="Times New Roman" panose="02020603050405020304" pitchFamily="18" charset="0"/>
                  </a:rPr>
                  <a:t>ciphertext</a:t>
                </a:r>
                <a:r>
                  <a:rPr lang="en-US" sz="2000" dirty="0">
                    <a:latin typeface="Times New Roman" panose="02020603050405020304" pitchFamily="18" charset="0"/>
                    <a:cs typeface="Times New Roman" panose="02020603050405020304" pitchFamily="18" charset="0"/>
                  </a:rPr>
                  <a:t> “PWULPZTQAWHF”  which was encrypted using the affine map on digraphs   in the 26-letter </a:t>
                </a:r>
                <a:r>
                  <a:rPr lang="en-US" sz="2000" dirty="0" err="1">
                    <a:latin typeface="Times New Roman" panose="02020603050405020304" pitchFamily="18" charset="0"/>
                    <a:cs typeface="Times New Roman" panose="02020603050405020304" pitchFamily="18" charset="0"/>
                  </a:rPr>
                  <a:t>alphabet.A</a:t>
                </a:r>
                <a:r>
                  <a:rPr lang="en-US" sz="2000" dirty="0">
                    <a:latin typeface="Times New Roman" panose="02020603050405020304" pitchFamily="18" charset="0"/>
                    <a:cs typeface="Times New Roman" panose="02020603050405020304" pitchFamily="18" charset="0"/>
                  </a:rPr>
                  <a:t> frequency analysis shows that the most frequently occurring digraphs in the English language are “TH” and “</a:t>
                </a:r>
                <a:r>
                  <a:rPr lang="en-US" sz="2000" dirty="0" err="1">
                    <a:latin typeface="Times New Roman" panose="02020603050405020304" pitchFamily="18" charset="0"/>
                    <a:cs typeface="Times New Roman" panose="02020603050405020304" pitchFamily="18" charset="0"/>
                  </a:rPr>
                  <a:t>HE”in</a:t>
                </a:r>
                <a:r>
                  <a:rPr lang="en-US" sz="2000" dirty="0">
                    <a:latin typeface="Times New Roman" panose="02020603050405020304" pitchFamily="18" charset="0"/>
                    <a:cs typeface="Times New Roman" panose="02020603050405020304" pitchFamily="18" charset="0"/>
                  </a:rPr>
                  <a:t> that order and “IX” and “</a:t>
                </a:r>
                <a:r>
                  <a:rPr lang="en-US" sz="2000" dirty="0" err="1">
                    <a:latin typeface="Times New Roman" panose="02020603050405020304" pitchFamily="18" charset="0"/>
                    <a:cs typeface="Times New Roman" panose="02020603050405020304" pitchFamily="18" charset="0"/>
                  </a:rPr>
                  <a:t>TQ”in</a:t>
                </a:r>
                <a:r>
                  <a:rPr lang="en-US" sz="2000" dirty="0">
                    <a:latin typeface="Times New Roman" panose="02020603050405020304" pitchFamily="18" charset="0"/>
                    <a:cs typeface="Times New Roman" panose="02020603050405020304" pitchFamily="18" charset="0"/>
                  </a:rPr>
                  <a:t> that order.</a:t>
                </a:r>
              </a:p>
              <a:p>
                <a:r>
                  <a:rPr lang="en-US" sz="2000" dirty="0">
                    <a:latin typeface="Times New Roman" panose="02020603050405020304" pitchFamily="18" charset="0"/>
                    <a:cs typeface="Times New Roman" panose="02020603050405020304" pitchFamily="18" charset="0"/>
                  </a:rPr>
                  <a:t>Solution:</a:t>
                </a:r>
              </a:p>
              <a:p>
                <a:r>
                  <a:rPr lang="en-US" sz="2000" dirty="0">
                    <a:latin typeface="Times New Roman" panose="02020603050405020304" pitchFamily="18" charset="0"/>
                    <a:cs typeface="Times New Roman" panose="02020603050405020304" pitchFamily="18" charset="0"/>
                  </a:rPr>
                  <a:t>The enciphering key is P</a:t>
                </a:r>
                <a14:m>
                  <m:oMath xmlns:m="http://schemas.openxmlformats.org/officeDocument/2006/math">
                    <m:r>
                      <a:rPr lang="en-US" sz="2000" i="1">
                        <a:latin typeface="Cambria Math" panose="02040503050406030204" pitchFamily="18" charset="0"/>
                        <a:ea typeface="Cambria Math" panose="02040503050406030204" pitchFamily="18" charset="0"/>
                      </a:rPr>
                      <m:t>≡</m:t>
                    </m:r>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𝑎</m:t>
                        </m:r>
                      </m:e>
                      <m:sup>
                        <m:r>
                          <a:rPr lang="en-US" sz="2000" i="1" dirty="0">
                            <a:latin typeface="Cambria Math" panose="02040503050406030204" pitchFamily="18" charset="0"/>
                            <a:ea typeface="Cambria Math" panose="02040503050406030204" pitchFamily="18" charset="0"/>
                          </a:rPr>
                          <m:t>′</m:t>
                        </m:r>
                      </m:sup>
                    </m:sSup>
                    <m:r>
                      <a:rPr lang="en-US" sz="2000" i="1">
                        <a:latin typeface="Cambria Math" panose="02040503050406030204" pitchFamily="18" charset="0"/>
                        <a:ea typeface="Cambria Math" panose="02040503050406030204" pitchFamily="18" charset="0"/>
                      </a:rPr>
                      <m:t>𝐶</m:t>
                    </m:r>
                    <m:r>
                      <a:rPr lang="en-US" sz="2000" i="1">
                        <a:latin typeface="Cambria Math" panose="02040503050406030204" pitchFamily="18" charset="0"/>
                        <a:ea typeface="Cambria Math" panose="02040503050406030204" pitchFamily="18" charset="0"/>
                      </a:rPr>
                      <m:t>+</m:t>
                    </m:r>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𝑏</m:t>
                        </m:r>
                      </m:e>
                      <m:sup>
                        <m:r>
                          <a:rPr lang="en-US" sz="2000" i="1">
                            <a:latin typeface="Cambria Math" panose="02040503050406030204" pitchFamily="18" charset="0"/>
                            <a:ea typeface="Cambria Math" panose="02040503050406030204" pitchFamily="18" charset="0"/>
                          </a:rPr>
                          <m:t>′</m:t>
                        </m:r>
                      </m:sup>
                    </m:sSup>
                    <m:r>
                      <a:rPr lang="en-US" sz="2000" i="1">
                        <a:latin typeface="Cambria Math" panose="02040503050406030204" pitchFamily="18" charset="0"/>
                        <a:ea typeface="Cambria Math" panose="02040503050406030204" pitchFamily="18" charset="0"/>
                      </a:rPr>
                      <m:t> </m:t>
                    </m:r>
                  </m:oMath>
                </a14:m>
                <a:r>
                  <a:rPr lang="en-US" sz="2000" dirty="0">
                    <a:latin typeface="Times New Roman" panose="02020603050405020304" pitchFamily="18" charset="0"/>
                    <a:ea typeface="Cambria Math" panose="02040503050406030204" pitchFamily="18" charset="0"/>
                    <a:cs typeface="Times New Roman" panose="02020603050405020304" pitchFamily="18" charset="0"/>
                  </a:rPr>
                  <a:t>(mod </a:t>
                </a:r>
                <a14:m>
                  <m:oMath xmlns:m="http://schemas.openxmlformats.org/officeDocument/2006/math">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26</m:t>
                        </m:r>
                      </m:e>
                      <m:sup>
                        <m:r>
                          <a:rPr lang="en-US" sz="2000" i="1">
                            <a:latin typeface="Cambria Math" panose="02040503050406030204" pitchFamily="18" charset="0"/>
                            <a:ea typeface="Cambria Math" panose="02040503050406030204" pitchFamily="18" charset="0"/>
                          </a:rPr>
                          <m:t>2</m:t>
                        </m:r>
                      </m:sup>
                    </m:sSup>
                  </m:oMath>
                </a14:m>
                <a:r>
                  <a:rPr lang="en-US" sz="2000" dirty="0">
                    <a:latin typeface="Times New Roman" panose="02020603050405020304" pitchFamily="18" charset="0"/>
                    <a:ea typeface="Cambria Math" panose="020405030504060302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To find </a:t>
                </a:r>
                <a14:m>
                  <m:oMath xmlns:m="http://schemas.openxmlformats.org/officeDocument/2006/math">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 </m:t>
                        </m:r>
                        <m:r>
                          <a:rPr lang="en-US" sz="2000" i="1" dirty="0">
                            <a:latin typeface="Cambria Math" panose="02040503050406030204" pitchFamily="18" charset="0"/>
                            <a:ea typeface="Cambria Math" panose="02040503050406030204" pitchFamily="18" charset="0"/>
                          </a:rPr>
                          <m:t>𝑎</m:t>
                        </m:r>
                      </m:e>
                      <m:sup>
                        <m:r>
                          <a:rPr lang="en-US" sz="2000" i="1" dirty="0">
                            <a:latin typeface="Cambria Math" panose="02040503050406030204" pitchFamily="18" charset="0"/>
                            <a:ea typeface="Cambria Math" panose="02040503050406030204" pitchFamily="18" charset="0"/>
                          </a:rPr>
                          <m:t>′</m:t>
                        </m:r>
                      </m:sup>
                    </m:sSup>
                    <m:r>
                      <a:rPr lang="en-US" sz="2000" i="1" dirty="0">
                        <a:latin typeface="Cambria Math" panose="02040503050406030204" pitchFamily="18" charset="0"/>
                        <a:ea typeface="Cambria Math" panose="02040503050406030204" pitchFamily="18" charset="0"/>
                      </a:rPr>
                      <m:t>  ,  </m:t>
                    </m:r>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𝑏</m:t>
                        </m:r>
                      </m:e>
                      <m:sup>
                        <m:r>
                          <a:rPr lang="en-US" sz="2000" i="1">
                            <a:latin typeface="Cambria Math" panose="02040503050406030204" pitchFamily="18" charset="0"/>
                            <a:ea typeface="Cambria Math" panose="02040503050406030204" pitchFamily="18" charset="0"/>
                          </a:rPr>
                          <m:t>′</m:t>
                        </m:r>
                      </m:sup>
                    </m:sSup>
                  </m:oMath>
                </a14:m>
                <a:endParaRPr lang="en-US" sz="20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
                </a:r>
              </a:p>
              <a:p>
                <a:r>
                  <a:rPr lang="en-US" sz="2200" dirty="0">
                    <a:latin typeface="Times New Roman" panose="02020603050405020304" pitchFamily="18" charset="0"/>
                    <a:cs typeface="Times New Roman" panose="02020603050405020304" pitchFamily="18" charset="0"/>
                  </a:rPr>
                  <a:t/>
                </a:r>
              </a:p>
              <a:p>
                <a:r>
                  <a:rPr lang="en-US" sz="2200" dirty="0">
                    <a:latin typeface="Times New Roman" panose="02020603050405020304" pitchFamily="18" charset="0"/>
                    <a:cs typeface="Times New Roman" panose="02020603050405020304" pitchFamily="18" charset="0"/>
                  </a:rPr>
                  <a:t/>
                </a:r>
                <a:r>
                  <a:rPr lang="en-US" sz="2000" dirty="0">
                    <a:latin typeface="Times New Roman" panose="02020603050405020304" pitchFamily="18" charset="0"/>
                    <a:cs typeface="Times New Roman" panose="02020603050405020304" pitchFamily="18" charset="0"/>
                  </a:rPr>
                  <a:t>501≡ 231 </a:t>
                </a:r>
                <a14:m>
                  <m:oMath xmlns:m="http://schemas.openxmlformats.org/officeDocument/2006/math">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 </m:t>
                        </m:r>
                        <m:r>
                          <a:rPr lang="en-US" sz="2000" i="1" dirty="0">
                            <a:latin typeface="Cambria Math" panose="02040503050406030204" pitchFamily="18" charset="0"/>
                            <a:ea typeface="Cambria Math" panose="02040503050406030204" pitchFamily="18" charset="0"/>
                          </a:rPr>
                          <m:t>𝑎</m:t>
                        </m:r>
                      </m:e>
                      <m:sup>
                        <m:r>
                          <a:rPr lang="en-US" sz="2000" i="1" dirty="0">
                            <a:latin typeface="Cambria Math" panose="02040503050406030204" pitchFamily="18" charset="0"/>
                            <a:ea typeface="Cambria Math" panose="02040503050406030204" pitchFamily="18" charset="0"/>
                          </a:rPr>
                          <m:t>′</m:t>
                        </m:r>
                      </m:sup>
                    </m:sSup>
                  </m:oMath>
                </a14:m>
                <a:r>
                  <a:rPr lang="en-US" sz="2000" dirty="0">
                    <a:latin typeface="Times New Roman" panose="02020603050405020304" pitchFamily="18" charset="0"/>
                    <a:cs typeface="Times New Roman" panose="02020603050405020304" pitchFamily="18" charset="0"/>
                  </a:rPr>
                  <a:t>+</a:t>
                </a:r>
                <a14:m>
                  <m:oMath xmlns:m="http://schemas.openxmlformats.org/officeDocument/2006/math">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 </m:t>
                        </m:r>
                        <m:r>
                          <a:rPr lang="en-US" sz="2000" i="1">
                            <a:latin typeface="Cambria Math" panose="02040503050406030204" pitchFamily="18" charset="0"/>
                            <a:ea typeface="Cambria Math" panose="02040503050406030204" pitchFamily="18" charset="0"/>
                          </a:rPr>
                          <m:t>𝑏</m:t>
                        </m:r>
                      </m:e>
                      <m:sup>
                        <m:r>
                          <a:rPr lang="en-US" sz="2000" i="1">
                            <a:latin typeface="Cambria Math" panose="02040503050406030204" pitchFamily="18" charset="0"/>
                            <a:ea typeface="Cambria Math" panose="02040503050406030204" pitchFamily="18" charset="0"/>
                          </a:rPr>
                          <m:t>′</m:t>
                        </m:r>
                      </m:sup>
                    </m:sSup>
                  </m:oMath>
                </a14:m>
                <a:r>
                  <a:rPr lang="en-US" sz="2000" dirty="0">
                    <a:latin typeface="Times New Roman" panose="02020603050405020304" pitchFamily="18" charset="0"/>
                    <a:cs typeface="Times New Roman" panose="02020603050405020304" pitchFamily="18" charset="0"/>
                  </a:rPr>
                  <a:t> (mod 676)</a:t>
                </a:r>
              </a:p>
              <a:p>
                <a:r>
                  <a:rPr lang="en-US" sz="2000" dirty="0">
                    <a:latin typeface="Times New Roman" panose="02020603050405020304" pitchFamily="18" charset="0"/>
                    <a:cs typeface="Times New Roman" panose="02020603050405020304" pitchFamily="18" charset="0"/>
                  </a:rPr>
                  <a:t>       186≡ 510  </a:t>
                </a:r>
                <a14:m>
                  <m:oMath xmlns:m="http://schemas.openxmlformats.org/officeDocument/2006/math">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𝑎</m:t>
                        </m:r>
                      </m:e>
                      <m:sup>
                        <m:r>
                          <a:rPr lang="en-US" sz="2000" i="1" dirty="0">
                            <a:latin typeface="Cambria Math" panose="02040503050406030204" pitchFamily="18" charset="0"/>
                            <a:ea typeface="Cambria Math" panose="02040503050406030204" pitchFamily="18" charset="0"/>
                          </a:rPr>
                          <m:t>′</m:t>
                        </m:r>
                      </m:sup>
                    </m:sSup>
                  </m:oMath>
                </a14:m>
                <a:r>
                  <a:rPr lang="en-US" sz="2000" dirty="0">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 </m:t>
                        </m:r>
                        <m:r>
                          <a:rPr lang="en-US" sz="2000" i="1">
                            <a:latin typeface="Cambria Math" panose="02040503050406030204" pitchFamily="18" charset="0"/>
                            <a:ea typeface="Cambria Math" panose="02040503050406030204" pitchFamily="18" charset="0"/>
                          </a:rPr>
                          <m:t>𝑏</m:t>
                        </m:r>
                      </m:e>
                      <m:sup>
                        <m:r>
                          <a:rPr lang="en-US" sz="2000" i="1">
                            <a:latin typeface="Cambria Math" panose="02040503050406030204" pitchFamily="18" charset="0"/>
                            <a:ea typeface="Cambria Math" panose="02040503050406030204" pitchFamily="18" charset="0"/>
                          </a:rPr>
                          <m:t>′</m:t>
                        </m:r>
                      </m:sup>
                    </m:sSup>
                  </m:oMath>
                </a14:m>
                <a:r>
                  <a:rPr lang="en-US" sz="2000" dirty="0">
                    <a:latin typeface="Times New Roman" panose="02020603050405020304" pitchFamily="18" charset="0"/>
                    <a:cs typeface="Times New Roman" panose="02020603050405020304" pitchFamily="18" charset="0"/>
                  </a:rPr>
                  <a:t>(mod 676)</a:t>
                </a:r>
              </a:p>
              <a:p>
                <a:r>
                  <a:rPr lang="en-US" sz="2000" dirty="0">
                    <a:latin typeface="Times New Roman" panose="02020603050405020304" pitchFamily="18" charset="0"/>
                    <a:cs typeface="Times New Roman" panose="02020603050405020304" pitchFamily="18" charset="0"/>
                  </a:rPr>
                  <a:t> subtracting,</a:t>
                </a:r>
              </a:p>
              <a:p>
                <a:r>
                  <a:rPr lang="en-US" sz="2000" dirty="0">
                    <a:latin typeface="Times New Roman" panose="02020603050405020304" pitchFamily="18" charset="0"/>
                    <a:cs typeface="Times New Roman" panose="02020603050405020304" pitchFamily="18" charset="0"/>
                  </a:rPr>
                  <a:t>         -279</a:t>
                </a:r>
                <a14:m>
                  <m:oMath xmlns:m="http://schemas.openxmlformats.org/officeDocument/2006/math">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𝑎</m:t>
                        </m:r>
                      </m:e>
                      <m:sup>
                        <m:r>
                          <a:rPr lang="en-US" sz="2000" i="1" dirty="0">
                            <a:latin typeface="Cambria Math" panose="02040503050406030204" pitchFamily="18" charset="0"/>
                            <a:ea typeface="Cambria Math" panose="02040503050406030204" pitchFamily="18" charset="0"/>
                          </a:rPr>
                          <m:t>′</m:t>
                        </m:r>
                      </m:sup>
                    </m:sSup>
                    <m:r>
                      <a:rPr lang="en-US" sz="2000" i="1">
                        <a:latin typeface="Cambria Math" panose="02040503050406030204" pitchFamily="18" charset="0"/>
                        <a:ea typeface="Cambria Math" panose="02040503050406030204" pitchFamily="18" charset="0"/>
                      </a:rPr>
                      <m:t>≡315 (</m:t>
                    </m:r>
                    <m:r>
                      <a:rPr lang="en-US" sz="2000" i="1">
                        <a:latin typeface="Cambria Math" panose="02040503050406030204" pitchFamily="18" charset="0"/>
                        <a:ea typeface="Cambria Math" panose="02040503050406030204" pitchFamily="18" charset="0"/>
                      </a:rPr>
                      <m:t>𝑚𝑜𝑑</m:t>
                    </m:r>
                    <m:r>
                      <a:rPr lang="en-US" sz="2000" i="1">
                        <a:latin typeface="Cambria Math" panose="02040503050406030204" pitchFamily="18" charset="0"/>
                        <a:ea typeface="Cambria Math" panose="02040503050406030204" pitchFamily="18" charset="0"/>
                      </a:rPr>
                      <m:t> 676)</m:t>
                    </m:r>
                  </m:oMath>
                </a14:m>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r>
                <a14:m>
                  <m:oMath xmlns:m="http://schemas.openxmlformats.org/officeDocument/2006/math">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𝑎</m:t>
                        </m:r>
                      </m:e>
                      <m:sup>
                        <m:r>
                          <a:rPr lang="en-US" sz="2000" i="1" dirty="0">
                            <a:latin typeface="Cambria Math" panose="02040503050406030204" pitchFamily="18" charset="0"/>
                            <a:ea typeface="Cambria Math" panose="02040503050406030204" pitchFamily="18" charset="0"/>
                          </a:rPr>
                          <m:t>′</m:t>
                        </m:r>
                      </m:sup>
                    </m:sSup>
                  </m:oMath>
                </a14:m>
                <a:r>
                  <a:rPr lang="en-US" sz="2000" dirty="0">
                    <a:latin typeface="Times New Roman" panose="02020603050405020304" pitchFamily="18" charset="0"/>
                    <a:cs typeface="Times New Roman" panose="02020603050405020304" pitchFamily="18" charset="0"/>
                  </a:rPr>
                  <a:t>≡</a:t>
                </a:r>
                <a14:m>
                  <m:oMath xmlns:m="http://schemas.openxmlformats.org/officeDocument/2006/math">
                    <m:sSup>
                      <m:sSupPr>
                        <m:ctrlPr>
                          <a:rPr lang="en-US" sz="2000" i="1">
                            <a:latin typeface="Cambria Math" panose="02040503050406030204" pitchFamily="18" charset="0"/>
                          </a:rPr>
                        </m:ctrlPr>
                      </m:sSupPr>
                      <m:e>
                        <m:r>
                          <m:rPr>
                            <m:nor/>
                          </m:rPr>
                          <a:rPr lang="en-US" sz="2000" dirty="0">
                            <a:latin typeface="Times New Roman" panose="02020603050405020304" pitchFamily="18" charset="0"/>
                            <a:cs typeface="Times New Roman" panose="02020603050405020304" pitchFamily="18" charset="0"/>
                          </a:rPr>
                          <m:t>(−279)</m:t>
                        </m:r>
                      </m:e>
                      <m:sup>
                        <m:r>
                          <a:rPr lang="en-US" sz="2000" i="1">
                            <a:latin typeface="Cambria Math" panose="02040503050406030204" pitchFamily="18" charset="0"/>
                          </a:rPr>
                          <m:t>−1</m:t>
                        </m:r>
                      </m:sup>
                    </m:sSup>
                  </m:oMath>
                </a14:m>
                <a:r>
                  <a:rPr lang="en-US" sz="2000" dirty="0">
                    <a:latin typeface="Times New Roman" panose="02020603050405020304" pitchFamily="18" charset="0"/>
                    <a:cs typeface="Times New Roman" panose="02020603050405020304" pitchFamily="18" charset="0"/>
                  </a:rPr>
                  <a:t> 315 (mod 676)</a:t>
                </a:r>
              </a:p>
              <a:p>
                <a:r>
                  <a:rPr lang="en-US" sz="2000" dirty="0">
                    <a:latin typeface="Times New Roman" panose="02020603050405020304" pitchFamily="18" charset="0"/>
                    <a:cs typeface="Times New Roman" panose="02020603050405020304" pitchFamily="18" charset="0"/>
                  </a:rPr>
                  <a:t/>
                </a:r>
                <a14:m>
                  <m:oMath xmlns:m="http://schemas.openxmlformats.org/officeDocument/2006/math">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𝑎</m:t>
                        </m:r>
                      </m:e>
                      <m:sup>
                        <m:r>
                          <a:rPr lang="en-US" sz="2000" i="1" dirty="0">
                            <a:latin typeface="Cambria Math" panose="02040503050406030204" pitchFamily="18" charset="0"/>
                            <a:ea typeface="Cambria Math" panose="02040503050406030204" pitchFamily="18" charset="0"/>
                          </a:rPr>
                          <m:t>′</m:t>
                        </m:r>
                      </m:sup>
                    </m:sSup>
                  </m:oMath>
                </a14:m>
                <a:r>
                  <a:rPr lang="en-US" sz="2000" dirty="0">
                    <a:latin typeface="Times New Roman" panose="02020603050405020304" pitchFamily="18" charset="0"/>
                    <a:cs typeface="Times New Roman" panose="02020603050405020304" pitchFamily="18" charset="0"/>
                  </a:rPr>
                  <a:t/>
                </a:r>
                <a14:m>
                  <m:oMath xmlns:m="http://schemas.openxmlformats.org/officeDocument/2006/math">
                    <m:r>
                      <a:rPr lang="en-US" sz="2000" i="1" dirty="0">
                        <a:latin typeface="Cambria Math" panose="02040503050406030204" pitchFamily="18" charset="0"/>
                        <a:ea typeface="Cambria Math" panose="02040503050406030204" pitchFamily="18" charset="0"/>
                      </a:rPr>
                      <m:t>≡  − 63</m:t>
                    </m:r>
                  </m:oMath>
                </a14:m>
                <a:r>
                  <a:rPr lang="en-US" sz="2000" dirty="0">
                    <a:latin typeface="Times New Roman" panose="02020603050405020304" pitchFamily="18" charset="0"/>
                    <a:cs typeface="Times New Roman" panose="02020603050405020304" pitchFamily="18" charset="0"/>
                  </a:rPr>
                  <a:t> x 315 (mod 676)</a:t>
                </a:r>
              </a:p>
              <a:p>
                <a:r>
                  <a:rPr lang="en-US" sz="2000" dirty="0">
                    <a:latin typeface="Times New Roman" panose="02020603050405020304" pitchFamily="18" charset="0"/>
                    <a:cs typeface="Times New Roman" panose="02020603050405020304" pitchFamily="18" charset="0"/>
                  </a:rPr>
                  <a:t/>
                </a:r>
                <a14:m>
                  <m:oMath xmlns:m="http://schemas.openxmlformats.org/officeDocument/2006/math">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𝑎</m:t>
                        </m:r>
                      </m:e>
                      <m:sup>
                        <m:r>
                          <a:rPr lang="en-US" sz="2000" i="1" dirty="0">
                            <a:latin typeface="Cambria Math" panose="02040503050406030204" pitchFamily="18" charset="0"/>
                            <a:ea typeface="Cambria Math" panose="02040503050406030204" pitchFamily="18" charset="0"/>
                          </a:rPr>
                          <m:t>′</m:t>
                        </m:r>
                      </m:sup>
                    </m:sSup>
                  </m:oMath>
                </a14:m>
                <a:r>
                  <a:rPr lang="en-US" sz="2000" dirty="0">
                    <a:latin typeface="Times New Roman" panose="02020603050405020304" pitchFamily="18" charset="0"/>
                    <a:cs typeface="Times New Roman" panose="02020603050405020304" pitchFamily="18" charset="0"/>
                  </a:rPr>
                  <a:t> ≡ 435 (mod 676)</a:t>
                </a:r>
              </a:p>
              <a:p>
                <a14:m>
                  <m:oMath xmlns:m="http://schemas.openxmlformats.org/officeDocument/2006/math">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                    </m:t>
                        </m:r>
                        <m:r>
                          <a:rPr lang="en-US" sz="2000" i="1">
                            <a:latin typeface="Cambria Math" panose="02040503050406030204" pitchFamily="18" charset="0"/>
                            <a:ea typeface="Cambria Math" panose="02040503050406030204" pitchFamily="18" charset="0"/>
                          </a:rPr>
                          <m:t>𝑏</m:t>
                        </m:r>
                      </m:e>
                      <m:sup>
                        <m:r>
                          <a:rPr lang="en-US" sz="2000" i="1">
                            <a:latin typeface="Cambria Math" panose="02040503050406030204" pitchFamily="18" charset="0"/>
                            <a:ea typeface="Cambria Math" panose="02040503050406030204" pitchFamily="18" charset="0"/>
                          </a:rPr>
                          <m:t>′</m:t>
                        </m:r>
                      </m:sup>
                    </m:sSup>
                  </m:oMath>
                </a14:m>
                <a:r>
                  <a:rPr lang="en-US" sz="2000" dirty="0">
                    <a:latin typeface="Times New Roman" panose="02020603050405020304" pitchFamily="18" charset="0"/>
                    <a:cs typeface="Times New Roman" panose="02020603050405020304" pitchFamily="18" charset="0"/>
                  </a:rPr>
                  <a:t> =64 (mod 676)</a:t>
                </a:r>
              </a:p>
              <a:p>
                <a:endParaRPr lang="en-US" dirty="0">
                  <a:latin typeface="Times New Roman" panose="02020603050405020304" pitchFamily="18" charset="0"/>
                  <a:cs typeface="Times New Roman" panose="02020603050405020304" pitchFamily="18" charset="0"/>
                </a:endParaRPr>
              </a:p>
              <a:p>
                <a:endParaRPr lang="en-US" dirty="0"/>
              </a:p>
            </p:txBody>
          </p:sp>
        </mc:Choice>
        <mc:Fallback>
          <p:sp>
            <p:nvSpPr>
              <p:cNvPr id="8" name="Rectangle 7"/>
              <p:cNvSpPr>
                <a:spLocks noRot="1" noChangeAspect="1" noMove="1" noResize="1" noEditPoints="1" noAdjustHandles="1" noChangeArrowheads="1" noChangeShapeType="1" noTextEdit="1"/>
              </p:cNvSpPr>
              <p:nvPr/>
            </p:nvSpPr>
            <p:spPr>
              <a:xfrm>
                <a:off x="1148894" y="381050"/>
                <a:ext cx="7469436" cy="6642203"/>
              </a:xfrm>
              <a:prstGeom prst="rect">
                <a:avLst/>
              </a:prstGeom>
              <a:blipFill rotWithShape="0">
                <a:blip r:embed="rId3"/>
                <a:stretch>
                  <a:fillRect l="-816" t="-551" r="-245"/>
                </a:stretch>
              </a:blipFill>
            </p:spPr>
            <p:txBody>
              <a:bodyPr/>
              <a:lstStyle/>
              <a:p>
                <a:r>
                  <a:rPr lang="en-US">
                    <a:noFill/>
                  </a:rPr>
                  <a:t> </a:t>
                </a:r>
              </a:p>
            </p:txBody>
          </p:sp>
        </mc:Fallback>
      </mc:AlternateContent>
      <p:pic>
        <p:nvPicPr>
          <p:cNvPr id="9" name="Picture 8"/>
          <p:cNvPicPr>
            <a:picLocks noChangeAspect="1"/>
          </p:cNvPicPr>
          <p:nvPr/>
        </p:nvPicPr>
        <p:blipFill>
          <a:blip r:embed="rId4"/>
          <a:stretch>
            <a:fillRect/>
          </a:stretch>
        </p:blipFill>
        <p:spPr>
          <a:xfrm>
            <a:off x="2479126" y="2812329"/>
            <a:ext cx="6139204" cy="1190456"/>
          </a:xfrm>
          <a:prstGeom prst="rect">
            <a:avLst/>
          </a:prstGeom>
        </p:spPr>
      </p:pic>
      <p:sp>
        <p:nvSpPr>
          <p:cNvPr id="10" name="TextBox 9">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2663222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pic>
        <p:nvPicPr>
          <p:cNvPr id="8" name="Picture 7"/>
          <p:cNvPicPr>
            <a:picLocks noChangeAspect="1"/>
          </p:cNvPicPr>
          <p:nvPr/>
        </p:nvPicPr>
        <p:blipFill>
          <a:blip r:embed="rId3"/>
          <a:stretch>
            <a:fillRect/>
          </a:stretch>
        </p:blipFill>
        <p:spPr>
          <a:xfrm>
            <a:off x="604830" y="716098"/>
            <a:ext cx="6114818" cy="694062"/>
          </a:xfrm>
          <a:prstGeom prst="rect">
            <a:avLst/>
          </a:prstGeom>
        </p:spPr>
      </p:pic>
      <p:pic>
        <p:nvPicPr>
          <p:cNvPr id="9" name="Picture 8"/>
          <p:cNvPicPr>
            <a:picLocks noChangeAspect="1"/>
          </p:cNvPicPr>
          <p:nvPr/>
        </p:nvPicPr>
        <p:blipFill>
          <a:blip r:embed="rId4"/>
          <a:stretch>
            <a:fillRect/>
          </a:stretch>
        </p:blipFill>
        <p:spPr>
          <a:xfrm>
            <a:off x="435505" y="1932302"/>
            <a:ext cx="8272989" cy="2993395"/>
          </a:xfrm>
          <a:prstGeom prst="rect">
            <a:avLst/>
          </a:prstGeom>
        </p:spPr>
      </p:pic>
      <p:sp>
        <p:nvSpPr>
          <p:cNvPr id="10" name="Rectangle 9"/>
          <p:cNvSpPr/>
          <p:nvPr/>
        </p:nvSpPr>
        <p:spPr>
          <a:xfrm>
            <a:off x="604830" y="5257317"/>
            <a:ext cx="5115503" cy="461665"/>
          </a:xfrm>
          <a:prstGeom prst="rect">
            <a:avLst/>
          </a:prstGeom>
        </p:spPr>
        <p:txBody>
          <a:bodyPr wrap="none">
            <a:spAutoFit/>
          </a:bodyPr>
          <a:lstStyle/>
          <a:p>
            <a:r>
              <a:rPr lang="en-US" sz="2400" dirty="0">
                <a:latin typeface="Times New Roman" panose="02020603050405020304" pitchFamily="18" charset="0"/>
                <a:cs typeface="Times New Roman" panose="02020603050405020304" pitchFamily="18" charset="0"/>
              </a:rPr>
              <a:t>The plaintext is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“FOUNDTHEGOLD”</a:t>
            </a:r>
          </a:p>
        </p:txBody>
      </p:sp>
      <p:sp>
        <p:nvSpPr>
          <p:cNvPr id="11" name="TextBox 10">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2519953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1165979" y="930624"/>
            <a:ext cx="2385589" cy="492443"/>
          </a:xfrm>
          <a:prstGeom prst="rect">
            <a:avLst/>
          </a:prstGeom>
        </p:spPr>
        <p:txBody>
          <a:bodyPr wrap="none">
            <a:spAutoFit/>
          </a:bodyPr>
          <a:lstStyle/>
          <a:p>
            <a:r>
              <a:rPr lang="en-US" sz="2600" b="1" dirty="0">
                <a:solidFill>
                  <a:srgbClr val="C00000"/>
                </a:solidFill>
                <a:latin typeface="Bookman Old Style" panose="02050604050505020204" pitchFamily="18" charset="0"/>
              </a:rPr>
              <a:t>REFERENCE</a:t>
            </a:r>
          </a:p>
        </p:txBody>
      </p:sp>
      <p:sp>
        <p:nvSpPr>
          <p:cNvPr id="8" name="Rectangle 7"/>
          <p:cNvSpPr/>
          <p:nvPr/>
        </p:nvSpPr>
        <p:spPr>
          <a:xfrm>
            <a:off x="936433" y="1840905"/>
            <a:ext cx="7248161" cy="769441"/>
          </a:xfrm>
          <a:prstGeom prst="rect">
            <a:avLst/>
          </a:prstGeom>
        </p:spPr>
        <p:txBody>
          <a:bodyPr wrap="square">
            <a:spAutoFit/>
          </a:bodyPr>
          <a:lstStyle/>
          <a:p>
            <a:pPr algn="just">
              <a:buFont typeface="Wingdings" pitchFamily="2" charset="2"/>
              <a:buChar char="v"/>
            </a:pPr>
            <a:r>
              <a:rPr lang="en-US" sz="2200" dirty="0" smtClean="0">
                <a:latin typeface="Times New Roman" panose="02020603050405020304" pitchFamily="18" charset="0"/>
                <a:cs typeface="Times New Roman" panose="02020603050405020304" pitchFamily="18" charset="0"/>
              </a:rPr>
              <a:t>Neal </a:t>
            </a:r>
            <a:r>
              <a:rPr lang="en-US" sz="2200" dirty="0" err="1" smtClean="0">
                <a:latin typeface="Times New Roman" panose="02020603050405020304" pitchFamily="18" charset="0"/>
                <a:cs typeface="Times New Roman" panose="02020603050405020304" pitchFamily="18" charset="0"/>
              </a:rPr>
              <a:t>Koblitz</a:t>
            </a:r>
            <a:r>
              <a:rPr lang="en-US" sz="2200" dirty="0" smtClean="0">
                <a:latin typeface="Times New Roman" panose="02020603050405020304" pitchFamily="18" charset="0"/>
                <a:cs typeface="Times New Roman" panose="02020603050405020304" pitchFamily="18" charset="0"/>
              </a:rPr>
              <a:t>, A Course in Number Theory and Cryptography, Springer </a:t>
            </a:r>
            <a:r>
              <a:rPr lang="en-US" sz="2200" dirty="0" err="1" smtClean="0">
                <a:latin typeface="Times New Roman" panose="02020603050405020304" pitchFamily="18" charset="0"/>
                <a:cs typeface="Times New Roman" panose="02020603050405020304" pitchFamily="18" charset="0"/>
              </a:rPr>
              <a:t>Verlag</a:t>
            </a:r>
            <a:r>
              <a:rPr lang="en-US" sz="2200" dirty="0" smtClean="0">
                <a:latin typeface="Times New Roman" panose="02020603050405020304" pitchFamily="18" charset="0"/>
                <a:cs typeface="Times New Roman" panose="02020603050405020304" pitchFamily="18" charset="0"/>
              </a:rPr>
              <a:t>, New York,1987.</a:t>
            </a:r>
            <a:endParaRPr lang="en-US" sz="22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1482340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57200" y="583825"/>
            <a:ext cx="7105094"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78840" y="1510364"/>
            <a:ext cx="7985891" cy="4068806"/>
          </a:xfrm>
          <a:prstGeom prst="rect">
            <a:avLst/>
          </a:prstGeom>
        </p:spPr>
        <p:txBody>
          <a:bodyPr wrap="square">
            <a:spAutoFit/>
          </a:bodyPr>
          <a:lstStyle/>
          <a:p>
            <a:pPr marL="914400" lvl="1" indent="-457200" algn="just" defTabSz="914400">
              <a:spcBef>
                <a:spcPct val="20000"/>
              </a:spcBef>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Cryptography </a:t>
            </a:r>
            <a:r>
              <a:rPr lang="en-US" sz="2200" dirty="0" smtClean="0">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It is the study of methods of sending messages in </a:t>
            </a:r>
            <a:r>
              <a:rPr lang="en-US" sz="2200" dirty="0">
                <a:latin typeface="Times New Roman" panose="02020603050405020304" pitchFamily="18" charset="0"/>
                <a:cs typeface="Times New Roman" panose="02020603050405020304" pitchFamily="18" charset="0"/>
              </a:rPr>
              <a:t>disguised</a:t>
            </a:r>
            <a:r>
              <a:rPr lang="en-US" sz="2200" dirty="0">
                <a:solidFill>
                  <a:prstClr val="black"/>
                </a:solidFill>
                <a:latin typeface="Times New Roman" panose="02020603050405020304" pitchFamily="18" charset="0"/>
                <a:cs typeface="Times New Roman" panose="02020603050405020304" pitchFamily="18" charset="0"/>
              </a:rPr>
              <a:t> form .</a:t>
            </a:r>
          </a:p>
          <a:p>
            <a:pPr marL="914400" lvl="1" indent="-457200" algn="just" defTabSz="914400">
              <a:spcBef>
                <a:spcPct val="20000"/>
              </a:spcBef>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Plain text</a:t>
            </a:r>
            <a:r>
              <a:rPr lang="en-US" sz="2200" dirty="0" smtClean="0">
                <a:latin typeface="Times New Roman" panose="02020603050405020304" pitchFamily="18" charset="0"/>
                <a:cs typeface="Times New Roman" panose="02020603050405020304" pitchFamily="18" charset="0"/>
              </a:rPr>
              <a:t>:  The </a:t>
            </a:r>
            <a:r>
              <a:rPr lang="en-US" sz="2200" dirty="0">
                <a:solidFill>
                  <a:prstClr val="black"/>
                </a:solidFill>
                <a:latin typeface="Times New Roman" panose="02020603050405020304" pitchFamily="18" charset="0"/>
                <a:cs typeface="Times New Roman" panose="02020603050405020304" pitchFamily="18" charset="0"/>
              </a:rPr>
              <a:t>message we want to send.</a:t>
            </a:r>
          </a:p>
          <a:p>
            <a:pPr marL="914400" lvl="1" indent="-457200" algn="just" defTabSz="914400">
              <a:spcBef>
                <a:spcPct val="20000"/>
              </a:spcBef>
              <a:buFont typeface="Wingdings" panose="05000000000000000000" pitchFamily="2" charset="2"/>
              <a:buChar char="v"/>
            </a:pPr>
            <a:r>
              <a:rPr lang="en-US" sz="2200" dirty="0" err="1">
                <a:latin typeface="Times New Roman" panose="02020603050405020304" pitchFamily="18" charset="0"/>
                <a:cs typeface="Times New Roman" panose="02020603050405020304" pitchFamily="18" charset="0"/>
              </a:rPr>
              <a:t>Ciphertext</a:t>
            </a:r>
            <a:r>
              <a:rPr lang="en-US" sz="2200" dirty="0" smtClean="0">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The </a:t>
            </a:r>
            <a:r>
              <a:rPr lang="en-US" sz="2200" dirty="0">
                <a:solidFill>
                  <a:prstClr val="black"/>
                </a:solidFill>
                <a:latin typeface="Times New Roman" panose="02020603050405020304" pitchFamily="18" charset="0"/>
                <a:cs typeface="Times New Roman" panose="02020603050405020304" pitchFamily="18" charset="0"/>
              </a:rPr>
              <a:t>message in disguised form.</a:t>
            </a:r>
          </a:p>
          <a:p>
            <a:pPr marL="914400" lvl="1" indent="-457200" algn="just" defTabSz="914400">
              <a:spcBef>
                <a:spcPct val="20000"/>
              </a:spcBef>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Enciphering /encryption</a:t>
            </a:r>
            <a:r>
              <a:rPr lang="en-US" sz="2200" dirty="0" smtClean="0">
                <a:latin typeface="Times New Roman" panose="02020603050405020304" pitchFamily="18" charset="0"/>
                <a:cs typeface="Times New Roman" panose="02020603050405020304" pitchFamily="18" charset="0"/>
              </a:rPr>
              <a:t>: The </a:t>
            </a:r>
            <a:r>
              <a:rPr lang="en-US" sz="2200" dirty="0">
                <a:solidFill>
                  <a:prstClr val="black"/>
                </a:solidFill>
                <a:latin typeface="Times New Roman" panose="02020603050405020304" pitchFamily="18" charset="0"/>
                <a:cs typeface="Times New Roman" panose="02020603050405020304" pitchFamily="18" charset="0"/>
              </a:rPr>
              <a:t>process of converting  a plain text to a </a:t>
            </a:r>
            <a:r>
              <a:rPr lang="en-US" sz="2200" dirty="0" err="1">
                <a:solidFill>
                  <a:prstClr val="black"/>
                </a:solidFill>
                <a:latin typeface="Times New Roman" panose="02020603050405020304" pitchFamily="18" charset="0"/>
                <a:cs typeface="Times New Roman" panose="02020603050405020304" pitchFamily="18" charset="0"/>
              </a:rPr>
              <a:t>ciphertext</a:t>
            </a:r>
            <a:r>
              <a:rPr lang="en-US" sz="2200" dirty="0">
                <a:solidFill>
                  <a:prstClr val="black"/>
                </a:solidFill>
                <a:latin typeface="Times New Roman" panose="02020603050405020304" pitchFamily="18" charset="0"/>
                <a:cs typeface="Times New Roman" panose="02020603050405020304" pitchFamily="18" charset="0"/>
              </a:rPr>
              <a:t>.</a:t>
            </a:r>
          </a:p>
          <a:p>
            <a:pPr marL="914400" lvl="1" indent="-457200" algn="just" defTabSz="914400">
              <a:spcBef>
                <a:spcPct val="20000"/>
              </a:spcBef>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Deciphering /decryption</a:t>
            </a:r>
            <a:r>
              <a:rPr lang="en-US" sz="2200" dirty="0" smtClean="0">
                <a:latin typeface="Times New Roman" panose="02020603050405020304" pitchFamily="18" charset="0"/>
                <a:cs typeface="Times New Roman" panose="02020603050405020304" pitchFamily="18" charset="0"/>
              </a:rPr>
              <a:t>:  The </a:t>
            </a:r>
            <a:r>
              <a:rPr lang="en-US" sz="2200" dirty="0">
                <a:solidFill>
                  <a:prstClr val="black"/>
                </a:solidFill>
                <a:latin typeface="Times New Roman" panose="02020603050405020304" pitchFamily="18" charset="0"/>
                <a:cs typeface="Times New Roman" panose="02020603050405020304" pitchFamily="18" charset="0"/>
              </a:rPr>
              <a:t>process of converting a </a:t>
            </a:r>
            <a:r>
              <a:rPr lang="en-US" sz="2200" dirty="0" err="1">
                <a:solidFill>
                  <a:prstClr val="black"/>
                </a:solidFill>
                <a:latin typeface="Times New Roman" panose="02020603050405020304" pitchFamily="18" charset="0"/>
                <a:cs typeface="Times New Roman" panose="02020603050405020304" pitchFamily="18" charset="0"/>
              </a:rPr>
              <a:t>ciphertext</a:t>
            </a:r>
            <a:r>
              <a:rPr lang="en-US" sz="2200" dirty="0">
                <a:solidFill>
                  <a:prstClr val="black"/>
                </a:solidFill>
                <a:latin typeface="Times New Roman" panose="02020603050405020304" pitchFamily="18" charset="0"/>
                <a:cs typeface="Times New Roman" panose="02020603050405020304" pitchFamily="18" charset="0"/>
              </a:rPr>
              <a:t> to a plaintext.</a:t>
            </a:r>
          </a:p>
          <a:p>
            <a:pPr marL="914400" lvl="1" indent="-457200" algn="just" defTabSz="914400">
              <a:spcBef>
                <a:spcPct val="20000"/>
              </a:spcBef>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Cryptanalysis</a:t>
            </a:r>
            <a:r>
              <a:rPr lang="en-US" sz="2200" dirty="0" smtClean="0">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It is the science of  breaking  </a:t>
            </a:r>
            <a:r>
              <a:rPr lang="en-US" sz="2200" dirty="0">
                <a:solidFill>
                  <a:prstClr val="black"/>
                </a:solidFill>
                <a:latin typeface="Times New Roman" panose="02020603050405020304" pitchFamily="18" charset="0"/>
                <a:cs typeface="Times New Roman" panose="02020603050405020304" pitchFamily="18" charset="0"/>
              </a:rPr>
              <a:t>secret messages.</a:t>
            </a:r>
          </a:p>
          <a:p>
            <a:pPr marL="342900" lvl="0" indent="-342900" algn="just" defTabSz="914400">
              <a:spcBef>
                <a:spcPct val="20000"/>
              </a:spcBef>
            </a:pPr>
            <a:endParaRPr lang="en-US" sz="3200" dirty="0">
              <a:solidFill>
                <a:prstClr val="black"/>
              </a:solidFill>
            </a:endParaRPr>
          </a:p>
        </p:txBody>
      </p:sp>
      <p:sp>
        <p:nvSpPr>
          <p:cNvPr id="7" name="TextBox 6">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
        <p:nvSpPr>
          <p:cNvPr id="8" name="Rectangle 7"/>
          <p:cNvSpPr/>
          <p:nvPr/>
        </p:nvSpPr>
        <p:spPr>
          <a:xfrm>
            <a:off x="751626" y="869068"/>
            <a:ext cx="2541080" cy="523220"/>
          </a:xfrm>
          <a:prstGeom prst="rect">
            <a:avLst/>
          </a:prstGeom>
        </p:spPr>
        <p:txBody>
          <a:bodyPr wrap="none">
            <a:spAutoFit/>
          </a:bodyPr>
          <a:lstStyle/>
          <a:p>
            <a:r>
              <a:rPr lang="en-US" sz="2800" b="1" dirty="0">
                <a:solidFill>
                  <a:srgbClr val="C00000"/>
                </a:solidFill>
                <a:latin typeface="Bookman Old Style" panose="02050604050505020204" pitchFamily="18" charset="0"/>
              </a:rPr>
              <a:t>Terminology</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8" name="Rectangle 7"/>
          <p:cNvSpPr/>
          <p:nvPr/>
        </p:nvSpPr>
        <p:spPr>
          <a:xfrm>
            <a:off x="969485" y="1760427"/>
            <a:ext cx="7215109" cy="2012859"/>
          </a:xfrm>
          <a:prstGeom prst="rect">
            <a:avLst/>
          </a:prstGeom>
        </p:spPr>
        <p:txBody>
          <a:bodyPr wrap="square">
            <a:spAutoFit/>
          </a:bodyPr>
          <a:lstStyle/>
          <a:p>
            <a:pPr marL="457200" marR="0" lvl="0" indent="-457200" defTabSz="914400"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en-US" sz="2800" b="0" i="0" u="none" strike="noStrike" kern="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200" b="0" i="0" u="none" strike="noStrike" kern="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The plaintext and </a:t>
            </a:r>
            <a:r>
              <a:rPr kumimoji="0" lang="en-US" sz="2200" b="0" i="0" u="none" strike="noStrike" kern="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ciphertext</a:t>
            </a:r>
            <a:r>
              <a:rPr kumimoji="0" lang="en-US" sz="2200" b="0" i="0" u="none" strike="noStrike" kern="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are broken up  into message units.</a:t>
            </a:r>
          </a:p>
          <a:p>
            <a:pPr marR="0" lvl="0" defTabSz="914400" eaLnBrk="1" fontAlgn="auto" latinLnBrk="0" hangingPunct="1">
              <a:lnSpc>
                <a:spcPct val="100000"/>
              </a:lnSpc>
              <a:spcBef>
                <a:spcPct val="20000"/>
              </a:spcBef>
              <a:spcAft>
                <a:spcPts val="0"/>
              </a:spcAft>
              <a:buClrTx/>
              <a:buSzTx/>
              <a:tabLst/>
              <a:defRPr/>
            </a:pPr>
            <a:endParaRPr kumimoji="0" lang="en-US" sz="2200" b="0" i="0" u="none" strike="noStrike" kern="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endParaRPr>
          </a:p>
          <a:p>
            <a:pPr marL="457200" marR="0" lvl="0" indent="-457200" defTabSz="914400"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en-US" sz="2200" b="0" i="0" u="none" strike="noStrike" kern="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 message unit might be a single </a:t>
            </a:r>
            <a:r>
              <a:rPr kumimoji="0" lang="en-US" sz="2200" b="0" i="0" u="none" strike="noStrike" kern="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letter,a</a:t>
            </a:r>
            <a:r>
              <a:rPr kumimoji="0" lang="en-US" sz="2200" b="0" i="0" u="none" strike="noStrike" kern="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pair of letters(digraph),a triple of letters (</a:t>
            </a:r>
            <a:r>
              <a:rPr kumimoji="0" lang="en-US" sz="2200" b="0" i="0" u="none" strike="noStrike" kern="0" cap="none" spc="0" normalizeH="0" baseline="0" noProof="0" dirty="0" err="1" smtClean="0">
                <a:ln>
                  <a:noFill/>
                </a:ln>
                <a:solidFill>
                  <a:prstClr val="black"/>
                </a:solidFill>
                <a:effectLst/>
                <a:uLnTx/>
                <a:uFillTx/>
                <a:latin typeface="Times New Roman" panose="02020603050405020304" pitchFamily="18" charset="0"/>
                <a:cs typeface="Times New Roman" panose="02020603050405020304" pitchFamily="18" charset="0"/>
              </a:rPr>
              <a:t>trigraph</a:t>
            </a:r>
            <a:r>
              <a:rPr kumimoji="0" lang="en-US" sz="2200" b="0" i="0" u="none" strike="noStrike" kern="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and so on.</a:t>
            </a:r>
            <a:endParaRPr kumimoji="0" lang="en-US" sz="2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421396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7" name="Content Placeholder 2"/>
          <p:cNvSpPr txBox="1">
            <a:spLocks/>
          </p:cNvSpPr>
          <p:nvPr/>
        </p:nvSpPr>
        <p:spPr>
          <a:xfrm>
            <a:off x="457200" y="881349"/>
            <a:ext cx="7981720" cy="524402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sz="2400" b="1" i="0" u="none" strike="noStrike" kern="1200" cap="none" spc="0" normalizeH="0" baseline="0" noProof="0" dirty="0" smtClean="0">
                <a:ln>
                  <a:noFill/>
                </a:ln>
                <a:solidFill>
                  <a:srgbClr val="C00000"/>
                </a:solidFill>
                <a:effectLst/>
                <a:uLnTx/>
                <a:uFillTx/>
                <a:latin typeface="Bookman Old Style" panose="02050604050505020204" pitchFamily="18" charset="0"/>
              </a:rPr>
              <a:t>Substitution Ciphers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In this </a:t>
            </a:r>
            <a:r>
              <a:rPr kumimoji="0" lang="en-US" sz="2200" b="0" i="0" u="none" strike="noStrike" kern="1200" cap="none" spc="0" normalizeH="0" baseline="0" noProof="0" dirty="0" err="1" smtClean="0">
                <a:ln>
                  <a:noFill/>
                </a:ln>
                <a:solidFill>
                  <a:sysClr val="windowText" lastClr="000000"/>
                </a:solidFill>
                <a:effectLst/>
                <a:uLnTx/>
                <a:uFillTx/>
                <a:latin typeface="Times New Roman" panose="02020603050405020304" pitchFamily="18" charset="0"/>
                <a:cs typeface="Times New Roman" panose="02020603050405020304" pitchFamily="18" charset="0"/>
              </a:rPr>
              <a:t>method,we</a:t>
            </a:r>
            <a:r>
              <a:rPr kumimoji="0" lang="en-US" sz="22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 substitute a letter of the alphabet for each letter of the plaintext.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rPr>
              <a:t>Suppose we are using 26 letter alphabet A-Z with numerical equivalents 0-25.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8" name="Picture 7"/>
          <p:cNvPicPr>
            <a:picLocks noChangeAspect="1"/>
          </p:cNvPicPr>
          <p:nvPr/>
        </p:nvPicPr>
        <p:blipFill>
          <a:blip r:embed="rId3"/>
          <a:stretch>
            <a:fillRect/>
          </a:stretch>
        </p:blipFill>
        <p:spPr>
          <a:xfrm>
            <a:off x="673269" y="3365063"/>
            <a:ext cx="7809653" cy="1188823"/>
          </a:xfrm>
          <a:prstGeom prst="rect">
            <a:avLst/>
          </a:prstGeom>
        </p:spPr>
      </p:pic>
      <p:pic>
        <p:nvPicPr>
          <p:cNvPr id="9" name="Picture 8"/>
          <p:cNvPicPr>
            <a:picLocks noChangeAspect="1"/>
          </p:cNvPicPr>
          <p:nvPr/>
        </p:nvPicPr>
        <p:blipFill>
          <a:blip r:embed="rId4"/>
          <a:stretch>
            <a:fillRect/>
          </a:stretch>
        </p:blipFill>
        <p:spPr>
          <a:xfrm>
            <a:off x="667173" y="4553886"/>
            <a:ext cx="7815749" cy="1188823"/>
          </a:xfrm>
          <a:prstGeom prst="rect">
            <a:avLst/>
          </a:prstGeom>
        </p:spPr>
      </p:pic>
      <p:sp>
        <p:nvSpPr>
          <p:cNvPr id="10" name="TextBox 9">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2575031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04800"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7" name="Rectangle 6"/>
          <p:cNvSpPr/>
          <p:nvPr/>
        </p:nvSpPr>
        <p:spPr>
          <a:xfrm>
            <a:off x="457200" y="1828800"/>
            <a:ext cx="8494776" cy="3078535"/>
          </a:xfrm>
          <a:prstGeom prst="rect">
            <a:avLst/>
          </a:prstGeom>
        </p:spPr>
        <p:txBody>
          <a:bodyPr wrap="square">
            <a:spAutoFit/>
          </a:bodyPr>
          <a:lstStyle/>
          <a:p>
            <a:pPr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Around 50 B C the Roman emperor Julius Caesar sent encoded messages to his general Marcus T Cicero during the Gallic Wars</a:t>
            </a:r>
            <a:r>
              <a:rPr lang="en-US" sz="2200" dirty="0" smtClean="0">
                <a:latin typeface="Times New Roman" panose="02020603050405020304" pitchFamily="18" charset="0"/>
                <a:cs typeface="Times New Roman" panose="02020603050405020304" pitchFamily="18" charset="0"/>
              </a:rPr>
              <a:t>, using </a:t>
            </a:r>
            <a:r>
              <a:rPr lang="en-US" sz="2200" dirty="0">
                <a:latin typeface="Times New Roman" panose="02020603050405020304" pitchFamily="18" charset="0"/>
                <a:cs typeface="Times New Roman" panose="02020603050405020304" pitchFamily="18" charset="0"/>
              </a:rPr>
              <a:t>a substitution cipher based on modular arithmetic</a:t>
            </a:r>
            <a:r>
              <a:rPr lang="en-US" sz="2200" dirty="0" smtClean="0">
                <a:latin typeface="Times New Roman" panose="02020603050405020304" pitchFamily="18" charset="0"/>
                <a:cs typeface="Times New Roman" panose="02020603050405020304" pitchFamily="18" charset="0"/>
              </a:rPr>
              <a:t>.</a:t>
            </a:r>
          </a:p>
          <a:p>
            <a:pPr algn="just">
              <a:lnSpc>
                <a:spcPct val="150000"/>
              </a:lnSpc>
            </a:pPr>
            <a:endParaRPr lang="en-US" sz="22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A </a:t>
            </a:r>
            <a:r>
              <a:rPr lang="en-US" sz="2200" dirty="0" err="1">
                <a:latin typeface="Times New Roman" panose="02020603050405020304" pitchFamily="18" charset="0"/>
                <a:cs typeface="Times New Roman" panose="02020603050405020304" pitchFamily="18" charset="0"/>
              </a:rPr>
              <a:t>Ceasar</a:t>
            </a:r>
            <a:r>
              <a:rPr lang="en-US" sz="2200" dirty="0">
                <a:latin typeface="Times New Roman" panose="02020603050405020304" pitchFamily="18" charset="0"/>
                <a:cs typeface="Times New Roman" panose="02020603050405020304" pitchFamily="18" charset="0"/>
              </a:rPr>
              <a:t> cipher shifts each letter by three places to the right</a:t>
            </a:r>
            <a:r>
              <a:rPr lang="en-US" sz="2200" dirty="0" smtClean="0">
                <a:latin typeface="Times New Roman" panose="02020603050405020304" pitchFamily="18" charset="0"/>
                <a:cs typeface="Times New Roman" panose="02020603050405020304" pitchFamily="18" charset="0"/>
              </a:rPr>
              <a:t>, described </a:t>
            </a:r>
            <a:r>
              <a:rPr lang="en-US" sz="2200" dirty="0">
                <a:latin typeface="Times New Roman" panose="02020603050405020304" pitchFamily="18" charset="0"/>
                <a:cs typeface="Times New Roman" panose="02020603050405020304" pitchFamily="18" charset="0"/>
              </a:rPr>
              <a:t>by  the </a:t>
            </a:r>
            <a:r>
              <a:rPr lang="en-US" sz="2200" dirty="0" err="1">
                <a:latin typeface="Times New Roman" panose="02020603050405020304" pitchFamily="18" charset="0"/>
                <a:cs typeface="Times New Roman" panose="02020603050405020304" pitchFamily="18" charset="0"/>
              </a:rPr>
              <a:t>congruences</a:t>
            </a:r>
            <a:r>
              <a:rPr lang="en-US" sz="2200" dirty="0">
                <a:latin typeface="Times New Roman" panose="02020603050405020304" pitchFamily="18" charset="0"/>
                <a:cs typeface="Times New Roman" panose="02020603050405020304" pitchFamily="18" charset="0"/>
              </a:rPr>
              <a:t>   C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P +3 (mod </a:t>
            </a:r>
            <a:r>
              <a:rPr lang="en-US" sz="2200" dirty="0" smtClean="0">
                <a:latin typeface="Times New Roman" panose="02020603050405020304" pitchFamily="18" charset="0"/>
                <a:cs typeface="Times New Roman" panose="02020603050405020304" pitchFamily="18" charset="0"/>
              </a:rPr>
              <a:t>26).</a:t>
            </a:r>
            <a:endParaRPr lang="en-US" sz="22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1410160" y="803908"/>
            <a:ext cx="4516915" cy="981518"/>
          </a:xfrm>
          <a:prstGeom prst="rect">
            <a:avLst/>
          </a:prstGeom>
        </p:spPr>
      </p:pic>
      <p:sp>
        <p:nvSpPr>
          <p:cNvPr id="9" name="TextBox 8">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3943421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654626" y="982045"/>
            <a:ext cx="4391891" cy="646331"/>
          </a:xfrm>
          <a:prstGeom prst="rect">
            <a:avLst/>
          </a:prstGeom>
        </p:spPr>
        <p:txBody>
          <a:bodyPr wrap="square">
            <a:spAutoFit/>
          </a:bodyPr>
          <a:lstStyle/>
          <a:p>
            <a:r>
              <a:rPr lang="en-US" sz="3600" dirty="0" smtClean="0">
                <a:latin typeface="Bookman Old Style" pitchFamily="18" charset="0"/>
              </a:rPr>
              <a:t>  </a:t>
            </a:r>
            <a:endParaRPr lang="en-US" sz="2600" b="1" dirty="0">
              <a:solidFill>
                <a:srgbClr val="C00000"/>
              </a:solidFill>
              <a:latin typeface="Bookman Old Style" panose="02050604050505020204" pitchFamily="18" charset="0"/>
            </a:endParaRPr>
          </a:p>
        </p:txBody>
      </p:sp>
      <p:pic>
        <p:nvPicPr>
          <p:cNvPr id="11" name="Picture 10"/>
          <p:cNvPicPr>
            <a:picLocks noChangeAspect="1"/>
          </p:cNvPicPr>
          <p:nvPr/>
        </p:nvPicPr>
        <p:blipFill>
          <a:blip r:embed="rId3"/>
          <a:stretch>
            <a:fillRect/>
          </a:stretch>
        </p:blipFill>
        <p:spPr>
          <a:xfrm>
            <a:off x="1114623" y="789861"/>
            <a:ext cx="7114978" cy="5389317"/>
          </a:xfrm>
          <a:prstGeom prst="rect">
            <a:avLst/>
          </a:prstGeom>
        </p:spPr>
      </p:pic>
      <p:sp>
        <p:nvSpPr>
          <p:cNvPr id="7" name="TextBox 6">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1633709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pic>
        <p:nvPicPr>
          <p:cNvPr id="8" name="Picture 7"/>
          <p:cNvPicPr>
            <a:picLocks noChangeAspect="1"/>
          </p:cNvPicPr>
          <p:nvPr/>
        </p:nvPicPr>
        <p:blipFill>
          <a:blip r:embed="rId3"/>
          <a:stretch>
            <a:fillRect/>
          </a:stretch>
        </p:blipFill>
        <p:spPr>
          <a:xfrm>
            <a:off x="745399" y="971021"/>
            <a:ext cx="6933358" cy="4365114"/>
          </a:xfrm>
          <a:prstGeom prst="rect">
            <a:avLst/>
          </a:prstGeom>
        </p:spPr>
      </p:pic>
      <p:sp>
        <p:nvSpPr>
          <p:cNvPr id="7" name="TextBox 6">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725753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pic>
        <p:nvPicPr>
          <p:cNvPr id="8" name="Picture 7"/>
          <p:cNvPicPr>
            <a:picLocks noChangeAspect="1"/>
          </p:cNvPicPr>
          <p:nvPr/>
        </p:nvPicPr>
        <p:blipFill>
          <a:blip r:embed="rId3"/>
          <a:stretch>
            <a:fillRect/>
          </a:stretch>
        </p:blipFill>
        <p:spPr>
          <a:xfrm>
            <a:off x="557780" y="1024568"/>
            <a:ext cx="8199138" cy="4945157"/>
          </a:xfrm>
          <a:prstGeom prst="rect">
            <a:avLst/>
          </a:prstGeom>
        </p:spPr>
      </p:pic>
      <p:sp>
        <p:nvSpPr>
          <p:cNvPr id="6" name="TextBox 5">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3529524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mc:AlternateContent xmlns:mc="http://schemas.openxmlformats.org/markup-compatibility/2006">
        <mc:Choice xmlns:a14="http://schemas.microsoft.com/office/drawing/2010/main" xmlns="" Requires="a14">
          <p:sp>
            <p:nvSpPr>
              <p:cNvPr id="8" name="Rectangle 7"/>
              <p:cNvSpPr/>
              <p:nvPr/>
            </p:nvSpPr>
            <p:spPr>
              <a:xfrm>
                <a:off x="653884" y="922907"/>
                <a:ext cx="7763004" cy="4555093"/>
              </a:xfrm>
              <a:prstGeom prst="rect">
                <a:avLst/>
              </a:prstGeom>
            </p:spPr>
            <p:txBody>
              <a:bodyPr wrap="square">
                <a:spAutoFit/>
              </a:bodyPr>
              <a:lstStyle/>
              <a:p>
                <a:r>
                  <a:rPr lang="en-US" sz="2800" dirty="0">
                    <a:latin typeface="Bookman Old Style" panose="02050604050505020204" pitchFamily="18" charset="0"/>
                  </a:rPr>
                  <a:t>Shift </a:t>
                </a:r>
                <a:r>
                  <a:rPr lang="en-US" sz="2800" dirty="0" smtClean="0">
                    <a:latin typeface="Bookman Old Style" panose="02050604050505020204" pitchFamily="18" charset="0"/>
                  </a:rPr>
                  <a:t>Ciphers</a:t>
                </a:r>
              </a:p>
              <a:p>
                <a:endParaRPr lang="en-US" sz="2800" dirty="0">
                  <a:latin typeface="Bookman Old Style" panose="02050604050505020204" pitchFamily="18" charset="0"/>
                </a:endParaRPr>
              </a:p>
              <a:p>
                <a:r>
                  <a:rPr lang="en-US" sz="2400" dirty="0">
                    <a:latin typeface="Times New Roman" panose="02020603050405020304" pitchFamily="18" charset="0"/>
                    <a:cs typeface="Times New Roman" panose="02020603050405020304" pitchFamily="18" charset="0"/>
                  </a:rPr>
                  <a:t>The shift enciphering transformation is </a:t>
                </a:r>
              </a:p>
              <a:p>
                <a:r>
                  <a:rPr lang="en-US" sz="2400" dirty="0">
                    <a:latin typeface="Times New Roman" panose="02020603050405020304" pitchFamily="18" charset="0"/>
                    <a:cs typeface="Times New Roman" panose="02020603050405020304" pitchFamily="18" charset="0"/>
                  </a:rPr>
                  <a:t/>
                </a:r>
                <a14:m>
                  <m:oMath xmlns:m="http://schemas.openxmlformats.org/officeDocument/2006/math">
                    <m:r>
                      <a:rPr lang="en-US" sz="2400" i="1">
                        <a:latin typeface="Cambria Math" panose="02040503050406030204" pitchFamily="18" charset="0"/>
                      </a:rPr>
                      <m:t>𝐶</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𝑃</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𝑘</m:t>
                    </m:r>
                    <m:r>
                      <a:rPr lang="en-US" sz="2400" i="1">
                        <a:latin typeface="Cambria Math" panose="02040503050406030204" pitchFamily="18" charset="0"/>
                        <a:ea typeface="Cambria Math" panose="02040503050406030204" pitchFamily="18" charset="0"/>
                      </a:rPr>
                      <m:t> </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𝑚𝑜𝑑</m:t>
                        </m:r>
                        <m:r>
                          <a:rPr lang="en-US" sz="2400" i="1">
                            <a:latin typeface="Cambria Math" panose="02040503050406030204" pitchFamily="18" charset="0"/>
                            <a:ea typeface="Cambria Math" panose="02040503050406030204" pitchFamily="18" charset="0"/>
                          </a:rPr>
                          <m:t> 26</m:t>
                        </m:r>
                      </m:e>
                    </m:d>
                  </m:oMath>
                </a14:m>
                <a:endParaRPr lang="en-US" sz="2400" dirty="0">
                  <a:latin typeface="Times New Roman" panose="02020603050405020304" pitchFamily="18" charset="0"/>
                  <a:ea typeface="Cambria Math" panose="02040503050406030204" pitchFamily="18" charset="0"/>
                  <a:cs typeface="Times New Roman" panose="02020603050405020304" pitchFamily="18" charset="0"/>
                </a:endParaRPr>
              </a:p>
              <a:p>
                <a:r>
                  <a:rPr lang="en-US" sz="2400" dirty="0">
                    <a:latin typeface="Times New Roman" panose="02020603050405020304" pitchFamily="18" charset="0"/>
                    <a:ea typeface="Cambria Math" panose="02040503050406030204" pitchFamily="18" charset="0"/>
                    <a:cs typeface="Times New Roman" panose="02020603050405020304" pitchFamily="18" charset="0"/>
                  </a:rPr>
                  <a:t>A shift cipher is a substitution </a:t>
                </a:r>
                <a:r>
                  <a:rPr lang="en-US" sz="2400" dirty="0" smtClean="0">
                    <a:latin typeface="Times New Roman" panose="02020603050405020304" pitchFamily="18" charset="0"/>
                    <a:ea typeface="Cambria Math" panose="02040503050406030204" pitchFamily="18" charset="0"/>
                    <a:cs typeface="Times New Roman" panose="02020603050405020304" pitchFamily="18" charset="0"/>
                  </a:rPr>
                  <a:t>cipher.</a:t>
                </a:r>
              </a:p>
              <a:p>
                <a:endParaRPr lang="en-US" sz="2400" dirty="0">
                  <a:latin typeface="Times New Roman" panose="02020603050405020304" pitchFamily="18" charset="0"/>
                  <a:ea typeface="Cambria Math" panose="02040503050406030204" pitchFamily="18" charset="0"/>
                  <a:cs typeface="Times New Roman" panose="02020603050405020304" pitchFamily="18" charset="0"/>
                </a:endParaRPr>
              </a:p>
              <a:p>
                <a:pPr algn="just"/>
                <a:r>
                  <a:rPr lang="en-US" sz="2400" dirty="0">
                    <a:latin typeface="Times New Roman" panose="02020603050405020304" pitchFamily="18" charset="0"/>
                    <a:ea typeface="Cambria Math" panose="02040503050406030204" pitchFamily="18" charset="0"/>
                    <a:cs typeface="Times New Roman" panose="02020603050405020304" pitchFamily="18" charset="0"/>
                  </a:rPr>
                  <a:t>    A cryptanalyst can break the code by using the    universally available knowledge of the relative frequency distribution of letters in ordinary  most frequently occurring letter in the plaintext is “E”. The next three letters are “T”, ”A” and “O”.</a:t>
                </a:r>
              </a:p>
              <a:p>
                <a:pPr algn="just"/>
                <a:endParaRPr lang="en-US" dirty="0">
                  <a:ea typeface="Cambria Math" panose="02040503050406030204" pitchFamily="18" charset="0"/>
                </a:endParaRPr>
              </a:p>
            </p:txBody>
          </p:sp>
        </mc:Choice>
        <mc:Fallback>
          <p:sp>
            <p:nvSpPr>
              <p:cNvPr id="8" name="Rectangle 7"/>
              <p:cNvSpPr>
                <a:spLocks noRot="1" noChangeAspect="1" noMove="1" noResize="1" noEditPoints="1" noAdjustHandles="1" noChangeArrowheads="1" noChangeShapeType="1" noTextEdit="1"/>
              </p:cNvSpPr>
              <p:nvPr/>
            </p:nvSpPr>
            <p:spPr>
              <a:xfrm>
                <a:off x="653884" y="922907"/>
                <a:ext cx="7763004" cy="4555093"/>
              </a:xfrm>
              <a:prstGeom prst="rect">
                <a:avLst/>
              </a:prstGeom>
              <a:blipFill rotWithShape="0">
                <a:blip r:embed="rId3"/>
                <a:stretch>
                  <a:fillRect l="-1570" t="-1337" r="-1177"/>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xmlns="" id="{7A72F5BB-01CE-4E1F-B528-9003564E9862}"/>
              </a:ext>
            </a:extLst>
          </p:cNvPr>
          <p:cNvSpPr txBox="1"/>
          <p:nvPr/>
        </p:nvSpPr>
        <p:spPr>
          <a:xfrm>
            <a:off x="457200" y="6426388"/>
            <a:ext cx="530324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Cryptography,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Sowmya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811908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TotalTime>
  <Words>682</Words>
  <Application>Microsoft Office PowerPoint</Application>
  <PresentationFormat>On-screen Show (4:3)</PresentationFormat>
  <Paragraphs>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114</cp:revision>
  <dcterms:created xsi:type="dcterms:W3CDTF">2018-12-04T06:33:32Z</dcterms:created>
  <dcterms:modified xsi:type="dcterms:W3CDTF">2019-06-30T23:20:23Z</dcterms:modified>
</cp:coreProperties>
</file>