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77"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6" r:id="rId17"/>
    <p:sldId id="295" r:id="rId18"/>
    <p:sldId id="294" r:id="rId19"/>
    <p:sldId id="292" r:id="rId20"/>
    <p:sldId id="29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72" autoAdjust="0"/>
    <p:restoredTop sz="94662" autoAdjust="0"/>
  </p:normalViewPr>
  <p:slideViewPr>
    <p:cSldViewPr>
      <p:cViewPr varScale="1">
        <p:scale>
          <a:sx n="69" d="100"/>
          <a:sy n="69" d="100"/>
        </p:scale>
        <p:origin x="-13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4370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568947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3800976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521935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472876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631600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887936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3612202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17941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436577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9668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9853790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548834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111332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02974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819670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67417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265127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31527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189337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401086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pPr defTabSz="457200"/>
            <a:fld id="{0C206341-FFC6-4CF9-9A08-215607BA46B8}" type="datetimeFigureOut">
              <a:rPr lang="en-IN" smtClean="0">
                <a:solidFill>
                  <a:prstClr val="black"/>
                </a:solidFill>
              </a:rPr>
              <a:pPr defTabSz="457200"/>
              <a:t>14-01-2019</a:t>
            </a:fld>
            <a:endParaRPr lang="en-IN">
              <a:solidFill>
                <a:prstClr val="black"/>
              </a:solidFill>
            </a:endParaRP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pPr defTabSz="457200"/>
            <a:endParaRPr lang="en-IN">
              <a:solidFill>
                <a:prstClr val="black"/>
              </a:solidFill>
            </a:endParaRP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defTabSz="457200"/>
            <a:fld id="{6439BF27-1058-48A2-98F7-AAFB7670CA6F}" type="slidenum">
              <a:rPr lang="en-IN" smtClean="0">
                <a:solidFill>
                  <a:prstClr val="black"/>
                </a:solidFill>
              </a:rPr>
              <a:pPr defTabSz="457200"/>
              <a:t>‹#›</a:t>
            </a:fld>
            <a:endParaRPr lang="en-IN">
              <a:solidFill>
                <a:prstClr val="black"/>
              </a:solidFill>
            </a:endParaRPr>
          </a:p>
        </p:txBody>
      </p:sp>
    </p:spTree>
    <p:extLst>
      <p:ext uri="{BB962C8B-B14F-4D97-AF65-F5344CB8AC3E}">
        <p14:creationId xmlns:p14="http://schemas.microsoft.com/office/powerpoint/2010/main" xmlns="" val="59964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7804296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49498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DAA5872A-EBA1-4765-860B-C6F753BE861D}"/>
              </a:ext>
            </a:extLst>
          </p:cNvPr>
          <p:cNvSpPr txBox="1"/>
          <p:nvPr/>
        </p:nvSpPr>
        <p:spPr>
          <a:xfrm>
            <a:off x="1707074" y="866711"/>
            <a:ext cx="5312673" cy="646331"/>
          </a:xfrm>
          <a:prstGeom prst="rect">
            <a:avLst/>
          </a:prstGeom>
          <a:noFill/>
        </p:spPr>
        <p:txBody>
          <a:bodyPr wrap="none" rtlCol="0">
            <a:spAutoFit/>
          </a:bodyPr>
          <a:lstStyle/>
          <a:p>
            <a:pPr defTabSz="457200"/>
            <a:r>
              <a:rPr lang="en-US" sz="3600" b="1" dirty="0">
                <a:solidFill>
                  <a:srgbClr val="C00000"/>
                </a:solidFill>
                <a:latin typeface="Bookman Old Style" pitchFamily="18" charset="0"/>
              </a:rPr>
              <a:t>Dissociative Amnesia</a:t>
            </a:r>
            <a:endParaRPr lang="en-IN" sz="3600" b="1" dirty="0">
              <a:solidFill>
                <a:srgbClr val="C00000"/>
              </a:solidFill>
              <a:latin typeface="Bookman Old Style" panose="02050604050505020204" pitchFamily="18" charset="0"/>
              <a:cs typeface="Arial" panose="020B0604020202020204" pitchFamily="34" charset="0"/>
            </a:endParaRPr>
          </a:p>
        </p:txBody>
      </p:sp>
      <p:sp>
        <p:nvSpPr>
          <p:cNvPr id="6" name="TextBox 5">
            <a:extLst>
              <a:ext uri="{FF2B5EF4-FFF2-40B4-BE49-F238E27FC236}">
                <a16:creationId xmlns="" xmlns:a16="http://schemas.microsoft.com/office/drawing/2014/main" id="{2B94F812-2F22-48FB-8E4A-2929987BAACA}"/>
              </a:ext>
            </a:extLst>
          </p:cNvPr>
          <p:cNvSpPr txBox="1"/>
          <p:nvPr/>
        </p:nvSpPr>
        <p:spPr>
          <a:xfrm>
            <a:off x="4145475" y="3314700"/>
            <a:ext cx="3907567" cy="2462213"/>
          </a:xfrm>
          <a:prstGeom prst="rect">
            <a:avLst/>
          </a:prstGeom>
          <a:noFill/>
        </p:spPr>
        <p:txBody>
          <a:bodyPr wrap="square" rtlCol="0">
            <a:spAutoFit/>
          </a:bodyPr>
          <a:lstStyle/>
          <a:p>
            <a:pPr defTabSz="457200"/>
            <a:r>
              <a:rPr lang="en-US" sz="2200" dirty="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Rohini</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V. S.</a:t>
            </a:r>
          </a:p>
          <a:p>
            <a:pPr defTabSz="457200"/>
            <a:r>
              <a:rPr lang="en-US" sz="2200" dirty="0" smtClean="0">
                <a:solidFill>
                  <a:prstClr val="black"/>
                </a:solidFill>
                <a:latin typeface="Times New Roman" panose="02020603050405020304" pitchFamily="18" charset="0"/>
                <a:cs typeface="Times New Roman" panose="02020603050405020304" pitchFamily="18" charset="0"/>
              </a:rPr>
              <a:t>Assistant </a:t>
            </a:r>
            <a:r>
              <a:rPr lang="en-US" sz="2200" dirty="0">
                <a:solidFill>
                  <a:prstClr val="black"/>
                </a:solidFill>
                <a:latin typeface="Times New Roman" panose="02020603050405020304" pitchFamily="18" charset="0"/>
                <a:cs typeface="Times New Roman" panose="02020603050405020304" pitchFamily="18" charset="0"/>
              </a:rPr>
              <a:t>Professor</a:t>
            </a:r>
          </a:p>
          <a:p>
            <a:pPr defTabSz="457200"/>
            <a:r>
              <a:rPr lang="en-US" sz="2200" dirty="0" smtClean="0">
                <a:solidFill>
                  <a:prstClr val="black"/>
                </a:solidFill>
                <a:latin typeface="Times New Roman" panose="02020603050405020304" pitchFamily="18" charset="0"/>
                <a:cs typeface="Times New Roman" panose="02020603050405020304" pitchFamily="18" charset="0"/>
              </a:rPr>
              <a:t>Department </a:t>
            </a:r>
            <a:r>
              <a:rPr lang="en-US" sz="2200" dirty="0">
                <a:solidFill>
                  <a:prstClr val="black"/>
                </a:solidFill>
                <a:latin typeface="Times New Roman" panose="02020603050405020304" pitchFamily="18" charset="0"/>
                <a:cs typeface="Times New Roman" panose="02020603050405020304" pitchFamily="18" charset="0"/>
              </a:rPr>
              <a:t>of Psychology</a:t>
            </a:r>
          </a:p>
          <a:p>
            <a:pPr defTabSz="457200"/>
            <a:r>
              <a:rPr lang="en-US" sz="2200" dirty="0" smtClean="0">
                <a:solidFill>
                  <a:prstClr val="black"/>
                </a:solidFill>
                <a:latin typeface="Times New Roman" panose="02020603050405020304" pitchFamily="18" charset="0"/>
                <a:cs typeface="Times New Roman" panose="02020603050405020304" pitchFamily="18" charset="0"/>
              </a:rPr>
              <a:t>St</a:t>
            </a:r>
            <a:r>
              <a:rPr lang="en-US" sz="2200" dirty="0">
                <a:solidFill>
                  <a:prstClr val="black"/>
                </a:solidFill>
                <a:latin typeface="Times New Roman" panose="02020603050405020304" pitchFamily="18" charset="0"/>
                <a:cs typeface="Times New Roman" panose="02020603050405020304" pitchFamily="18" charset="0"/>
              </a:rPr>
              <a:t>. Mary’s </a:t>
            </a:r>
            <a:r>
              <a:rPr lang="en-US" sz="2200" dirty="0" smtClean="0">
                <a:solidFill>
                  <a:prstClr val="black"/>
                </a:solidFill>
                <a:latin typeface="Times New Roman" panose="02020603050405020304" pitchFamily="18" charset="0"/>
                <a:cs typeface="Times New Roman" panose="02020603050405020304" pitchFamily="18" charset="0"/>
              </a:rPr>
              <a:t>College,</a:t>
            </a:r>
          </a:p>
          <a:p>
            <a:pPr defTabSz="457200"/>
            <a:r>
              <a:rPr lang="en-US" sz="2200" dirty="0" smtClean="0">
                <a:solidFill>
                  <a:prstClr val="black"/>
                </a:solidFill>
                <a:latin typeface="Times New Roman" panose="02020603050405020304" pitchFamily="18" charset="0"/>
                <a:cs typeface="Times New Roman" panose="02020603050405020304" pitchFamily="18" charset="0"/>
              </a:rPr>
              <a:t>Thrissur, 680020</a:t>
            </a:r>
          </a:p>
          <a:p>
            <a:pPr defTabSz="457200"/>
            <a:r>
              <a:rPr lang="en-US" sz="2200" dirty="0" smtClean="0">
                <a:solidFill>
                  <a:prstClr val="black"/>
                </a:solidFill>
                <a:latin typeface="Times New Roman" panose="02020603050405020304" pitchFamily="18" charset="0"/>
                <a:cs typeface="Times New Roman" panose="02020603050405020304" pitchFamily="18" charset="0"/>
              </a:rPr>
              <a:t>Kerala </a:t>
            </a:r>
          </a:p>
          <a:p>
            <a:pPr defTabSz="457200"/>
            <a:r>
              <a:rPr lang="en-US" sz="2200" dirty="0" smtClean="0">
                <a:solidFill>
                  <a:prstClr val="black"/>
                </a:solidFill>
                <a:latin typeface="Times New Roman" panose="02020603050405020304" pitchFamily="18" charset="0"/>
                <a:cs typeface="Times New Roman" panose="02020603050405020304" pitchFamily="18" charset="0"/>
              </a:rPr>
              <a:t> </a:t>
            </a:r>
            <a:endParaRPr lang="en-US" sz="22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899332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7158" y="214290"/>
            <a:ext cx="8572560" cy="6309420"/>
          </a:xfrm>
          <a:prstGeom prst="rect">
            <a:avLst/>
          </a:prstGeom>
        </p:spPr>
        <p:txBody>
          <a:bodyPr wrap="square">
            <a:spAutoFit/>
          </a:bodyPr>
          <a:lstStyle/>
          <a:p>
            <a:pPr lvl="0" algn="ctr"/>
            <a:r>
              <a:rPr lang="en-US" sz="2600" b="1" dirty="0">
                <a:solidFill>
                  <a:srgbClr val="C00000"/>
                </a:solidFill>
                <a:latin typeface="Bookman Old Style" panose="02050604050505020204" pitchFamily="18" charset="0"/>
              </a:rPr>
              <a:t>DSM-IV -TR Diagnostic Criteria for </a:t>
            </a:r>
            <a:endParaRPr lang="en-US" sz="2600" b="1" dirty="0" smtClean="0">
              <a:solidFill>
                <a:srgbClr val="C00000"/>
              </a:solidFill>
              <a:latin typeface="Bookman Old Style" panose="02050604050505020204" pitchFamily="18" charset="0"/>
            </a:endParaRPr>
          </a:p>
          <a:p>
            <a:pPr lvl="0" algn="ctr"/>
            <a:r>
              <a:rPr lang="en-US" sz="2600" b="1" dirty="0" smtClean="0">
                <a:solidFill>
                  <a:srgbClr val="C00000"/>
                </a:solidFill>
                <a:latin typeface="Bookman Old Style" panose="02050604050505020204" pitchFamily="18" charset="0"/>
              </a:rPr>
              <a:t>Dissociative </a:t>
            </a:r>
            <a:r>
              <a:rPr lang="en-US" sz="2600" b="1" dirty="0">
                <a:solidFill>
                  <a:srgbClr val="C00000"/>
                </a:solidFill>
                <a:latin typeface="Bookman Old Style" panose="02050604050505020204" pitchFamily="18" charset="0"/>
              </a:rPr>
              <a:t>Amnesia</a:t>
            </a:r>
          </a:p>
          <a:p>
            <a:pPr lvl="0"/>
            <a:endParaRPr lang="en-US" sz="2200" dirty="0">
              <a:solidFill>
                <a:srgbClr val="0070C0"/>
              </a:solidFill>
              <a:latin typeface="Arial Black" pitchFamily="34" charset="0"/>
            </a:endParaRPr>
          </a:p>
          <a:p>
            <a:pPr marL="342900" lvl="0" indent="-342900" algn="just">
              <a:buFont typeface="+mj-lt"/>
              <a:buAutoNum type="alphaUcPeriod"/>
            </a:pPr>
            <a:r>
              <a:rPr lang="en-US" sz="2200" dirty="0">
                <a:solidFill>
                  <a:prstClr val="black"/>
                </a:solidFill>
                <a:latin typeface="Times New Roman" pitchFamily="18" charset="0"/>
                <a:cs typeface="Times New Roman" pitchFamily="18" charset="0"/>
              </a:rPr>
              <a:t>The predominant disturbance is one or more episodes of inability to recall important personal information, usually of a traumatic or stressful nature, that is too extensive to be explained by ordinary forgetfulness. </a:t>
            </a:r>
          </a:p>
          <a:p>
            <a:pPr marL="342900" lvl="0" indent="-342900" algn="just">
              <a:buFont typeface="+mj-lt"/>
              <a:buAutoNum type="alphaUcPeriod"/>
            </a:pPr>
            <a:r>
              <a:rPr lang="en-US" sz="2200" dirty="0">
                <a:solidFill>
                  <a:prstClr val="black"/>
                </a:solidFill>
                <a:latin typeface="Times New Roman" pitchFamily="18" charset="0"/>
                <a:cs typeface="Times New Roman" pitchFamily="18" charset="0"/>
              </a:rPr>
              <a:t>The disturbance does not occur exclusively during the course of dissociative identity disorder, dissociative fugue, posttraumatic stress disorder, acute stress disorder, or somatization disorder and is not due to the direct physiological effects of a substance (e.g., a drug of abuse, a medication) or a neurological or other general medical condition (e.g., amnestic disorder due to head trauma). </a:t>
            </a:r>
          </a:p>
          <a:p>
            <a:pPr marL="342900" indent="-342900" algn="just">
              <a:buFont typeface="+mj-lt"/>
              <a:buAutoNum type="alphaUcPeriod"/>
            </a:pPr>
            <a:r>
              <a:rPr lang="en-US" sz="2200" dirty="0" smtClean="0">
                <a:solidFill>
                  <a:prstClr val="black"/>
                </a:solidFill>
                <a:latin typeface="Times New Roman" pitchFamily="18" charset="0"/>
                <a:cs typeface="Times New Roman" pitchFamily="18" charset="0"/>
              </a:rPr>
              <a:t>The symptoms cause clinically significant distress or impairment in social, occupational, or other important areas of </a:t>
            </a:r>
            <a:r>
              <a:rPr lang="en-US" sz="2200" dirty="0" smtClean="0">
                <a:solidFill>
                  <a:prstClr val="black"/>
                </a:solidFill>
                <a:latin typeface="Times New Roman" pitchFamily="18" charset="0"/>
                <a:cs typeface="Times New Roman" pitchFamily="18" charset="0"/>
              </a:rPr>
              <a:t>functioning. (From American Psychiatric Association. Diagnostic and Statistical Manual of Mental Disorders. 4th ed. Text rev . Washington, DC)</a:t>
            </a:r>
          </a:p>
          <a:p>
            <a:pPr marL="342900" lvl="0" indent="-342900">
              <a:buFont typeface="+mj-lt"/>
              <a:buAutoNum type="alphaUcPeriod"/>
            </a:pPr>
            <a:endParaRPr lang="en-US" sz="22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41764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7158" y="827353"/>
            <a:ext cx="4240968" cy="4154984"/>
          </a:xfrm>
          <a:prstGeom prst="rect">
            <a:avLst/>
          </a:prstGeom>
        </p:spPr>
        <p:txBody>
          <a:bodyPr wrap="square">
            <a:spAutoFit/>
          </a:bodyPr>
          <a:lstStyle/>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Ordinary forgetfulness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Age-related cognitive decline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Hypnotic amnesia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Dementia Delirium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Amnestic disorders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Neurological disorders with discrete memory loss episodes</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Transient global amnesia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Amnesia related to seizure disorders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Substance-related amnesia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Sedative-hypnotics</a:t>
            </a:r>
          </a:p>
        </p:txBody>
      </p:sp>
      <p:sp>
        <p:nvSpPr>
          <p:cNvPr id="6" name="Rectangle 5"/>
          <p:cNvSpPr/>
          <p:nvPr/>
        </p:nvSpPr>
        <p:spPr>
          <a:xfrm>
            <a:off x="4638516" y="827352"/>
            <a:ext cx="4572000" cy="3816429"/>
          </a:xfrm>
          <a:prstGeom prst="rect">
            <a:avLst/>
          </a:prstGeom>
        </p:spPr>
        <p:txBody>
          <a:bodyPr>
            <a:spAutoFit/>
          </a:bodyPr>
          <a:lstStyle/>
          <a:p>
            <a:pPr marL="342900" lvl="0" indent="-342900">
              <a:buFont typeface="Wingdings" pitchFamily="2" charset="2"/>
              <a:buChar char="v"/>
            </a:pPr>
            <a:r>
              <a:rPr lang="en-US" sz="2200" dirty="0">
                <a:solidFill>
                  <a:prstClr val="black"/>
                </a:solidFill>
                <a:latin typeface="Times New Roman" pitchFamily="18" charset="0"/>
                <a:cs typeface="Times New Roman" pitchFamily="18" charset="0"/>
              </a:rPr>
              <a:t>Other dissociative disorders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Acute stress disorder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Posttraumatic stress disorder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Somatization disorder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Psychotic episode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Mood disorder episode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Lack of memory for aspects of episode of mania when depressed and vice versa or when euthymic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Factitious disorder </a:t>
            </a:r>
          </a:p>
          <a:p>
            <a:pPr marL="285750" lvl="0" indent="-285750">
              <a:buFont typeface="Wingdings" pitchFamily="2" charset="2"/>
              <a:buChar char="v"/>
            </a:pPr>
            <a:r>
              <a:rPr lang="en-US" sz="2200" dirty="0">
                <a:solidFill>
                  <a:prstClr val="black"/>
                </a:solidFill>
                <a:latin typeface="Times New Roman" pitchFamily="18" charset="0"/>
                <a:cs typeface="Times New Roman" pitchFamily="18" charset="0"/>
              </a:rPr>
              <a:t>Malingering</a:t>
            </a:r>
          </a:p>
        </p:txBody>
      </p:sp>
      <p:sp>
        <p:nvSpPr>
          <p:cNvPr id="7" name="TextBox 6"/>
          <p:cNvSpPr txBox="1"/>
          <p:nvPr/>
        </p:nvSpPr>
        <p:spPr>
          <a:xfrm>
            <a:off x="714348" y="285728"/>
            <a:ext cx="5836671" cy="492443"/>
          </a:xfrm>
          <a:prstGeom prst="rect">
            <a:avLst/>
          </a:prstGeom>
          <a:noFill/>
        </p:spPr>
        <p:txBody>
          <a:bodyPr wrap="square" rtlCol="0">
            <a:spAutoFit/>
          </a:bodyPr>
          <a:lstStyle/>
          <a:p>
            <a:pPr lvl="0"/>
            <a:r>
              <a:rPr lang="en-US" sz="2600" b="1" dirty="0">
                <a:solidFill>
                  <a:srgbClr val="C00000"/>
                </a:solidFill>
                <a:latin typeface="Bookman Old Style" panose="02050604050505020204" pitchFamily="18" charset="0"/>
              </a:rPr>
              <a:t>Differential Diagnosis </a:t>
            </a:r>
          </a:p>
        </p:txBody>
      </p:sp>
    </p:spTree>
    <p:extLst>
      <p:ext uri="{BB962C8B-B14F-4D97-AF65-F5344CB8AC3E}">
        <p14:creationId xmlns:p14="http://schemas.microsoft.com/office/powerpoint/2010/main" xmlns="" val="4028570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571472" y="381000"/>
            <a:ext cx="7929618" cy="4555093"/>
          </a:xfrm>
          <a:prstGeom prst="rect">
            <a:avLst/>
          </a:prstGeom>
        </p:spPr>
        <p:txBody>
          <a:bodyPr wrap="square">
            <a:spAutoFit/>
          </a:bodyPr>
          <a:lstStyle/>
          <a:p>
            <a:pPr lvl="0"/>
            <a:r>
              <a:rPr lang="en-US" sz="2600" b="1" dirty="0">
                <a:solidFill>
                  <a:srgbClr val="C00000"/>
                </a:solidFill>
                <a:latin typeface="Bookman Old Style" panose="02050604050505020204" pitchFamily="18" charset="0"/>
              </a:rPr>
              <a:t>Course and Prognosis</a:t>
            </a:r>
            <a:r>
              <a:rPr lang="en-US" sz="2600" b="1" dirty="0">
                <a:solidFill>
                  <a:srgbClr val="C00000"/>
                </a:solidFill>
                <a:latin typeface="Bookman Old Style" panose="02050604050505020204" pitchFamily="18" charset="0"/>
                <a:cs typeface="Times New Roman" pitchFamily="18" charset="0"/>
              </a:rPr>
              <a:t> </a:t>
            </a:r>
          </a:p>
          <a:p>
            <a:pPr lvl="0"/>
            <a:endParaRPr lang="en-US" sz="2200" dirty="0">
              <a:solidFill>
                <a:prstClr val="black"/>
              </a:solidFill>
              <a:latin typeface="Times New Roman" pitchFamily="18" charset="0"/>
              <a:cs typeface="Times New Roman" pitchFamily="18" charset="0"/>
            </a:endParaRP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Acute dissociative amnesia frequently spontaneously resolves once the person is removed to safety from traumatic or overwhelming circumstances.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Some patients do develop chronic forms of generalized, continuous, or severe localized amnesia and are profoundly disabled and require high levels of social support, such as nursing home placement or intensive family caretaking.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Clinicians should try to restore patients' lost memories to consciousness as soon as possible; otherwise, the repressed memory may form a nucleus in the unconscious mind around which future </a:t>
            </a:r>
            <a:r>
              <a:rPr lang="en-US" sz="2200" dirty="0" err="1">
                <a:solidFill>
                  <a:prstClr val="black"/>
                </a:solidFill>
                <a:latin typeface="Times New Roman" pitchFamily="18" charset="0"/>
                <a:cs typeface="Times New Roman" pitchFamily="18" charset="0"/>
              </a:rPr>
              <a:t>amnestic</a:t>
            </a:r>
            <a:r>
              <a:rPr lang="en-US" sz="2200" dirty="0">
                <a:solidFill>
                  <a:prstClr val="black"/>
                </a:solidFill>
                <a:latin typeface="Times New Roman" pitchFamily="18" charset="0"/>
                <a:cs typeface="Times New Roman" pitchFamily="18" charset="0"/>
              </a:rPr>
              <a:t> episodes may develop.</a:t>
            </a:r>
          </a:p>
        </p:txBody>
      </p:sp>
    </p:spTree>
    <p:extLst>
      <p:ext uri="{BB962C8B-B14F-4D97-AF65-F5344CB8AC3E}">
        <p14:creationId xmlns:p14="http://schemas.microsoft.com/office/powerpoint/2010/main" xmlns="" val="249105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00033" y="40197"/>
            <a:ext cx="8286809" cy="6093976"/>
          </a:xfrm>
          <a:prstGeom prst="rect">
            <a:avLst/>
          </a:prstGeom>
        </p:spPr>
        <p:txBody>
          <a:bodyPr wrap="square">
            <a:spAutoFit/>
          </a:bodyPr>
          <a:lstStyle/>
          <a:p>
            <a:pPr lvl="0"/>
            <a:endParaRPr lang="en-US" sz="2600" b="1" dirty="0" smtClean="0">
              <a:solidFill>
                <a:srgbClr val="C00000"/>
              </a:solidFill>
              <a:latin typeface="Bookman Old Style" panose="02050604050505020204" pitchFamily="18" charset="0"/>
            </a:endParaRPr>
          </a:p>
          <a:p>
            <a:pPr lvl="0"/>
            <a:endParaRPr lang="en-US" sz="2600" b="1" dirty="0" smtClean="0">
              <a:solidFill>
                <a:srgbClr val="C00000"/>
              </a:solidFill>
              <a:latin typeface="Bookman Old Style" panose="02050604050505020204" pitchFamily="18" charset="0"/>
            </a:endParaRPr>
          </a:p>
          <a:p>
            <a:pPr lvl="0"/>
            <a:endParaRPr lang="en-US" sz="2600" b="1" dirty="0" smtClean="0">
              <a:solidFill>
                <a:srgbClr val="C00000"/>
              </a:solidFill>
              <a:latin typeface="Bookman Old Style" panose="02050604050505020204" pitchFamily="18" charset="0"/>
            </a:endParaRPr>
          </a:p>
          <a:p>
            <a:pPr lvl="0"/>
            <a:r>
              <a:rPr lang="en-US" sz="2600" b="1" dirty="0" smtClean="0">
                <a:solidFill>
                  <a:srgbClr val="C00000"/>
                </a:solidFill>
                <a:latin typeface="Bookman Old Style" panose="02050604050505020204" pitchFamily="18" charset="0"/>
              </a:rPr>
              <a:t>Treatment</a:t>
            </a:r>
          </a:p>
          <a:p>
            <a:pPr lvl="0"/>
            <a:endParaRPr lang="en-US" sz="2200" dirty="0">
              <a:solidFill>
                <a:srgbClr val="0070C0"/>
              </a:solidFill>
              <a:latin typeface="Arial Black" pitchFamily="34" charset="0"/>
            </a:endParaRPr>
          </a:p>
          <a:p>
            <a:pPr lvl="0" algn="just"/>
            <a:r>
              <a:rPr lang="en-US" sz="2200" b="1" dirty="0">
                <a:solidFill>
                  <a:prstClr val="black"/>
                </a:solidFill>
                <a:latin typeface="Times New Roman" panose="02020603050405020304" pitchFamily="18" charset="0"/>
                <a:cs typeface="Times New Roman" panose="02020603050405020304" pitchFamily="18" charset="0"/>
              </a:rPr>
              <a:t>Cognitive Therapy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Identifying the specific cognitive distortions: Provide an entry into autobiographical memory for which the patient experiences amnesia. As the patient becomes able to correct cognitive distortions, particularly about the meaning of prior trauma, more detailed recall of traumatic events may occur.</a:t>
            </a:r>
          </a:p>
          <a:p>
            <a:pPr lvl="0" algn="just"/>
            <a:r>
              <a:rPr lang="en-US" sz="2200" b="1" dirty="0">
                <a:solidFill>
                  <a:prstClr val="black"/>
                </a:solidFill>
                <a:latin typeface="Times New Roman" panose="02020603050405020304" pitchFamily="18" charset="0"/>
                <a:cs typeface="Times New Roman" panose="02020603050405020304" pitchFamily="18" charset="0"/>
              </a:rPr>
              <a:t>Hypnosis</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To facilitate controlled recall of dissociated memories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To provide support and ego strengthening for the patient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To promote working through and integration of dissociated material.</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Patient can be taught self-hypnosis to apply containment and calming techniques in his or her everyday life. </a:t>
            </a:r>
          </a:p>
        </p:txBody>
      </p:sp>
    </p:spTree>
    <p:extLst>
      <p:ext uri="{BB962C8B-B14F-4D97-AF65-F5344CB8AC3E}">
        <p14:creationId xmlns:p14="http://schemas.microsoft.com/office/powerpoint/2010/main" xmlns="" val="3011136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428596" y="311197"/>
            <a:ext cx="8358246" cy="5678478"/>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sz="2600" b="1" i="0" u="none" strike="noStrike" kern="0" cap="none" spc="0" normalizeH="0" baseline="0" noProof="0" dirty="0" smtClean="0">
                <a:ln>
                  <a:noFill/>
                </a:ln>
                <a:solidFill>
                  <a:srgbClr val="C00000"/>
                </a:solidFill>
                <a:effectLst/>
                <a:uLnTx/>
                <a:uFillTx/>
                <a:latin typeface="Times New Roman" pitchFamily="18" charset="0"/>
                <a:cs typeface="Times New Roman" pitchFamily="18" charset="0"/>
              </a:rPr>
              <a:t>Somatic Therapies </a:t>
            </a:r>
          </a:p>
          <a:p>
            <a:pPr marL="0" marR="0" lvl="0" indent="0" defTabSz="914400" eaLnBrk="1" fontAlgn="auto" latinLnBrk="0" hangingPunct="1">
              <a:lnSpc>
                <a:spcPct val="150000"/>
              </a:lnSpc>
              <a:spcBef>
                <a:spcPts val="0"/>
              </a:spcBef>
              <a:spcAft>
                <a:spcPts val="0"/>
              </a:spcAft>
              <a:buClrTx/>
              <a:buSzTx/>
              <a:buFontTx/>
              <a:buNone/>
              <a:tabLst/>
              <a:defRPr/>
            </a:pPr>
            <a:endParaRPr kumimoji="0" lang="en-US" sz="22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endParaRPr>
          </a:p>
          <a:p>
            <a:pPr marL="342900" marR="0" lvl="0" indent="-342900" defTabSz="914400" eaLnBrk="1" fontAlgn="auto" latinLnBrk="0" hangingPunct="1">
              <a:lnSpc>
                <a:spcPct val="150000"/>
              </a:lnSpc>
              <a:spcBef>
                <a:spcPts val="0"/>
              </a:spcBef>
              <a:spcAft>
                <a:spcPts val="0"/>
              </a:spcAft>
              <a:buClrTx/>
              <a:buSzTx/>
              <a:buFont typeface="Wingdings" pitchFamily="2" charset="2"/>
              <a:buChar char="v"/>
              <a:tabLst/>
              <a:defRPr/>
            </a:pPr>
            <a:r>
              <a:rPr kumimoji="0" lang="en-US" sz="2200" b="0"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No known pharmacotherapy exists for dissociative amnesia other </a:t>
            </a:r>
          </a:p>
          <a:p>
            <a:pPr marL="347663" marR="0" lvl="0" indent="0" defTabSz="914400" eaLnBrk="1" fontAlgn="auto" latinLnBrk="0" hangingPunct="1">
              <a:lnSpc>
                <a:spcPct val="150000"/>
              </a:lnSpc>
              <a:spcBef>
                <a:spcPts val="0"/>
              </a:spcBef>
              <a:spcAft>
                <a:spcPts val="0"/>
              </a:spcAft>
              <a:buClrTx/>
              <a:buSzTx/>
              <a:buFontTx/>
              <a:buNone/>
              <a:tabLst/>
              <a:defRPr/>
            </a:pPr>
            <a:r>
              <a:rPr kumimoji="0" lang="en-US" sz="2200" b="0"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than pharmacologically facilitated interviews. A variety of agents have been used for this purpose, including sodium </a:t>
            </a:r>
            <a:r>
              <a:rPr kumimoji="0" lang="en-US" sz="2200" b="0" i="0" u="none" strike="noStrike" kern="0" cap="none" spc="0" normalizeH="0" baseline="0" noProof="0" dirty="0" err="1" smtClean="0">
                <a:ln>
                  <a:noFill/>
                </a:ln>
                <a:solidFill>
                  <a:prstClr val="black"/>
                </a:solidFill>
                <a:effectLst/>
                <a:uLnTx/>
                <a:uFillTx/>
                <a:latin typeface="Times New Roman" pitchFamily="18" charset="0"/>
                <a:cs typeface="Times New Roman" pitchFamily="18" charset="0"/>
              </a:rPr>
              <a:t>amobarbital</a:t>
            </a:r>
            <a:r>
              <a:rPr kumimoji="0" lang="en-US" sz="2200" b="0"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 thiopental (Pentothal), oral benzodiazepines, and amphetamines. </a:t>
            </a:r>
          </a:p>
          <a:p>
            <a:pPr marL="342900" marR="0" lvl="0" indent="-342900" defTabSz="914400" eaLnBrk="1" fontAlgn="auto" latinLnBrk="0" hangingPunct="1">
              <a:lnSpc>
                <a:spcPct val="150000"/>
              </a:lnSpc>
              <a:spcBef>
                <a:spcPts val="0"/>
              </a:spcBef>
              <a:spcAft>
                <a:spcPts val="0"/>
              </a:spcAft>
              <a:buClrTx/>
              <a:buSzTx/>
              <a:buFont typeface="Wingdings" pitchFamily="2" charset="2"/>
              <a:buChar char="v"/>
              <a:tabLst/>
              <a:defRPr/>
            </a:pPr>
            <a:r>
              <a:rPr kumimoji="0" lang="en-US" sz="2200" b="0"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Pharmacologically facilitated interviews using intravenous </a:t>
            </a:r>
            <a:r>
              <a:rPr kumimoji="0" lang="en-US" sz="2200" b="0" i="0" u="none" strike="noStrike" kern="0" cap="none" spc="0" normalizeH="0" baseline="0" noProof="0" dirty="0" err="1" smtClean="0">
                <a:ln>
                  <a:noFill/>
                </a:ln>
                <a:solidFill>
                  <a:prstClr val="black"/>
                </a:solidFill>
                <a:effectLst/>
                <a:uLnTx/>
                <a:uFillTx/>
                <a:latin typeface="Times New Roman" pitchFamily="18" charset="0"/>
                <a:cs typeface="Times New Roman" pitchFamily="18" charset="0"/>
              </a:rPr>
              <a:t>amobarbital</a:t>
            </a:r>
            <a:r>
              <a:rPr kumimoji="0" lang="en-US" sz="2200" b="0"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 or diazepam are used primarily in working with acute amnesias and conversion reactions, among other indications, in general hospital medical and psychiatric services. </a:t>
            </a:r>
          </a:p>
          <a:p>
            <a:pPr marL="342900" marR="0" lvl="0" indent="-342900" defTabSz="914400" eaLnBrk="1" fontAlgn="auto" latinLnBrk="0" hangingPunct="1">
              <a:lnSpc>
                <a:spcPct val="150000"/>
              </a:lnSpc>
              <a:spcBef>
                <a:spcPts val="0"/>
              </a:spcBef>
              <a:spcAft>
                <a:spcPts val="0"/>
              </a:spcAft>
              <a:buClrTx/>
              <a:buSzTx/>
              <a:buFont typeface="Wingdings" pitchFamily="2" charset="2"/>
              <a:buChar char="v"/>
              <a:tabLst/>
              <a:defRPr/>
            </a:pPr>
            <a:endParaRPr kumimoji="0" lang="en-US"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xmlns="" val="1079679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71472" y="381000"/>
            <a:ext cx="8072494" cy="5062924"/>
          </a:xfrm>
          <a:prstGeom prst="rect">
            <a:avLst/>
          </a:prstGeom>
        </p:spPr>
        <p:txBody>
          <a:bodyPr wrap="square">
            <a:spAutoFit/>
          </a:bodyPr>
          <a:lstStyle/>
          <a:p>
            <a:pPr lvl="0"/>
            <a:r>
              <a:rPr lang="en-US" sz="2600" b="1" kern="0" dirty="0">
                <a:solidFill>
                  <a:srgbClr val="C00000"/>
                </a:solidFill>
                <a:latin typeface="Times New Roman" pitchFamily="18" charset="0"/>
                <a:cs typeface="Times New Roman" pitchFamily="18" charset="0"/>
              </a:rPr>
              <a:t>Somatic Therapies </a:t>
            </a:r>
            <a:r>
              <a:rPr lang="en-US" sz="2600" b="1" dirty="0">
                <a:solidFill>
                  <a:srgbClr val="C00000"/>
                </a:solidFill>
                <a:latin typeface="Times New Roman" panose="02020603050405020304" pitchFamily="18" charset="0"/>
                <a:cs typeface="Times New Roman" panose="02020603050405020304" pitchFamily="18" charset="0"/>
              </a:rPr>
              <a:t>Continues</a:t>
            </a:r>
            <a:r>
              <a:rPr lang="en-US" sz="2600" b="1" dirty="0" smtClean="0">
                <a:solidFill>
                  <a:srgbClr val="C00000"/>
                </a:solidFill>
                <a:latin typeface="Times New Roman" panose="02020603050405020304" pitchFamily="18" charset="0"/>
                <a:cs typeface="Times New Roman" panose="02020603050405020304" pitchFamily="18" charset="0"/>
              </a:rPr>
              <a:t>…</a:t>
            </a:r>
            <a:endParaRPr lang="en-US" sz="2600" b="1" kern="0" dirty="0">
              <a:solidFill>
                <a:srgbClr val="C00000"/>
              </a:solidFill>
              <a:latin typeface="Times New Roman" pitchFamily="18" charset="0"/>
              <a:cs typeface="Times New Roman" pitchFamily="18" charset="0"/>
            </a:endParaRPr>
          </a:p>
          <a:p>
            <a:pPr lvl="0">
              <a:lnSpc>
                <a:spcPct val="150000"/>
              </a:lnSpc>
              <a:defRPr/>
            </a:pPr>
            <a:endParaRPr lang="en-US" sz="2200" kern="0" dirty="0" smtClean="0">
              <a:solidFill>
                <a:prstClr val="black"/>
              </a:solidFill>
              <a:latin typeface="Times New Roman" pitchFamily="18" charset="0"/>
              <a:cs typeface="Times New Roman" pitchFamily="18" charset="0"/>
            </a:endParaRPr>
          </a:p>
          <a:p>
            <a:pPr marL="342900" lvl="0" indent="-342900" algn="just">
              <a:lnSpc>
                <a:spcPct val="150000"/>
              </a:lnSpc>
              <a:buFont typeface="Wingdings" pitchFamily="2" charset="2"/>
              <a:buChar char="v"/>
              <a:defRPr/>
            </a:pPr>
            <a:r>
              <a:rPr lang="en-US" sz="2200" kern="0" dirty="0" smtClean="0">
                <a:solidFill>
                  <a:prstClr val="black"/>
                </a:solidFill>
                <a:latin typeface="Times New Roman" pitchFamily="18" charset="0"/>
                <a:cs typeface="Times New Roman" pitchFamily="18" charset="0"/>
              </a:rPr>
              <a:t>Also </a:t>
            </a:r>
            <a:r>
              <a:rPr lang="en-US" sz="2200" kern="0" dirty="0">
                <a:solidFill>
                  <a:prstClr val="black"/>
                </a:solidFill>
                <a:latin typeface="Times New Roman" pitchFamily="18" charset="0"/>
                <a:cs typeface="Times New Roman" pitchFamily="18" charset="0"/>
              </a:rPr>
              <a:t>useful when patients are unresponsive to other interventions. </a:t>
            </a:r>
          </a:p>
          <a:p>
            <a:pPr lvl="0" algn="just">
              <a:lnSpc>
                <a:spcPct val="150000"/>
              </a:lnSpc>
              <a:defRPr/>
            </a:pPr>
            <a:r>
              <a:rPr lang="en-US" sz="2200" kern="0" dirty="0">
                <a:solidFill>
                  <a:prstClr val="black"/>
                </a:solidFill>
                <a:latin typeface="Times New Roman" pitchFamily="18" charset="0"/>
                <a:cs typeface="Times New Roman" pitchFamily="18" charset="0"/>
              </a:rPr>
              <a:t>Group Psychotherapy Time-limited and longer-term group psychotherapies have been reported to be helpful for combat veterans with PTSD and for </a:t>
            </a:r>
            <a:r>
              <a:rPr lang="en-US" sz="2200" kern="0" dirty="0" smtClean="0">
                <a:solidFill>
                  <a:prstClr val="black"/>
                </a:solidFill>
                <a:latin typeface="Times New Roman" pitchFamily="18" charset="0"/>
                <a:cs typeface="Times New Roman" pitchFamily="18" charset="0"/>
              </a:rPr>
              <a:t>survivors </a:t>
            </a:r>
            <a:r>
              <a:rPr lang="en-US" sz="2200" kern="0" dirty="0">
                <a:solidFill>
                  <a:prstClr val="black"/>
                </a:solidFill>
                <a:latin typeface="Times New Roman" pitchFamily="18" charset="0"/>
                <a:cs typeface="Times New Roman" pitchFamily="18" charset="0"/>
              </a:rPr>
              <a:t>of childhood abuse. During group sessions, patients may recover memories for which they have had amnesia. Supportive interventions by the group members or the group therapist, or both, may facilitate integration and mastery of the dissociated material.</a:t>
            </a:r>
            <a:endParaRPr lang="en-US" dirty="0"/>
          </a:p>
        </p:txBody>
      </p:sp>
    </p:spTree>
    <p:extLst>
      <p:ext uri="{BB962C8B-B14F-4D97-AF65-F5344CB8AC3E}">
        <p14:creationId xmlns:p14="http://schemas.microsoft.com/office/powerpoint/2010/main" xmlns="" val="2892440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428596" y="714354"/>
            <a:ext cx="8286808" cy="4493538"/>
          </a:xfrm>
          <a:prstGeom prst="rect">
            <a:avLst/>
          </a:prstGeom>
        </p:spPr>
        <p:txBody>
          <a:bodyPr wrap="square">
            <a:spAutoFit/>
          </a:bodyPr>
          <a:lstStyle/>
          <a:p>
            <a:pPr lvl="0" algn="just"/>
            <a:r>
              <a:rPr lang="en-US" sz="2200" b="1" dirty="0">
                <a:solidFill>
                  <a:prstClr val="black"/>
                </a:solidFill>
                <a:latin typeface="Times New Roman" pitchFamily="18" charset="0"/>
                <a:cs typeface="Times New Roman" pitchFamily="18" charset="0"/>
              </a:rPr>
              <a:t>Group Psychotherapy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Helpful for combat veterans with PTSD and for survivors of </a:t>
            </a:r>
          </a:p>
          <a:p>
            <a:pPr lvl="0" indent="406400" algn="just"/>
            <a:r>
              <a:rPr lang="en-US" sz="2200" dirty="0">
                <a:solidFill>
                  <a:prstClr val="black"/>
                </a:solidFill>
                <a:latin typeface="Times New Roman" pitchFamily="18" charset="0"/>
                <a:cs typeface="Times New Roman" pitchFamily="18" charset="0"/>
              </a:rPr>
              <a:t>childhood abuse. </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Supportive interventions by the group members or the group therapist, or both, may facilitate integration and mastery of the dissociated material.</a:t>
            </a:r>
          </a:p>
          <a:p>
            <a:pPr lvl="0" algn="just"/>
            <a:r>
              <a:rPr lang="en-US" sz="2200" b="1" dirty="0">
                <a:solidFill>
                  <a:prstClr val="black"/>
                </a:solidFill>
                <a:latin typeface="Times New Roman" pitchFamily="18" charset="0"/>
                <a:cs typeface="Times New Roman" pitchFamily="18" charset="0"/>
              </a:rPr>
              <a:t>Transference Interpretations</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Identification of the overt patterns of traumatic transference observed by the therapist may be another route to undoing amnesia. (The therapist becomes the friend who was killed next to the patient in battle, the persecutory abusive parent, etc.)</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Transference-based recall is found to be more accurate than other forms of facilitated recall.</a:t>
            </a:r>
          </a:p>
        </p:txBody>
      </p:sp>
    </p:spTree>
    <p:extLst>
      <p:ext uri="{BB962C8B-B14F-4D97-AF65-F5344CB8AC3E}">
        <p14:creationId xmlns:p14="http://schemas.microsoft.com/office/powerpoint/2010/main" xmlns="" val="2147801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714348" y="496458"/>
            <a:ext cx="7858180" cy="5401479"/>
          </a:xfrm>
          <a:prstGeom prst="rect">
            <a:avLst/>
          </a:prstGeom>
        </p:spPr>
        <p:txBody>
          <a:bodyPr wrap="square">
            <a:spAutoFit/>
          </a:bodyPr>
          <a:lstStyle/>
          <a:p>
            <a:pPr lvl="0"/>
            <a:r>
              <a:rPr lang="en-US" sz="2600" b="1" dirty="0">
                <a:solidFill>
                  <a:srgbClr val="C00000"/>
                </a:solidFill>
                <a:latin typeface="Bookman Old Style" pitchFamily="18" charset="0"/>
                <a:cs typeface="Times New Roman" pitchFamily="18" charset="0"/>
              </a:rPr>
              <a:t>Facilitated Recall of Trauma Material </a:t>
            </a:r>
          </a:p>
          <a:p>
            <a:pPr lvl="0"/>
            <a:endParaRPr lang="en-US" sz="2200" dirty="0">
              <a:solidFill>
                <a:srgbClr val="0070C0"/>
              </a:solidFill>
              <a:latin typeface="Arial Black" pitchFamily="34" charset="0"/>
            </a:endParaRPr>
          </a:p>
          <a:p>
            <a:pPr lvl="0" algn="just">
              <a:lnSpc>
                <a:spcPct val="150000"/>
              </a:lnSpc>
            </a:pPr>
            <a:r>
              <a:rPr lang="en-US" sz="2200" dirty="0">
                <a:solidFill>
                  <a:prstClr val="black"/>
                </a:solidFill>
                <a:latin typeface="Times New Roman" pitchFamily="18" charset="0"/>
                <a:cs typeface="Times New Roman" pitchFamily="18" charset="0"/>
              </a:rPr>
              <a:t>A hierarchy of techniques for facilitation of recall: </a:t>
            </a:r>
          </a:p>
          <a:p>
            <a:pPr marL="457200" lvl="0" indent="-457200" algn="just">
              <a:lnSpc>
                <a:spcPct val="150000"/>
              </a:lnSpc>
              <a:buFont typeface="+mj-lt"/>
              <a:buAutoNum type="arabicPeriod"/>
            </a:pPr>
            <a:r>
              <a:rPr lang="en-US" sz="2200" dirty="0">
                <a:solidFill>
                  <a:prstClr val="black"/>
                </a:solidFill>
                <a:latin typeface="Times New Roman" pitchFamily="18" charset="0"/>
                <a:cs typeface="Times New Roman" pitchFamily="18" charset="0"/>
              </a:rPr>
              <a:t>Context reinstatement: Attempts to focus the patient on time periods for which there is amnesia. </a:t>
            </a:r>
          </a:p>
          <a:p>
            <a:pPr marL="457200" lvl="0" indent="-457200" algn="just">
              <a:lnSpc>
                <a:spcPct val="150000"/>
              </a:lnSpc>
              <a:buFont typeface="+mj-lt"/>
              <a:buAutoNum type="arabicPeriod"/>
            </a:pPr>
            <a:r>
              <a:rPr lang="en-US" sz="2200" dirty="0">
                <a:solidFill>
                  <a:prstClr val="black"/>
                </a:solidFill>
                <a:latin typeface="Times New Roman" pitchFamily="18" charset="0"/>
                <a:cs typeface="Times New Roman" pitchFamily="18" charset="0"/>
              </a:rPr>
              <a:t>State-dependent recall: Intensification and focus on affects or somatic sensations that appear to be related to trauma, such as terror, horror, confusion, rage, or feeling suddenly nauseated or dizzy. </a:t>
            </a:r>
          </a:p>
          <a:p>
            <a:pPr marL="457200" lvl="0" indent="-457200" algn="just">
              <a:lnSpc>
                <a:spcPct val="150000"/>
              </a:lnSpc>
              <a:buFont typeface="+mj-lt"/>
              <a:buAutoNum type="arabicPeriod"/>
            </a:pPr>
            <a:r>
              <a:rPr lang="en-US" sz="2200" dirty="0">
                <a:solidFill>
                  <a:prstClr val="black"/>
                </a:solidFill>
                <a:latin typeface="Times New Roman" pitchFamily="18" charset="0"/>
                <a:cs typeface="Times New Roman" pitchFamily="18" charset="0"/>
              </a:rPr>
              <a:t>Specialized adjunctive techniques: Hypnosis, relaxation, imagery , or pharmacologically assisted interviews. </a:t>
            </a:r>
          </a:p>
        </p:txBody>
      </p:sp>
    </p:spTree>
    <p:extLst>
      <p:ext uri="{BB962C8B-B14F-4D97-AF65-F5344CB8AC3E}">
        <p14:creationId xmlns:p14="http://schemas.microsoft.com/office/powerpoint/2010/main" xmlns="" val="1816372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714348" y="1071546"/>
            <a:ext cx="7929618" cy="3539430"/>
          </a:xfrm>
          <a:prstGeom prst="rect">
            <a:avLst/>
          </a:prstGeom>
        </p:spPr>
        <p:txBody>
          <a:bodyPr wrap="square">
            <a:spAutoFit/>
          </a:bodyPr>
          <a:lstStyle/>
          <a:p>
            <a:pPr lvl="0"/>
            <a:r>
              <a:rPr lang="en-US" sz="2600" b="1" dirty="0">
                <a:solidFill>
                  <a:srgbClr val="C00000"/>
                </a:solidFill>
                <a:latin typeface="Times New Roman" pitchFamily="18" charset="0"/>
                <a:cs typeface="Times New Roman" pitchFamily="18" charset="0"/>
              </a:rPr>
              <a:t>Facilitated Recall of Trauma </a:t>
            </a:r>
            <a:r>
              <a:rPr lang="en-US" sz="2600" b="1" dirty="0" smtClean="0">
                <a:solidFill>
                  <a:srgbClr val="C00000"/>
                </a:solidFill>
                <a:latin typeface="Times New Roman" pitchFamily="18" charset="0"/>
                <a:cs typeface="Times New Roman" pitchFamily="18" charset="0"/>
              </a:rPr>
              <a:t>Material </a:t>
            </a:r>
            <a:r>
              <a:rPr lang="en-US" sz="2600" b="1" dirty="0">
                <a:solidFill>
                  <a:srgbClr val="C00000"/>
                </a:solidFill>
                <a:latin typeface="Times New Roman" panose="02020603050405020304" pitchFamily="18" charset="0"/>
                <a:cs typeface="Times New Roman" panose="02020603050405020304" pitchFamily="18" charset="0"/>
              </a:rPr>
              <a:t>Continues…</a:t>
            </a:r>
            <a:r>
              <a:rPr lang="en-US" sz="2600" b="1" dirty="0" smtClean="0">
                <a:solidFill>
                  <a:srgbClr val="C00000"/>
                </a:solidFill>
                <a:latin typeface="Times New Roman" pitchFamily="18" charset="0"/>
                <a:cs typeface="Times New Roman" pitchFamily="18" charset="0"/>
              </a:rPr>
              <a:t> </a:t>
            </a:r>
            <a:endParaRPr lang="en-US" sz="2200" dirty="0" smtClean="0">
              <a:solidFill>
                <a:prstClr val="black"/>
              </a:solidFill>
              <a:latin typeface="Times New Roman" pitchFamily="18" charset="0"/>
              <a:cs typeface="Times New Roman" pitchFamily="18" charset="0"/>
            </a:endParaRPr>
          </a:p>
          <a:p>
            <a:pPr marL="342900" lvl="0" indent="-342900" algn="just">
              <a:lnSpc>
                <a:spcPct val="150000"/>
              </a:lnSpc>
              <a:buFont typeface="Wingdings" pitchFamily="2" charset="2"/>
              <a:buChar char="v"/>
            </a:pPr>
            <a:r>
              <a:rPr lang="en-US" sz="2200" dirty="0" smtClean="0">
                <a:solidFill>
                  <a:prstClr val="black"/>
                </a:solidFill>
                <a:latin typeface="Times New Roman" pitchFamily="18" charset="0"/>
                <a:cs typeface="Times New Roman" pitchFamily="18" charset="0"/>
              </a:rPr>
              <a:t>Each </a:t>
            </a:r>
            <a:r>
              <a:rPr lang="en-US" sz="2200" dirty="0">
                <a:solidFill>
                  <a:prstClr val="black"/>
                </a:solidFill>
                <a:latin typeface="Times New Roman" pitchFamily="18" charset="0"/>
                <a:cs typeface="Times New Roman" pitchFamily="18" charset="0"/>
              </a:rPr>
              <a:t>of them may facilitate recall of dissociated memory information in classic and non-classic forms of dissociative amnesia. </a:t>
            </a:r>
          </a:p>
          <a:p>
            <a:pPr marL="342900" lvl="0" indent="-342900" algn="just">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In each of these, the clinician should use non-leading, non-suggestive questions to minimize concern about inaccurate or confabulated recall.</a:t>
            </a:r>
          </a:p>
        </p:txBody>
      </p:sp>
    </p:spTree>
    <p:extLst>
      <p:ext uri="{BB962C8B-B14F-4D97-AF65-F5344CB8AC3E}">
        <p14:creationId xmlns:p14="http://schemas.microsoft.com/office/powerpoint/2010/main" xmlns="" val="673868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71472" y="1142984"/>
            <a:ext cx="8277252" cy="1508105"/>
          </a:xfrm>
          <a:prstGeom prst="rect">
            <a:avLst/>
          </a:prstGeom>
        </p:spPr>
        <p:txBody>
          <a:bodyPr wrap="square">
            <a:spAutoFit/>
          </a:bodyPr>
          <a:lstStyle/>
          <a:p>
            <a:pPr lvl="0"/>
            <a:r>
              <a:rPr lang="en-US" sz="2600" b="1" dirty="0">
                <a:solidFill>
                  <a:srgbClr val="C00000"/>
                </a:solidFill>
                <a:latin typeface="Bookman Old Style" panose="02050604050505020204" pitchFamily="18" charset="0"/>
              </a:rPr>
              <a:t>References</a:t>
            </a:r>
          </a:p>
          <a:p>
            <a:pPr lvl="0"/>
            <a:endParaRPr lang="en-US" sz="2200" dirty="0">
              <a:solidFill>
                <a:srgbClr val="0070C0"/>
              </a:solidFill>
              <a:latin typeface="Arial Black" pitchFamily="34" charset="0"/>
            </a:endParaRPr>
          </a:p>
          <a:p>
            <a:pPr marL="457200" lvl="0" indent="-288925">
              <a:buFont typeface="+mj-lt"/>
              <a:buAutoNum type="arabicPeriod"/>
            </a:pPr>
            <a:r>
              <a:rPr lang="en-US" sz="2200" dirty="0">
                <a:solidFill>
                  <a:prstClr val="black"/>
                </a:solidFill>
                <a:latin typeface="Times New Roman" pitchFamily="18" charset="0"/>
                <a:cs typeface="Times New Roman" pitchFamily="18" charset="0"/>
              </a:rPr>
              <a:t>Kaplan &amp; </a:t>
            </a:r>
            <a:r>
              <a:rPr lang="en-US" sz="2200" dirty="0" err="1">
                <a:solidFill>
                  <a:prstClr val="black"/>
                </a:solidFill>
                <a:latin typeface="Times New Roman" pitchFamily="18" charset="0"/>
                <a:cs typeface="Times New Roman" pitchFamily="18" charset="0"/>
              </a:rPr>
              <a:t>Sadock</a:t>
            </a:r>
            <a:r>
              <a:rPr lang="en-US" sz="2200" dirty="0">
                <a:solidFill>
                  <a:prstClr val="black"/>
                </a:solidFill>
                <a:latin typeface="Times New Roman" pitchFamily="18" charset="0"/>
                <a:cs typeface="Times New Roman" pitchFamily="18" charset="0"/>
              </a:rPr>
              <a:t> (1998).Synopsis of Psychiatry. New Delhi: </a:t>
            </a:r>
            <a:r>
              <a:rPr lang="en-US" sz="2200" dirty="0" err="1">
                <a:solidFill>
                  <a:prstClr val="black"/>
                </a:solidFill>
                <a:latin typeface="Times New Roman" pitchFamily="18" charset="0"/>
                <a:cs typeface="Times New Roman" pitchFamily="18" charset="0"/>
              </a:rPr>
              <a:t>Warerly</a:t>
            </a:r>
            <a:r>
              <a:rPr lang="en-US" sz="2200" dirty="0">
                <a:solidFill>
                  <a:prstClr val="black"/>
                </a:solidFill>
                <a:latin typeface="Times New Roman" pitchFamily="18" charset="0"/>
                <a:cs typeface="Times New Roman" pitchFamily="18" charset="0"/>
              </a:rPr>
              <a:t> Art Ltd.  </a:t>
            </a:r>
          </a:p>
        </p:txBody>
      </p:sp>
    </p:spTree>
    <p:extLst>
      <p:ext uri="{BB962C8B-B14F-4D97-AF65-F5344CB8AC3E}">
        <p14:creationId xmlns:p14="http://schemas.microsoft.com/office/powerpoint/2010/main" xmlns="" val="1768526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a:t>
            </a:r>
            <a:r>
              <a:rPr lang="en-US" sz="1000" b="1" dirty="0" smtClean="0">
                <a:solidFill>
                  <a:prstClr val="black"/>
                </a:solidFill>
                <a:latin typeface="Arial" panose="020B0604020202020204" pitchFamily="34" charset="0"/>
                <a:cs typeface="Arial" panose="020B0604020202020204" pitchFamily="34" charset="0"/>
              </a:rPr>
              <a:t>., St</a:t>
            </a:r>
            <a:r>
              <a:rPr lang="en-US" sz="1000" b="1" dirty="0">
                <a:solidFill>
                  <a:prstClr val="black"/>
                </a:solidFill>
                <a:latin typeface="Arial" panose="020B0604020202020204" pitchFamily="34" charset="0"/>
                <a:cs typeface="Arial" panose="020B0604020202020204" pitchFamily="34" charset="0"/>
              </a:rPr>
              <a: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6" name="Rectangle 5"/>
          <p:cNvSpPr/>
          <p:nvPr/>
        </p:nvSpPr>
        <p:spPr>
          <a:xfrm>
            <a:off x="500034" y="785794"/>
            <a:ext cx="7786742" cy="4955203"/>
          </a:xfrm>
          <a:prstGeom prst="rect">
            <a:avLst/>
          </a:prstGeom>
        </p:spPr>
        <p:txBody>
          <a:bodyPr wrap="square">
            <a:spAutoFit/>
          </a:bodyPr>
          <a:lstStyle/>
          <a:p>
            <a:pPr lvl="0">
              <a:lnSpc>
                <a:spcPct val="200000"/>
              </a:lnSpc>
            </a:pPr>
            <a:r>
              <a:rPr lang="en-US" sz="2600" b="1" dirty="0">
                <a:solidFill>
                  <a:srgbClr val="C00000"/>
                </a:solidFill>
                <a:latin typeface="Bookman Old Style" panose="02050604050505020204" pitchFamily="18" charset="0"/>
              </a:rPr>
              <a:t>Dissociative Disorders</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Dissociative disorders is a disruption in the usually integrated functions of consciousness, memory , identity , or perception of the environment. The disturbance may be sudden or gradual, transient or chronic (DSM IV -TR</a:t>
            </a:r>
            <a:r>
              <a:rPr lang="en-US" sz="2200" dirty="0" smtClean="0">
                <a:solidFill>
                  <a:prstClr val="black"/>
                </a:solidFill>
                <a:latin typeface="Times New Roman" pitchFamily="18" charset="0"/>
                <a:cs typeface="Times New Roman" pitchFamily="18" charset="0"/>
              </a:rPr>
              <a:t>).</a:t>
            </a:r>
          </a:p>
          <a:p>
            <a:pPr marL="285750" lvl="0" indent="-285750" algn="just"/>
            <a:endParaRPr lang="en-US" sz="2200" dirty="0">
              <a:solidFill>
                <a:prstClr val="black"/>
              </a:solidFill>
              <a:latin typeface="Times New Roman" pitchFamily="18" charset="0"/>
              <a:cs typeface="Times New Roman" pitchFamily="18" charset="0"/>
            </a:endParaRP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5 types</a:t>
            </a:r>
            <a:r>
              <a:rPr lang="en-US" sz="2200" dirty="0" smtClean="0">
                <a:solidFill>
                  <a:prstClr val="black"/>
                </a:solidFill>
                <a:latin typeface="Times New Roman" pitchFamily="18" charset="0"/>
                <a:cs typeface="Times New Roman" pitchFamily="18" charset="0"/>
              </a:rPr>
              <a:t>:</a:t>
            </a:r>
          </a:p>
          <a:p>
            <a:pPr marL="285750" lvl="0" indent="-285750" algn="just"/>
            <a:endParaRPr lang="en-US" sz="2200" dirty="0">
              <a:solidFill>
                <a:prstClr val="black"/>
              </a:solidFill>
              <a:latin typeface="Times New Roman" pitchFamily="18" charset="0"/>
              <a:cs typeface="Times New Roman" pitchFamily="18" charset="0"/>
            </a:endParaRPr>
          </a:p>
          <a:p>
            <a:pPr marL="342900" lvl="0" indent="-342900" algn="just">
              <a:buFont typeface="+mj-lt"/>
              <a:buAutoNum type="arabicPeriod"/>
            </a:pPr>
            <a:r>
              <a:rPr lang="en-US" sz="2200" dirty="0">
                <a:solidFill>
                  <a:prstClr val="black"/>
                </a:solidFill>
                <a:latin typeface="Times New Roman" pitchFamily="18" charset="0"/>
                <a:cs typeface="Times New Roman" pitchFamily="18" charset="0"/>
              </a:rPr>
              <a:t>Dissociative identity disorder</a:t>
            </a:r>
          </a:p>
          <a:p>
            <a:pPr marL="342900" lvl="0" indent="-342900" algn="just">
              <a:buFont typeface="+mj-lt"/>
              <a:buAutoNum type="arabicPeriod"/>
            </a:pPr>
            <a:r>
              <a:rPr lang="en-US" sz="2200" dirty="0">
                <a:solidFill>
                  <a:prstClr val="black"/>
                </a:solidFill>
                <a:latin typeface="Times New Roman" pitchFamily="18" charset="0"/>
                <a:cs typeface="Times New Roman" pitchFamily="18" charset="0"/>
              </a:rPr>
              <a:t>Depersonalization disorder</a:t>
            </a:r>
          </a:p>
          <a:p>
            <a:pPr marL="342900" lvl="0" indent="-342900" algn="just">
              <a:buFont typeface="+mj-lt"/>
              <a:buAutoNum type="arabicPeriod"/>
            </a:pPr>
            <a:r>
              <a:rPr lang="en-US" sz="2200" dirty="0">
                <a:solidFill>
                  <a:prstClr val="black"/>
                </a:solidFill>
                <a:latin typeface="Times New Roman" pitchFamily="18" charset="0"/>
                <a:cs typeface="Times New Roman" pitchFamily="18" charset="0"/>
              </a:rPr>
              <a:t>Dissociative amnesia</a:t>
            </a:r>
          </a:p>
          <a:p>
            <a:pPr marL="342900" lvl="0" indent="-342900" algn="just">
              <a:buFont typeface="+mj-lt"/>
              <a:buAutoNum type="arabicPeriod"/>
            </a:pPr>
            <a:r>
              <a:rPr lang="en-US" sz="2200" dirty="0">
                <a:solidFill>
                  <a:prstClr val="black"/>
                </a:solidFill>
                <a:latin typeface="Times New Roman" pitchFamily="18" charset="0"/>
                <a:cs typeface="Times New Roman" pitchFamily="18" charset="0"/>
              </a:rPr>
              <a:t>Dissociative fugue</a:t>
            </a:r>
          </a:p>
          <a:p>
            <a:pPr marL="342900" lvl="0" indent="-342900" algn="just">
              <a:buFont typeface="+mj-lt"/>
              <a:buAutoNum type="arabicPeriod"/>
            </a:pPr>
            <a:r>
              <a:rPr lang="en-US" sz="2200" dirty="0">
                <a:solidFill>
                  <a:prstClr val="black"/>
                </a:solidFill>
                <a:latin typeface="Times New Roman" pitchFamily="18" charset="0"/>
                <a:cs typeface="Times New Roman" pitchFamily="18" charset="0"/>
              </a:rPr>
              <a:t>Dissociative disorder not otherwise specified (NOS).</a:t>
            </a:r>
          </a:p>
        </p:txBody>
      </p:sp>
    </p:spTree>
    <p:extLst>
      <p:ext uri="{BB962C8B-B14F-4D97-AF65-F5344CB8AC3E}">
        <p14:creationId xmlns:p14="http://schemas.microsoft.com/office/powerpoint/2010/main" xmlns="" val="2786160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7158" y="571480"/>
            <a:ext cx="8544144" cy="5770811"/>
          </a:xfrm>
          <a:prstGeom prst="rect">
            <a:avLst/>
          </a:prstGeom>
        </p:spPr>
        <p:txBody>
          <a:bodyPr wrap="square">
            <a:spAutoFit/>
          </a:bodyPr>
          <a:lstStyle/>
          <a:p>
            <a:pPr lvl="0">
              <a:lnSpc>
                <a:spcPct val="150000"/>
              </a:lnSpc>
            </a:pPr>
            <a:r>
              <a:rPr lang="en-US" sz="2600" b="1" dirty="0">
                <a:solidFill>
                  <a:srgbClr val="C00000"/>
                </a:solidFill>
                <a:latin typeface="Bookman Old Style" pitchFamily="18" charset="0"/>
              </a:rPr>
              <a:t>Dissociative Amnesia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 Inability to recall important personal information, usually of a traumatic or stressful nature, that is too extensive to be explained by normal forgetfulness.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 The disturbance does not occur exclusively during the course of dissociative identity disorder, dissociative fugue, posttraumatic stress disorder (PTSD), acute stress disorder, or somatization disorder.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Does not result from the direct physiological effects of a substance or a neurological or other general medical condition.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This disturbance can be based on neurobiological changes in the brain caused by traumatic stress</a:t>
            </a:r>
          </a:p>
        </p:txBody>
      </p:sp>
    </p:spTree>
    <p:extLst>
      <p:ext uri="{BB962C8B-B14F-4D97-AF65-F5344CB8AC3E}">
        <p14:creationId xmlns:p14="http://schemas.microsoft.com/office/powerpoint/2010/main" xmlns="" val="1749678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71472" y="838200"/>
            <a:ext cx="7858180" cy="4755148"/>
          </a:xfrm>
          <a:prstGeom prst="rect">
            <a:avLst/>
          </a:prstGeom>
        </p:spPr>
        <p:txBody>
          <a:bodyPr wrap="square">
            <a:spAutoFit/>
          </a:bodyPr>
          <a:lstStyle/>
          <a:p>
            <a:pPr lvl="0">
              <a:lnSpc>
                <a:spcPct val="150000"/>
              </a:lnSpc>
            </a:pPr>
            <a:r>
              <a:rPr lang="en-US" sz="2600" b="1" dirty="0">
                <a:solidFill>
                  <a:srgbClr val="C00000"/>
                </a:solidFill>
                <a:latin typeface="Bookman Old Style" panose="02050604050505020204" pitchFamily="18" charset="0"/>
                <a:cs typeface="Times New Roman" pitchFamily="18" charset="0"/>
              </a:rPr>
              <a:t>Epidemiology</a:t>
            </a:r>
            <a:endParaRPr lang="en-US" sz="2600" b="1" dirty="0">
              <a:solidFill>
                <a:srgbClr val="0070C0"/>
              </a:solidFill>
              <a:latin typeface="Arial Black" pitchFamily="34" charset="0"/>
              <a:cs typeface="Times New Roman" pitchFamily="18" charset="0"/>
            </a:endParaRPr>
          </a:p>
          <a:p>
            <a:pPr marL="342900" lvl="0" indent="-342900">
              <a:lnSpc>
                <a:spcPct val="200000"/>
              </a:lnSpc>
              <a:buFont typeface="Wingdings" pitchFamily="2" charset="2"/>
              <a:buChar char="v"/>
            </a:pPr>
            <a:r>
              <a:rPr lang="en-US" sz="2200" dirty="0">
                <a:solidFill>
                  <a:prstClr val="black"/>
                </a:solidFill>
                <a:latin typeface="Times New Roman" pitchFamily="18" charset="0"/>
                <a:cs typeface="Times New Roman" pitchFamily="18" charset="0"/>
              </a:rPr>
              <a:t>Reported in approximately 6 percent of the general population. </a:t>
            </a:r>
          </a:p>
          <a:p>
            <a:pPr marL="342900" lvl="0" indent="-342900">
              <a:lnSpc>
                <a:spcPct val="200000"/>
              </a:lnSpc>
              <a:buFont typeface="Wingdings" pitchFamily="2" charset="2"/>
              <a:buChar char="v"/>
            </a:pPr>
            <a:r>
              <a:rPr lang="en-US" sz="2200" dirty="0">
                <a:solidFill>
                  <a:prstClr val="black"/>
                </a:solidFill>
                <a:latin typeface="Times New Roman" pitchFamily="18" charset="0"/>
                <a:cs typeface="Times New Roman" pitchFamily="18" charset="0"/>
              </a:rPr>
              <a:t>No known difference is seen in incidence between men and women.</a:t>
            </a:r>
          </a:p>
          <a:p>
            <a:pPr marL="342900" lvl="0" indent="-342900">
              <a:lnSpc>
                <a:spcPct val="200000"/>
              </a:lnSpc>
              <a:buFont typeface="Wingdings" pitchFamily="2" charset="2"/>
              <a:buChar char="v"/>
            </a:pPr>
            <a:r>
              <a:rPr lang="en-US" sz="2200" dirty="0">
                <a:solidFill>
                  <a:prstClr val="black"/>
                </a:solidFill>
                <a:latin typeface="Times New Roman" pitchFamily="18" charset="0"/>
                <a:cs typeface="Times New Roman" pitchFamily="18" charset="0"/>
              </a:rPr>
              <a:t>Generally begin to be reported in late adolescence and adulthood.</a:t>
            </a:r>
          </a:p>
          <a:p>
            <a:pPr marL="342900" lvl="0" indent="-342900">
              <a:lnSpc>
                <a:spcPct val="200000"/>
              </a:lnSpc>
              <a:buFont typeface="Wingdings" pitchFamily="2" charset="2"/>
              <a:buChar char="v"/>
            </a:pPr>
            <a:r>
              <a:rPr lang="en-US" sz="2200" dirty="0">
                <a:solidFill>
                  <a:prstClr val="black"/>
                </a:solidFill>
                <a:latin typeface="Times New Roman" pitchFamily="18" charset="0"/>
                <a:cs typeface="Times New Roman" pitchFamily="18" charset="0"/>
              </a:rPr>
              <a:t>Difficult to assess in preadolescent children because of their more limited ability to describe subjective experience.</a:t>
            </a:r>
          </a:p>
        </p:txBody>
      </p:sp>
    </p:spTree>
    <p:extLst>
      <p:ext uri="{BB962C8B-B14F-4D97-AF65-F5344CB8AC3E}">
        <p14:creationId xmlns:p14="http://schemas.microsoft.com/office/powerpoint/2010/main" xmlns="" val="2916014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571472" y="532788"/>
            <a:ext cx="8143932" cy="5570756"/>
          </a:xfrm>
          <a:prstGeom prst="rect">
            <a:avLst/>
          </a:prstGeom>
        </p:spPr>
        <p:txBody>
          <a:bodyPr wrap="square">
            <a:spAutoFit/>
          </a:bodyPr>
          <a:lstStyle/>
          <a:p>
            <a:pPr lvl="0"/>
            <a:r>
              <a:rPr lang="en-US" sz="2600" b="1" dirty="0">
                <a:solidFill>
                  <a:srgbClr val="C00000"/>
                </a:solidFill>
                <a:latin typeface="Bookman Old Style" panose="02050604050505020204" pitchFamily="18" charset="0"/>
              </a:rPr>
              <a:t>Types of Dissociative Amnesia</a:t>
            </a:r>
          </a:p>
          <a:p>
            <a:pPr marL="457200" lvl="0" indent="-457200">
              <a:lnSpc>
                <a:spcPct val="150000"/>
              </a:lnSpc>
              <a:buFont typeface="+mj-lt"/>
              <a:buAutoNum type="arabicPeriod"/>
            </a:pPr>
            <a:r>
              <a:rPr lang="en-US" sz="2200" dirty="0">
                <a:solidFill>
                  <a:prstClr val="black"/>
                </a:solidFill>
                <a:latin typeface="Times New Roman" pitchFamily="18" charset="0"/>
                <a:cs typeface="Times New Roman" pitchFamily="18" charset="0"/>
              </a:rPr>
              <a:t>Localized amnesia: Inability to recall events related to a circumscribed period of time. </a:t>
            </a:r>
          </a:p>
          <a:p>
            <a:pPr marL="457200" lvl="0" indent="-457200">
              <a:lnSpc>
                <a:spcPct val="150000"/>
              </a:lnSpc>
              <a:buFont typeface="+mj-lt"/>
              <a:buAutoNum type="arabicPeriod"/>
            </a:pPr>
            <a:r>
              <a:rPr lang="en-US" sz="2200" dirty="0">
                <a:solidFill>
                  <a:prstClr val="black"/>
                </a:solidFill>
                <a:latin typeface="Times New Roman" pitchFamily="18" charset="0"/>
                <a:cs typeface="Times New Roman" pitchFamily="18" charset="0"/>
              </a:rPr>
              <a:t>Selective amnesia: Ability to remember some, but not all, of the events occurring during a circumscribed period of time.</a:t>
            </a:r>
          </a:p>
          <a:p>
            <a:pPr marL="457200" lvl="0" indent="-457200">
              <a:lnSpc>
                <a:spcPct val="150000"/>
              </a:lnSpc>
              <a:buFont typeface="+mj-lt"/>
              <a:buAutoNum type="arabicPeriod"/>
            </a:pPr>
            <a:r>
              <a:rPr lang="en-US" sz="2200" dirty="0">
                <a:solidFill>
                  <a:prstClr val="black"/>
                </a:solidFill>
                <a:latin typeface="Times New Roman" pitchFamily="18" charset="0"/>
                <a:cs typeface="Times New Roman" pitchFamily="18" charset="0"/>
              </a:rPr>
              <a:t>Generalized amnesia: Failure to recall one's entire life.</a:t>
            </a:r>
          </a:p>
          <a:p>
            <a:pPr marL="457200" lvl="0" indent="-457200">
              <a:lnSpc>
                <a:spcPct val="150000"/>
              </a:lnSpc>
              <a:buFont typeface="+mj-lt"/>
              <a:buAutoNum type="arabicPeriod"/>
            </a:pPr>
            <a:r>
              <a:rPr lang="en-US" sz="2200" dirty="0">
                <a:solidFill>
                  <a:prstClr val="black"/>
                </a:solidFill>
                <a:latin typeface="Times New Roman" pitchFamily="18" charset="0"/>
                <a:cs typeface="Times New Roman" pitchFamily="18" charset="0"/>
              </a:rPr>
              <a:t>Continuous amnesia: Failure to recall successive events as they occur.</a:t>
            </a:r>
          </a:p>
          <a:p>
            <a:pPr marL="457200" lvl="0" indent="-457200">
              <a:lnSpc>
                <a:spcPct val="150000"/>
              </a:lnSpc>
              <a:buFont typeface="+mj-lt"/>
              <a:buAutoNum type="arabicPeriod"/>
            </a:pPr>
            <a:r>
              <a:rPr lang="en-US" sz="2200" dirty="0">
                <a:solidFill>
                  <a:prstClr val="black"/>
                </a:solidFill>
                <a:latin typeface="Times New Roman" pitchFamily="18" charset="0"/>
                <a:cs typeface="Times New Roman" pitchFamily="18" charset="0"/>
              </a:rPr>
              <a:t>Systematized amnesia: Amnesia for certain categories of memory , such as all memories relating to one's family or to a particular person.</a:t>
            </a:r>
          </a:p>
        </p:txBody>
      </p:sp>
    </p:spTree>
    <p:extLst>
      <p:ext uri="{BB962C8B-B14F-4D97-AF65-F5344CB8AC3E}">
        <p14:creationId xmlns:p14="http://schemas.microsoft.com/office/powerpoint/2010/main" xmlns="" val="2239578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7158" y="785793"/>
            <a:ext cx="8072494" cy="4955203"/>
          </a:xfrm>
          <a:prstGeom prst="rect">
            <a:avLst/>
          </a:prstGeom>
        </p:spPr>
        <p:txBody>
          <a:bodyPr wrap="square">
            <a:spAutoFit/>
          </a:bodyPr>
          <a:lstStyle/>
          <a:p>
            <a:pPr lvl="0" algn="ctr"/>
            <a:r>
              <a:rPr lang="en-US" sz="2600" b="1" dirty="0" smtClean="0">
                <a:solidFill>
                  <a:srgbClr val="C00000"/>
                </a:solidFill>
                <a:latin typeface="Bookman Old Style" panose="02050604050505020204" pitchFamily="18" charset="0"/>
              </a:rPr>
              <a:t>Factors Leading To Dissociative Amnesia After  Traumatic Experiences</a:t>
            </a:r>
          </a:p>
          <a:p>
            <a:pPr marL="285750" lvl="0" indent="-285750" algn="just">
              <a:buFont typeface="Wingdings" pitchFamily="2" charset="2"/>
              <a:buChar char="v"/>
            </a:pPr>
            <a:r>
              <a:rPr lang="en-US" sz="2200" dirty="0" smtClean="0">
                <a:solidFill>
                  <a:prstClr val="black"/>
                </a:solidFill>
                <a:latin typeface="Times New Roman" pitchFamily="18" charset="0"/>
                <a:cs typeface="Times New Roman" pitchFamily="18" charset="0"/>
              </a:rPr>
              <a:t>Trauma </a:t>
            </a:r>
            <a:r>
              <a:rPr lang="en-US" sz="2200" dirty="0">
                <a:solidFill>
                  <a:prstClr val="black"/>
                </a:solidFill>
                <a:latin typeface="Times New Roman" pitchFamily="18" charset="0"/>
                <a:cs typeface="Times New Roman" pitchFamily="18" charset="0"/>
              </a:rPr>
              <a:t>caused by human assault rather than natural disaster</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Repeated traumatization as opposed to single traumatic events</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Longer duration of trauma</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Fear of death or significant harm during trauma</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Trauma caused by multiple perpetrators</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Close relationship between perpetrator and victim</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Betrayal by a caretaker as part of abuse</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Threats of death or significant harm by perpetrator if the victim discloses his or her identity or information regarding the traumatic experience</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Violence of trauma (i.e., physical injury caused by the trauma)</a:t>
            </a:r>
          </a:p>
          <a:p>
            <a:pPr marL="285750" lvl="0" indent="-285750" algn="just">
              <a:buFont typeface="Wingdings" pitchFamily="2" charset="2"/>
              <a:buChar char="v"/>
            </a:pPr>
            <a:r>
              <a:rPr lang="en-US" sz="2200" dirty="0">
                <a:solidFill>
                  <a:prstClr val="black"/>
                </a:solidFill>
                <a:latin typeface="Times New Roman" pitchFamily="18" charset="0"/>
                <a:cs typeface="Times New Roman" pitchFamily="18" charset="0"/>
              </a:rPr>
              <a:t>Earlier age at onset of trauma</a:t>
            </a:r>
          </a:p>
        </p:txBody>
      </p:sp>
    </p:spTree>
    <p:extLst>
      <p:ext uri="{BB962C8B-B14F-4D97-AF65-F5344CB8AC3E}">
        <p14:creationId xmlns:p14="http://schemas.microsoft.com/office/powerpoint/2010/main" xmlns="" val="356185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7158" y="1142984"/>
            <a:ext cx="8358246" cy="4555093"/>
          </a:xfrm>
          <a:prstGeom prst="rect">
            <a:avLst/>
          </a:prstGeom>
        </p:spPr>
        <p:txBody>
          <a:bodyPr wrap="square">
            <a:spAutoFit/>
          </a:bodyPr>
          <a:lstStyle/>
          <a:p>
            <a:pPr lvl="0"/>
            <a:r>
              <a:rPr lang="en-US" sz="2600" b="1" dirty="0" smtClean="0">
                <a:solidFill>
                  <a:srgbClr val="C00000"/>
                </a:solidFill>
                <a:latin typeface="Bookman Old Style" panose="02050604050505020204" pitchFamily="18" charset="0"/>
              </a:rPr>
              <a:t>Diagnosis </a:t>
            </a:r>
            <a:r>
              <a:rPr lang="en-US" sz="2600" b="1" dirty="0">
                <a:solidFill>
                  <a:srgbClr val="C00000"/>
                </a:solidFill>
                <a:latin typeface="Bookman Old Style" panose="02050604050505020204" pitchFamily="18" charset="0"/>
              </a:rPr>
              <a:t>and Clinical Features </a:t>
            </a:r>
          </a:p>
          <a:p>
            <a:pPr lvl="0"/>
            <a:endParaRPr lang="en-US" sz="2200" dirty="0">
              <a:solidFill>
                <a:srgbClr val="0070C0"/>
              </a:solidFill>
              <a:latin typeface="Arial Black" pitchFamily="34" charset="0"/>
              <a:cs typeface="Times New Roman" pitchFamily="18" charset="0"/>
            </a:endParaRPr>
          </a:p>
          <a:p>
            <a:pPr lvl="0" algn="just"/>
            <a:r>
              <a:rPr lang="en-US" sz="2200" dirty="0">
                <a:solidFill>
                  <a:prstClr val="black"/>
                </a:solidFill>
                <a:latin typeface="Times New Roman" pitchFamily="18" charset="0"/>
                <a:cs typeface="Times New Roman" pitchFamily="18" charset="0"/>
              </a:rPr>
              <a:t>There are two major clinical presentations of dissociative amnesia:</a:t>
            </a:r>
          </a:p>
          <a:p>
            <a:pPr marL="457200" lvl="0" indent="-457200" algn="just">
              <a:buFont typeface="+mj-lt"/>
              <a:buAutoNum type="arabicPeriod"/>
            </a:pPr>
            <a:r>
              <a:rPr lang="en-US" sz="2200" b="1" dirty="0">
                <a:solidFill>
                  <a:prstClr val="black"/>
                </a:solidFill>
                <a:latin typeface="Times New Roman" panose="02020603050405020304" pitchFamily="18" charset="0"/>
                <a:cs typeface="Times New Roman" panose="02020603050405020304" pitchFamily="18" charset="0"/>
              </a:rPr>
              <a:t>Classic Presentation</a:t>
            </a:r>
            <a:r>
              <a:rPr lang="en-US" sz="2200" b="1" dirty="0">
                <a:solidFill>
                  <a:prstClr val="black"/>
                </a:solidFill>
                <a:latin typeface="Arial Black" panose="020B0A04020102020204" pitchFamily="34" charset="0"/>
                <a:cs typeface="Times New Roman" pitchFamily="18" charset="0"/>
              </a:rPr>
              <a:t>:</a:t>
            </a:r>
            <a:endParaRPr lang="en-US" sz="2200" b="1" dirty="0">
              <a:solidFill>
                <a:prstClr val="black"/>
              </a:solidFill>
              <a:latin typeface="Times New Roman" pitchFamily="18" charset="0"/>
              <a:cs typeface="Times New Roman" pitchFamily="18" charset="0"/>
            </a:endParaRP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Overt, florid, dramatic clinical disturbance that frequently results in the patient being brought quickly to medical attention, specifically for symptoms related to the dissociative disorder.</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Frequently found in those who have experienced extreme acute trauma.</a:t>
            </a:r>
          </a:p>
          <a:p>
            <a:pPr marL="342900" lvl="0" indent="-342900" algn="just">
              <a:buFont typeface="Wingdings" pitchFamily="2" charset="2"/>
              <a:buChar char="v"/>
            </a:pPr>
            <a:r>
              <a:rPr lang="en-US" sz="2200" dirty="0">
                <a:solidFill>
                  <a:prstClr val="black"/>
                </a:solidFill>
                <a:latin typeface="Times New Roman" pitchFamily="18" charset="0"/>
                <a:cs typeface="Times New Roman" pitchFamily="18" charset="0"/>
              </a:rPr>
              <a:t>Patients may present with </a:t>
            </a:r>
            <a:r>
              <a:rPr lang="en-US" sz="2200" dirty="0" err="1">
                <a:solidFill>
                  <a:prstClr val="black"/>
                </a:solidFill>
                <a:latin typeface="Times New Roman" pitchFamily="18" charset="0"/>
                <a:cs typeface="Times New Roman" pitchFamily="18" charset="0"/>
              </a:rPr>
              <a:t>intercurrent</a:t>
            </a:r>
            <a:r>
              <a:rPr lang="en-US" sz="2200" dirty="0">
                <a:solidFill>
                  <a:prstClr val="black"/>
                </a:solidFill>
                <a:latin typeface="Times New Roman" pitchFamily="18" charset="0"/>
                <a:cs typeface="Times New Roman" pitchFamily="18" charset="0"/>
              </a:rPr>
              <a:t> somatoform or conversion symptoms, alterations in consciousness, depersonalization, </a:t>
            </a:r>
            <a:r>
              <a:rPr lang="en-US" sz="2200" dirty="0" err="1">
                <a:solidFill>
                  <a:prstClr val="black"/>
                </a:solidFill>
                <a:latin typeface="Times New Roman" pitchFamily="18" charset="0"/>
                <a:cs typeface="Times New Roman" pitchFamily="18" charset="0"/>
              </a:rPr>
              <a:t>derealization</a:t>
            </a:r>
            <a:r>
              <a:rPr lang="en-US" sz="2200" dirty="0">
                <a:solidFill>
                  <a:prstClr val="black"/>
                </a:solidFill>
                <a:latin typeface="Times New Roman" pitchFamily="18" charset="0"/>
                <a:cs typeface="Times New Roman" pitchFamily="18" charset="0"/>
              </a:rPr>
              <a:t>, trance states, spontaneous age regression, and even ongoing anterograde dissociative amnesia.</a:t>
            </a:r>
          </a:p>
        </p:txBody>
      </p:sp>
    </p:spTree>
    <p:extLst>
      <p:ext uri="{BB962C8B-B14F-4D97-AF65-F5344CB8AC3E}">
        <p14:creationId xmlns:p14="http://schemas.microsoft.com/office/powerpoint/2010/main" xmlns="" val="4175320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642910" y="1285860"/>
            <a:ext cx="7858180" cy="5109860"/>
          </a:xfrm>
          <a:prstGeom prst="rect">
            <a:avLst/>
          </a:prstGeom>
        </p:spPr>
        <p:txBody>
          <a:bodyPr wrap="square">
            <a:spAutoFit/>
          </a:bodyPr>
          <a:lstStyle/>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Depression and suicidal ideation are reported in many cases.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No single personality profile or antecedent history is consistently </a:t>
            </a:r>
          </a:p>
          <a:p>
            <a:pPr marL="347663" lvl="0">
              <a:lnSpc>
                <a:spcPct val="150000"/>
              </a:lnSpc>
            </a:pPr>
            <a:r>
              <a:rPr lang="en-US" sz="2200" dirty="0">
                <a:solidFill>
                  <a:prstClr val="black"/>
                </a:solidFill>
                <a:latin typeface="Times New Roman" pitchFamily="18" charset="0"/>
                <a:cs typeface="Times New Roman" pitchFamily="18" charset="0"/>
              </a:rPr>
              <a:t>reported in these patients. </a:t>
            </a:r>
          </a:p>
          <a:p>
            <a:pPr marL="401638"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Although, a prior personal or family history of somatoform or dissociative symptoms has been shown to predispose individuals to develop acute amnesia during traumatic circumstances.</a:t>
            </a:r>
          </a:p>
          <a:p>
            <a:pPr marL="401638"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Many have histories of prior adult or childhood abuse or trauma. </a:t>
            </a:r>
          </a:p>
          <a:p>
            <a:pPr marL="401638"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In wartime cases, the most important variable in the development of dissociative symptoms, however, appears to be the intensity of combat.</a:t>
            </a:r>
          </a:p>
        </p:txBody>
      </p:sp>
      <p:sp>
        <p:nvSpPr>
          <p:cNvPr id="7" name="TextBox 6"/>
          <p:cNvSpPr txBox="1"/>
          <p:nvPr/>
        </p:nvSpPr>
        <p:spPr>
          <a:xfrm>
            <a:off x="714348" y="571480"/>
            <a:ext cx="6156908" cy="492443"/>
          </a:xfrm>
          <a:prstGeom prst="rect">
            <a:avLst/>
          </a:prstGeom>
          <a:noFill/>
        </p:spPr>
        <p:txBody>
          <a:bodyPr wrap="square" rtlCol="0">
            <a:spAutoFit/>
          </a:bodyPr>
          <a:lstStyle/>
          <a:p>
            <a:r>
              <a:rPr lang="en-US" sz="2600" b="1" dirty="0">
                <a:solidFill>
                  <a:srgbClr val="C00000"/>
                </a:solidFill>
                <a:latin typeface="Times New Roman" panose="02020603050405020304" pitchFamily="18" charset="0"/>
                <a:cs typeface="Times New Roman" panose="02020603050405020304" pitchFamily="18" charset="0"/>
              </a:rPr>
              <a:t>Classic </a:t>
            </a:r>
            <a:r>
              <a:rPr lang="en-US" sz="2600" b="1" dirty="0" smtClean="0">
                <a:solidFill>
                  <a:srgbClr val="C00000"/>
                </a:solidFill>
                <a:latin typeface="Times New Roman" panose="02020603050405020304" pitchFamily="18" charset="0"/>
                <a:cs typeface="Times New Roman" panose="02020603050405020304" pitchFamily="18" charset="0"/>
              </a:rPr>
              <a:t>Presentation Continues</a:t>
            </a:r>
            <a:r>
              <a:rPr lang="en-US" sz="2600" b="1" dirty="0">
                <a:solidFill>
                  <a:srgbClr val="C00000"/>
                </a:solidFill>
                <a:latin typeface="Times New Roman" panose="02020603050405020304" pitchFamily="18" charset="0"/>
                <a:cs typeface="Times New Roman" panose="02020603050405020304" pitchFamily="18" charset="0"/>
              </a:rPr>
              <a:t>…</a:t>
            </a:r>
            <a:endParaRPr lang="en-US" sz="2600" b="1" dirty="0">
              <a:solidFill>
                <a:srgbClr val="C00000"/>
              </a:solidFill>
            </a:endParaRPr>
          </a:p>
        </p:txBody>
      </p:sp>
    </p:spTree>
    <p:extLst>
      <p:ext uri="{BB962C8B-B14F-4D97-AF65-F5344CB8AC3E}">
        <p14:creationId xmlns:p14="http://schemas.microsoft.com/office/powerpoint/2010/main" xmlns="" val="110918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7A72F5BB-01CE-4E1F-B528-9003564E9862}"/>
              </a:ext>
            </a:extLst>
          </p:cNvPr>
          <p:cNvSpPr txBox="1"/>
          <p:nvPr/>
        </p:nvSpPr>
        <p:spPr>
          <a:xfrm>
            <a:off x="151074" y="6380543"/>
            <a:ext cx="3446777" cy="246221"/>
          </a:xfrm>
          <a:prstGeom prst="rect">
            <a:avLst/>
          </a:prstGeom>
          <a:noFill/>
        </p:spPr>
        <p:txBody>
          <a:bodyPr wrap="none" rtlCol="0">
            <a:spAutoFit/>
          </a:bodyPr>
          <a:lstStyle/>
          <a:p>
            <a:pPr lvl="0"/>
            <a:r>
              <a:rPr lang="en-US" sz="1000" b="1" dirty="0">
                <a:solidFill>
                  <a:prstClr val="black"/>
                </a:solidFill>
                <a:latin typeface="Arial" panose="020B0604020202020204" pitchFamily="34" charset="0"/>
                <a:cs typeface="Arial" panose="020B0604020202020204" pitchFamily="34" charset="0"/>
              </a:rPr>
              <a:t>Dissociative Amnesia, </a:t>
            </a:r>
            <a:r>
              <a:rPr lang="en-US" sz="1000" b="1" dirty="0" err="1">
                <a:solidFill>
                  <a:prstClr val="black"/>
                </a:solidFill>
                <a:latin typeface="Arial" panose="020B0604020202020204" pitchFamily="34" charset="0"/>
                <a:cs typeface="Arial" panose="020B0604020202020204" pitchFamily="34" charset="0"/>
              </a:rPr>
              <a:t>Rohini</a:t>
            </a:r>
            <a:r>
              <a:rPr lang="en-US" sz="1000" b="1" dirty="0">
                <a:solidFill>
                  <a:prstClr val="black"/>
                </a:solidFill>
                <a:latin typeface="Arial" panose="020B0604020202020204" pitchFamily="34" charset="0"/>
                <a:cs typeface="Arial" panose="020B0604020202020204" pitchFamily="34" charset="0"/>
              </a:rPr>
              <a:t> V. S., St. Mary’s College</a:t>
            </a: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3" name="Rectangle 2"/>
          <p:cNvSpPr/>
          <p:nvPr/>
        </p:nvSpPr>
        <p:spPr>
          <a:xfrm>
            <a:off x="701284" y="1530108"/>
            <a:ext cx="7483310" cy="600164"/>
          </a:xfrm>
          <a:prstGeom prst="rect">
            <a:avLst/>
          </a:prstGeom>
        </p:spPr>
        <p:txBody>
          <a:bodyPr wrap="square">
            <a:spAutoFit/>
          </a:bodyPr>
          <a:lstStyle/>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a:p>
            <a:pPr defTabSz="457200"/>
            <a:endParaRPr lang="en-US" sz="11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304800" y="381000"/>
            <a:ext cx="9144000" cy="4094198"/>
          </a:xfrm>
          <a:prstGeom prst="rect">
            <a:avLst/>
          </a:prstGeom>
        </p:spPr>
        <p:txBody>
          <a:bodyPr wrap="square">
            <a:spAutoFit/>
          </a:bodyPr>
          <a:lstStyle/>
          <a:p>
            <a:pPr marL="457200" lvl="0" indent="-457200">
              <a:lnSpc>
                <a:spcPct val="150000"/>
              </a:lnSpc>
              <a:buFont typeface="+mj-lt"/>
              <a:buAutoNum type="arabicPeriod" startAt="2"/>
            </a:pPr>
            <a:r>
              <a:rPr lang="en-US" sz="2200" b="1" dirty="0">
                <a:solidFill>
                  <a:prstClr val="black"/>
                </a:solidFill>
                <a:latin typeface="Times New Roman" panose="02020603050405020304" pitchFamily="18" charset="0"/>
                <a:cs typeface="Times New Roman" panose="02020603050405020304" pitchFamily="18" charset="0"/>
              </a:rPr>
              <a:t>Non-classic Presentation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Symptoms such as depression or mood swings, substance abuse, sleep disturbances, somatoform symptoms, anxiety and panic, suicidal or self-mutilating impulses and acts, violent outbursts, eating problems, and interpersonal problems.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Self-mutilation and violent behavior may also be accompanied by amnesia. </a:t>
            </a:r>
          </a:p>
          <a:p>
            <a:pPr marL="342900" lvl="0" indent="-342900">
              <a:lnSpc>
                <a:spcPct val="150000"/>
              </a:lnSpc>
              <a:buFont typeface="Wingdings" pitchFamily="2" charset="2"/>
              <a:buChar char="v"/>
            </a:pPr>
            <a:r>
              <a:rPr lang="en-US" sz="2200" dirty="0">
                <a:solidFill>
                  <a:prstClr val="black"/>
                </a:solidFill>
                <a:latin typeface="Times New Roman" pitchFamily="18" charset="0"/>
                <a:cs typeface="Times New Roman" pitchFamily="18" charset="0"/>
              </a:rPr>
              <a:t>Amnesia may also occur for flashbacks or behavioral re-experiencing episodes related to trauma.</a:t>
            </a:r>
          </a:p>
        </p:txBody>
      </p:sp>
    </p:spTree>
    <p:extLst>
      <p:ext uri="{BB962C8B-B14F-4D97-AF65-F5344CB8AC3E}">
        <p14:creationId xmlns:p14="http://schemas.microsoft.com/office/powerpoint/2010/main" xmlns="" val="3657151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2497</TotalTime>
  <Words>1689</Words>
  <Application>Microsoft Office PowerPoint</Application>
  <PresentationFormat>On-screen Show (4:3)</PresentationFormat>
  <Paragraphs>169</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1_Office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Dissociative Disorders</dc:title>
  <dc:creator>user</dc:creator>
  <cp:lastModifiedBy>admission</cp:lastModifiedBy>
  <cp:revision>56</cp:revision>
  <dcterms:created xsi:type="dcterms:W3CDTF">2006-08-16T00:00:00Z</dcterms:created>
  <dcterms:modified xsi:type="dcterms:W3CDTF">2019-01-14T08:00:12Z</dcterms:modified>
</cp:coreProperties>
</file>