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8" r:id="rId4"/>
    <p:sldId id="257" r:id="rId5"/>
    <p:sldId id="266" r:id="rId6"/>
    <p:sldId id="260" r:id="rId7"/>
    <p:sldId id="261" r:id="rId8"/>
    <p:sldId id="262" r:id="rId9"/>
    <p:sldId id="259" r:id="rId10"/>
    <p:sldId id="269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88" autoAdjust="0"/>
    <p:restoredTop sz="94464" autoAdjust="0"/>
  </p:normalViewPr>
  <p:slideViewPr>
    <p:cSldViewPr snapToGrid="0">
      <p:cViewPr varScale="1">
        <p:scale>
          <a:sx n="69" d="100"/>
          <a:sy n="69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0487" y="674913"/>
            <a:ext cx="78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प्रेमचंद साहित्य</a:t>
            </a:r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 </a:t>
            </a:r>
            <a:r>
              <a:rPr lang="hi-IN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1</a:t>
            </a:r>
            <a:r>
              <a:rPr lang="hi-IN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वीं सदी के मील </a:t>
            </a:r>
            <a:r>
              <a:rPr lang="en-US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hi-IN" sz="36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के पत्थर पर</a:t>
            </a:r>
            <a:endParaRPr lang="en-US" sz="3600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8570" y="2828836"/>
            <a:ext cx="36358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 smtClean="0"/>
              <a:t>डॉ. मे फ्लावर  के ए </a:t>
            </a:r>
          </a:p>
          <a:p>
            <a:r>
              <a:rPr lang="hi-IN" sz="2400" dirty="0" smtClean="0"/>
              <a:t>प्राध्यापिका </a:t>
            </a:r>
          </a:p>
          <a:p>
            <a:r>
              <a:rPr lang="hi-IN" sz="2400" dirty="0" smtClean="0"/>
              <a:t>हिंदी विभाग </a:t>
            </a:r>
          </a:p>
          <a:p>
            <a:r>
              <a:rPr lang="hi-IN" sz="2400" dirty="0" smtClean="0"/>
              <a:t>सेन मेरिस कॉलेज ,त्रिशुर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85257" y="1959429"/>
            <a:ext cx="65096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hi-IN" dirty="0" smtClean="0"/>
              <a:t>भारत के दलित एवं उपेक्षित वर्गों का नेतृत्व करते हुए उनकी पीड़ा एंव विरोध को वाणी प्रदान की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सामाजिक बुराइयों के दुष्परिणामों की व्याख्या एवं निवारण के उपाय भी बताए 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बाल-विवाह, बेमेल-विवाह, विधवा-विवाह, सामाजिक शोषण, अंधविश्वास</a:t>
            </a:r>
            <a:r>
              <a:rPr lang="en-US" dirty="0" smtClean="0"/>
              <a:t>,</a:t>
            </a:r>
            <a:r>
              <a:rPr lang="hi-IN" dirty="0" smtClean="0"/>
              <a:t> छुआ-छूत इत्यादि सामाजिक समस्याओं</a:t>
            </a:r>
            <a:r>
              <a:rPr lang="en-US" dirty="0" smtClean="0"/>
              <a:t> </a:t>
            </a:r>
            <a:r>
              <a:rPr lang="hi-IN" dirty="0" smtClean="0"/>
              <a:t>को विषय </a:t>
            </a:r>
            <a:r>
              <a:rPr lang="en-US" dirty="0" smtClean="0"/>
              <a:t>     </a:t>
            </a:r>
            <a:r>
              <a:rPr lang="hi-IN" dirty="0" smtClean="0"/>
              <a:t>बनाया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समाज के यथार्थ को दर्शाया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हिन्दू-मुस्लिम एकता व भाईचारा बढ़ाने का सार्थक प्रयास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1741714" y="1207571"/>
            <a:ext cx="463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/>
              <a:t>प्रेमचन्द </a:t>
            </a:r>
            <a:r>
              <a:rPr lang="en-US" sz="2800" dirty="0" smtClean="0"/>
              <a:t>:</a:t>
            </a:r>
            <a:r>
              <a:rPr lang="hi-IN" sz="2800" dirty="0" smtClean="0"/>
              <a:t> कलम के सिपाही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397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¤®à¥à¤à¤¶à¥ à¤ªà¥à¤°à¥à¤®à¤à¤à¤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744" y="2122715"/>
            <a:ext cx="2547256" cy="194854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05001" y="1338943"/>
            <a:ext cx="3522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i-IN" dirty="0" smtClean="0"/>
              <a:t>गांधीवादी दर्शन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यथार्थवादी उपन्यास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उत्कृष्ट कथाशिल्प एवं प्रस्तुतीकरण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 सामाजिक शोषण एंव अत्याचारों का उपाय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नारी शोषण के खिलाफ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3741484" y="533400"/>
            <a:ext cx="1661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उपन्यास सम्राट</a:t>
            </a:r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765" y="533400"/>
            <a:ext cx="991088" cy="1115290"/>
          </a:xfrm>
          <a:prstGeom prst="rect">
            <a:avLst/>
          </a:prstGeom>
        </p:spPr>
      </p:pic>
      <p:pic>
        <p:nvPicPr>
          <p:cNvPr id="25602" name="Picture 2" descr="C:\Users\language\Desktop\mc9004355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6628" y="2227716"/>
            <a:ext cx="4487603" cy="233339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1" y="1338943"/>
            <a:ext cx="352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AutoShape 2" descr="data:image/jpeg;base64,/9j/4AAQSkZJRgABAQAAAQABAAD/2wCEAAkGBwgHBgkIBwgKCgkLDRYPDQwMDRsUFRAWIB0iIiAdHx8kKDQsJCYxJx8fLT0tMTU3Ojo6Iys/RD84QzQ5OjcBCgoKDQwNGg8PGjclHyU3Nzc3Nzc3Nzc3Nzc3Nzc3Nzc3Nzc3Nzc3Nzc3Nzc3Nzc3Nzc3Nzc3Nzc3Nzc3Nzc3N//AABEIALcAeAMBEQACEQEDEQH/xAAcAAABBQEBAQAAAAAAAAAAAAAFAgMEBgcAAQj/xABJEAABAwIEAgQKBggEBQUAAAABAgMEBREABhIhMUETIlFxBxQVMjVhdIGRsiNCobHR0hZSVFVilMHwJDOT8SVFZOHiNHOEkqL/xAAbAQABBQEBAAAAAAAAAAAAAAAEAAECAwUGB//EADMRAAEDAwIEBAMIAwEAAAAAAAEAAgMEESESMQUTQXEiM1FhFJHRBiMyUoGhsfBCweEV/9oADAMBAAIRAxEAPwCmVebMFXngTZYAlOgASFgCyz68dnDFHy2+Ebeg+iFJN1FE2Z+3TP5lf44mYo/yj5D6Jrld45M/bpn8yv8AHEOWz8o+Q+iVyu8dm/t0z+ZX+OG5cf5R8h9E9yvPHZn7dM/mV/jiQiYf8R8h9E1ynekqhhqmJlTjGQoIU6JKyEqPAHrbYoMtKJRCbBx6W/4p6X6dXRMCoSuHlCX/ADS/xwTyWflHyCjf3XePy9v+IS9/+qX+OGMDfyj5BK6kQ/K88KMJ+c8EEBWmSrYngN1cTY7YGqJqSmsJrC/t/wAU2Me8XblR/HpgJBnzLpNiPGV7fbgkRRkAhoz7D6KBNt13j00i4nTLe0r/ABwuTH+UfIfRK/uuE2b+3TP5lf44fkx/lHyH0SuUrx2bb/10z+ZX+OGEUd/wj5D6JrrvHZv7dM/mV/jhcqP8o+Q+iV1Ip82YKjD/AMbLN5LQIVIWRuscr4rliZod4RsegTg5TdY9MVD2t35zi2Hym9k53US9sSJumXasMkuviKSm0VTSKvEMl1LLBcAdcUkKATz2II9/LAPFGPfQyCIXdbHdW05AlGrZXWlsVNFd6Z12mNUyR0gaajdGenSASkCybm1rm+OEqp6N9E1rQ8yttcm/hN85utaNsjZTcjSenqokAa4b8aoPoE12KJSZPk9ARHFtViq1lXFtrcTxwRO53NZJTtJYDpLdZu73t0UAAGlrzn1tsvAhlcSmOl28Yw3n5ElmE2Fr0uBIOgpV22sO84ZzpWSTMt4tTQGlxsLj1ul4SGnpY9F5AWt6HUpUFqQiOmKoNOzWGUFTlxYpCUi4HO9+OHrGtZJCydwc4uyGknHvc7lPG4lri0Y9wpEVktLlxn4bLq47iWOlfipupagbKShCOqgcdRJ4YqnlDixzJLB2bA7AdCSd/ZO0WuCNlQ3lKW6tS1JWoqN1IACT6wBtbux6JTaRE3TtZYz/AMRukYIumSsRTFe8sMEyegekYXtTXzjEZPLd2KcbhOVj0xUPa3vnOFF5Teyc7qHhHdMvez17D14gXJXXqwts2cQtBtfSpJBt3HCDmkXBT2WlZc8EkmoU1qZVqguE66kLQw02FFAO41X5+oYyJ+KhrixjbhWNj6qqZvhVDL2aXY8ioqkS2UIW3JQdJCSNhb6vcNsFUcNNLTaRGA07j3Se94de+UN8WrUmI22IlVeibFtKWXVN96Ra2LmR0kb9bQ0O/RMXPcLEmycYjZhjrZVHh1hosauiKI7o0X4gbcD2YjJDQy6tYadW+Rm23yTte9pFicL19rMklxbkiLWXVrQW1qVHdN0Him1rWxFlLw+MAMDRY36bpGSU7kp1o5saQhDTFd6NAsEmO6U27CCNx34qkoOGPNyxtyptmmaAASoS4dXnrMowKhILpuXURFkK5bWFuVtsGRGngYI2EAD3VRLnG5XeR6v+56n/ACbn5cT58X5h8wmsfRKFGrHKjVM//Cd/LhviIvzD5hLSfRNyYM2GEmdBlxQsnR4wwpvVbjbUBfE2Ssd+Eg9lEgheQvSML2pr504lL5buxSG4Sqv6YqHtb3znCi8tvYJHdR2WnZDzbEdtbrzqghtCRcqUeAGGe4NBcdk4W/5CyHBy7FbkTWmpFWULuPKGoNE/VRfgPXxOOWq6187jY2ar2sAXnhAokesVXLDJaSXBUQta7C/QoSVqB9RKU/HCpZjE15B6J3C6tVVmt02nvzHQopaTfQkXKzySBzJNgMBtbc2UlmcPwXya++/V82VB5mZMWXVRohT9EDwSVKBvYWG2NY8T5DQyBuB69VXo1ZKgVwZ0y7mGm5bpFceejy0BMFTjaLpSnzgvq/VG9+zFkHwssT5nsyN0ztQIAR7wlZom5TosCmQprjtTkglUxwJ1JQkjUq1rAkmw2ta/ZgegpW1Mhc4eEf2yk91giPgqfrs+hOVOvTXpHjS7xUOoSnS2PrbAecb+4DFXEGwtl0RDZJl7ZUvM9EzNOVIfo2ZFQlaNLUUMJ0HvUbm57eW22K6eWBhtIy6cg9FnOSHs71Fh5lqtmm0qmEtPyJCEqDenikXHWIHMn341Kv4OPIbclQGo9Ve5dNqMGlKqE7O1WZZSkKWsxWQEA8yNBIG/uxmtlY52kRj91Ox9VMp0mRlygT6rXq95VjD6Zh5LaU/R2GlItxUT8bjEXATSBkbNJ2/VPsMrDsy5pq2Zn0uVR4FptalMsJSAlq/Idu21zjpqSkjpx4d0M55chsD0jC9pa+dOL5T927sUw3CcrHpmoe1PfOcKLym9kjurt4FaS3MzFJqb6QUU9n6O/ALXcX9wB+OMni8pbGIx1VkQzdFaFnSuZjz+kwpHRUNpay4gpHRhhIPXUq2xJsRuOPqwPNRxQU3jHjKmHEu9lcMs1RrM+ZJ9UiK10+np8SjOcnFkhTix2jZAHce3AE0ZhjDXbnJUwbopm2u07L1J8oVQFaEODoW0gFTjnIJHbx7uOIQQvnfoYkTZQ8jZxjZuiyXWIrsZyM4EONuKCtiLggjlxxOrpH0rg12bpNdqUevVGmws/wBBTPdQ06qHJS0pZAAUpTdt+RISrDxMe6nfpGAQmNrpOcqflCU9GqWY0svPMDQy2HSS6SdkaAevvwFueFTyVDWlsWyR09VE8J2aJWV6JDbpaUszJa9DfVBDSEpuqw4dg9+LKCmFRIdZwEnO0hKyZmqWvIDlezE4m7PSkO6QkupSbJ2HMnbbjhVVK0VXJiTBxtcoflGRT8zeDuRTI9QbhVB8OmR1gFNurWVarbXFyN+zE6lj4KgOcLgbdkgQQq9mOst0DKC8qP1/yvUZrxEuSFlaYzKj1hckm9hwvzJwTDEZp+eGaWjbuokgCyM+EiVl1eV6fCRWGxEj2U3BhqSpcnSmyE3v1Ug7kkfbiqgZUCcuDc+p6J3WssaHAX446TZUWUin+kYXtTXzpxTKfu3dinG6drHpioe1O/OcTh8pvZI7rUfAU2l2lV5BNlLeQkkcQCj/AHxhcYJErD/d1bFsq7H8FGaUyVU8ustQCqy5PTEoWkcCWwbk+o/HF54nT6dVs9v9puWVr2XafTctxIlAhL64aU71vOcsQFLPeVD+xjFmlfM4yOVoFsLN/DxMUqo0ing9RLTj5HrJCR/XGtwZg8b/ANFXKi/gKgLaoVQqC9kypOhF+aUC1/iSPdiji8gMob6BPEMXWdeEmspr+bZzzCguOz/hmSeBCOJ96r+62NPh8PKgF9zlVvN3ItWa1lFvKVMay/DSmtxnGXEuLjkLaWggqK1Hzr24XP2YGhpqnnO5h8JupFwtheTvCIuvjoMyw3PEQn/IpqghTquYWtRuEnbZNvXfEm8O5WYTn3SL/VBs1Zul5haYhNR24FKigCPBZN0ptwKjzI5ch9uCKajbCS4m7vVM519kJp1HkVMqW0gBhsgOyHPNbvwv37WGI1NfDTCzslJrHO2Umfl+RT23lagroQla06NP0avNWNzcf3yxTRcWiqnhoFrpOYQhSEpT5qUi+5sMbKgl4gSkpED0jC9qa+dOKZPwO7FON05WPTFQ9re+c4th8pvZRO6OZAzYrKdXW862p2FISESEJ84WOyk9pFztzBwDX0vxLMbhTY7TutVmeFXKbMQuszHpDum4YRHWFX7CSAB7zjFbwypJyLBW6wqfT63XqRmdvOma4DkamVBJhpGoKVHbV10WSN7DSbkgE3O3AYMfDDJD8PAbuGe6jcg3Oya8IjkPPOaaTFyrJTOkqYKHltAlDKCq4Uo8NrquO4cTiVFqpIXumFh09ymf4jhGc/ZjjZSy9HynQXAmYI4aWtPFhu1iT/Grf4k9mKaKmdVSmaTb+VJx0iyx2wSAE7ACwGOi0hUrzCLUlZ6Lkt+q09qf5RYaZcvb6NSiLe8YDlqmsOkhCvqQ12m1ypyvB266xrhVLxlaUBSwI/VPcdXDA7+MU9OPvABf3UmSyOv4UVyyqNR4aGqnCkNtxpCw5qQE612uFWPnJKSBbljka2YzSnT12XQ8NY4073MGVXPLUx3MciXU1JcYkfRuDorpbav1QAOAAO3fi5kYjY0M3GVmyMkY4l69TlBEgoXCq7S2Hd2yY6tweXHl7sdZBxNkzL6c9UC+UxnIU1WT6dAZccqtYI6NvWpDaEpIHDhcnjth/itbtLBlU/EvdhrVWGFMKq8UxUOIY8aZ0B1V1W1p44vffQ4H0KMZqxqXVj0xUPa3vnOLofLb2SO6iEXGF1ThSaPIYiVeBJmMl6MxIbcdbH1kpUCfu4YhMxz4nNabEhOLArfl52yZUqerxmrwHI7g67UjY9xSRe/uxy/wVUx1g03V+pqpFb8IlGpER2DkSnssLc6qpYYDaU8rpTa6j37d+NCHh80pDqk4US8DZZg664+848+4tx1xZUtxZuVqPMntxtNAYNIwqikHFgKZeH14e6SutJneTcpR1KkdGp5bitCgLkXt1b8tsYfEX2k3Qbh94TZEadUnqXRI0NK0xpMgmU8t76gUeqLczbext3Y4esj51SXuyBgBdPwrhPxI5s34R02uhdTdVJdH+NXLcJO9rAE7kgYsiuxu1l18FLG0BlrD+9UZy5R0qU+1JSOiqEdUdQ42Uq+/xscVVFV4dQP4SsDjnLjYIYxgn/Sj5USphl6BJStuVDfUhwW8434/3246SjmBy3ZwvdcXMPVKzoxEFFkSwxHEtxaElekBZF8bdGBzbtVERPNAGyolP9IwvaWvnTg2Rto3ditEbpysbViobgf4t3c8PPOJxm0IPoFG1yibuVZiHFIbkwynVZJWtQJunUNtPZ8eWMIcfhsbsdf2H/VdyT6qOvL8nygzBRJiFbyVKbJWoXsbb9XbF7eNRmB0xYbNwU3KN7JLlDc8cejtS45DTQdK3NSRYkjsO+32jDt4wzkCV7DkkYS5ZvZJcoE1uoiApbBeLXSgpUdOnvth28YhMHPsbXt7p+WQbJ4ZceDLri5sOyWytPRqUq9r3B2280++2Kf/AHGF7WtYcm2cJ+V7roeXHn2GpDkuK2y6grQQVKVwBsRaw48b4efjrInujbGSW7/26YRXF7qGzRp0ipOwIzQfeaNlqaPUHrueA78HP4lDHTCofgHp1UNBLtI3VwTRhTIcFVRU09ZRbYQixAIN1E8zY8Byxx9ZxT4ku0AhbfCuDiWd3MIIGbI89XI7dO8VZhs3XcrWtIJN/XjIaHroY+HHm6yceiq76Wly0OMIS1c7pHDF98WK09DooyQcqHFr0uPV0uLKvFOj6NxtoeagkElPO+w57i4wS6hY+HAzuuH4nUFtY3mG4FldPJrUh1FXpix0qkjW2k/RuIA4jtI/7Ys4dUFkghf+iG4jTNkZ8RFlAPCIlfk6G4loaC6da9G4Ntrns447OhDdRCwYLcwkqmU/0jC9qa+dODZR927sf4RoOUusemKh7U985w8Plt7JdVF1EquVEntJ3xW6Nm1lK6SpayEgrUQk3FzwwgxoBwMpXXqHHELC0LUFDnfDOjYW6bYS6pOo/rHhbjywgxoxZK6WqQ8tKEKcUUoFkjhYf2TiIgja4uDclIk2SVOuFCG9R0N30gbWvx+7EhCzUX2yUrm2EWob77cWWlDpQ28Upc0eeu1yN+Nt8YXGdOpjLYWvwmiZUOc+TopyJDy2G0KPUa6rSBsEA7kD7e/HO1YyCup4DExmsAdVJD5KTc9Yjj2YFN1ulgCZ6QnSbjkT/QfZibRZt0K8iSbR0CdlQvG4zj0ZCW1oQFOJSbBQ7e/fhgyhlLvuycrjftHw7ku+JZscH2Vuyokx6a3FKlaFnWkqPmE9nZbmMHVFE2aPGHDqufo6x1PJ6tO4QzPBcnUVxMNl10tPJLoaSdvXbmPuwfwiui1BkjgHfylVUD4ajmNHgKoFPN6hC9qa+dOOhl8t3YqA3TlY9M1D2t35zh4fKb2SO6h4iU4XWw10l5h0l1r4bqkuThEp0pKQpYSpYQm+6iL292ISSGOMvAvZSYGl1nGwVijRW2kBLOotDrar31E8zjjausdPJqkXa8Jpo2+Fm38pKOq7p5K2IPI8sDyN5rL+iJafgqsAfhcnuqkkuEoQeO257sCNYXbLUmrAwWAuUrUhx7pQ2AyepYngPxxMtDRZD05e8lz91KbShgofSpwJK9Cxf4i/rHA4g1xY4OCsqGCoidDINwj8N51mElDDagm2hDiQNSe6/O2OkjkjqYrA915bU00/D57PHYqu1OrSaK/FMV5atWpTzDkguA77cesk/wB74uZweKpjIA0kbJoquVzjqNwq94wmXX2ZCGg0l2a0oIBvp66cbLInxUuhxvYFSvd10isemah7W985xfD5TeyR3UTliJOUgk4a6S8uO0YnpKVwuChfiMRIKScSBcAc8QzZIptXHFzEkVy4+55UiRi6sMOLspHI7H8cZdXwqnkBkKtZX1FI3XEduitVdoyo2p1sakKPvSccs6mlpzbcLsuG8Vh4rFodh9v7ZQojSXGlCQkFQI3J3t6sUVQLLEBH0RcAQ7dNBpTT+lPC/HkcVBxIWi4NIv1UyOtkokMvi7K0qUD2W4EfHFNjqUJWu8Lm73TkR12nyTBnAlldiCD9X6q0nBNPOYH6gs/ifD4eJ02Nxt7Eeqi5+S2GIayhHjClqQ4QNzp547nh7y7I2XmEUbo5HMd0VWp/pGF7U186cGTeW7sUUN05V/TFQ9re+c4UPlN7JycqJyxA7pKbRISqjWIUJKSrpngki9rjid+WwwPVSmKFzx0TO2Ria+6uafE9EZDZOlpkWCQOfDhuOHbjlDO5wu8m5UbBGIKmFNN+OUrxgusqc8Zcc6qmkg3KQrib8NvXc3xWyWUHwuKvbSv0GToqO4EB9wNeYDtjroTIYWl+6pvhNO+cbb4Oi2SU3Lqg3XIS1EBId3J2CRY/jiU7mtgcSqp2l8Za3da05VqAyOjlqVLWrzghVkgf1OOSdI6QX6KyGL4Ugh3iHomYLGWKzL8XjMvw3F7NrDpXc+sHa2BpYNTLLcg43UsNjlAavCXGemMoR1o5Um/rHHu23xjaeU6xK7KnnEjGPJ3QxCQ7EJQRqCbW7RcHEThHHwuyi7zXlGiJAP8AjIYLjdxupr6yb+rj7sWButthlZ3M+GqdR/A7B79Cg+aW0TqNGlRVh5TTiW3QgE2UdrDt3tjrPs/M7lFj/wChcDxZrY+IP07FVmK04xV4rTyFIcRLaSpKhYpIcGxxuSkGNxG1ihRulVj0xUPa3vnOHi8pvZI7qGeGIu3SUukTTT6tCmAf5LyFkHmL7/ZgapYJIXNPomIVzylSnKrVawqTCfREfdPRLA6qusr6MHuVcH+HHF1DwxoAOUbRsBJDhhE8xxqdFZQZDkwNxwqzCQLBpPOx2JBOwPHEeHOkdMNGblaFexuhpOLBZkwkXKQdibAnjbHoD7+iwCudSGxuLLBtY/fibM4SBunaPKYi1Jh6SjW0DZaQkEm/ZiriML5qZ0cZyrYntY8OdstORlNEht1tNQbbnMuhDiAOoL8QSBsfNtjiWyaW3sjZYw4+xUao0dymsUh4IdjPyH+hdZUq/WB7Rwv8OHDF7JSboYsAIsjVPWzIzRVnEMnoz0aHkqTu5YdZQ7L8MZVUMEkbrpnOLaWNurIvb6KpzHRSJciIqk9Iouq0BbhCFIudJSLX+3EWxB9gCjjU1LoRJcWG5RDJ3jz89RlMNOJ0629Vm9BB4jbce6/rxe+hkDNTQQsWpro3PAMuo+n9wpcuXl2lzG3KvObUqMvpGYkdxSrLB2ISkWFjwv6uzB0MldI3lRjf2WW9lIx2tly5UCoz2qpmePMYbWhC5DGy/OJCkgk+s46qGF0NLoduAUISC64UOsemKh7W985wXD5TeyiTlFMkZbGZ60Yrzi2ojLfSvuItqtewSPWTz9Rxl8X4g2gpzKcnopsbrNlqX6C5apyNUWlNPSgLt+MuqWO+yja/uxwx+0FdO3S82B9EdFBEHDXsnmRKldLHUlxsqRds7pCFDh3YoaQCDdbDzBG0OFrdQs4znUMyx4yqfWWmVRX1/RydKVqXpNwnWOB52O9sdtwakobiaF13gZCwKqUveQMN6KpRRdwG19O+N1+yDdsnpDaS0mxsrfY8hyxGNxBUAbKBuBdHnDcW7cFgXwVZdbLlWtNNutqi1FuQtxhCRcDQlZSCpDafqnWetzJI48uCq4ZY5DdthdGMkZayIVeS1IqTIu6pwk9GgG3EEFQB4KAtv+OBIja56K21yEfpTLTkZbcq0stqtreAOi3IbccW6jbCk8C6GZ0yw5UIyV0yWqLOQn6JSuslQ46TfhvzHDBNHMIHeIYPpuhJohKMrDKqJ6Zb0ardMJDarOtu32Pdw94x1sEMLma25BQwY1mAFESANgLD1YJDQ0WCdSaf6Rhe1NfOnFU3lu7H+E43CdrB/wCM1D2t75zhReU3skd1qPgTjpRRqlKIBW7LCL/wpSLD4qOOH+1033jIva6JpxuUfzQFvR16VLSelRshViRqFxfHOUdgcjCJkA03QSQ6oK6MFShfzQbnFwAIuh2gOKTV4rC6BVo8tJUkxVuJCdwhaAVBXeLccWcJqpBxCPQbZTSABqyukbPoUrZKSNZPZj06b0QUmycmpLTSgm+lRum580dlsKPLsqLcorl3KC6vDbnSZXi8d1RDSEgFa7EgnfYC4IHHhgau4oKV3La27v2Tvfp2CKu5VdorqKxlh9c2TBcUHWnSlZBAIVbSBuATcfDAkdeK29PVDSHdQmbK6+RZHMnR4VfpXlCdL1VR51d0INkoABSlAH1RtfbfGTxOOOlmEDW2Fse/utSma9zC/cBXijWZp8ljSEr0pWEj1j8QcZ2QdJVr7OIcE5UZvi4bdWQErkBCL8LaQD9t8TjOCqi0kgKkeFbL6JlL8sx0gSoiPpSB/mM/+N7g9l8bnCarlyco7HbuhHC91kgx0xVakU/0jC9qa+dOKZvKd2Kcbp2r+mKh7W985w0XlN7BI7rVPAw9qy9Pb4FqYT8UJOOA+1zLVTHeo/2iYT4FYa6kF1JSAb9vI4woTdqulvpVVdWTVEJU5pSnUs256e31b4KkZ9ybbqljrKbVGPHMvVdLbyRIXFU0y2FdZSlDYAevhiPBWCOtY9+wN0xu4WCqL2SJECmOdaPIlEIKl9IUoYN9wBbrnlfYY6//AN6KWe2zR+6c0jy33QaoQZDLCYspQJH0jYSdVwTbjxxs09UyXxs2QDhpcrFlyoxXKQylp1xqXEaDS2lC4KvqqTbkSFXv674yeIRyMmMjtiiGMEhDRurpkeC0t1xSlktsEKQm5GpRBGo+6/8A9jjK+I14V0sHLdZPzcqQXaqqfRbU2qtru5H81p/fY27T+sPficlc6aLkVAvbIPUfr/pEQkxOu38J3CVSJDjmYURFpUhwR1dO2oWKd7/fwOB3f4k7p/W2yczS0p5UJpKtDYcIT1gL2Bud+/7cKIagUznWN1OZaakQhHe0uN6ChYBuCCLEevbFlywgjoqyA4r54qUJdOqUuE5e8d5Te/YDYfEWOO8ikEsbXjqEF1svaf6Rhe0tfOnDT+U7sf4TjcJysemah7W985xCHy29kjutJ8C6j5OrCCOr07Z95SR/THGfa4C8R6qyInKtlaN79UhQ+3HLw4wiyfDZUeS0HamrpmkKsz1Qd/rC+NYG0StoGNdNZwul5pqEehQID0SnR1PrcUm+nTvpSRqturntflgrhPDzWveC6wCvq5fhHkMA8SDO5xqlUjiKGosZrTrc6JBuq3Lc92NaDgFPTOL3OLiseWpkKhvuPeMGW6QbiybHZIt9wwcw6bMbshsEZ3UOkzpGX5jM8N9Iy5dt5ngXUfWt2HmDg6anZVRGI/p3U4pNLxbotTynIQ1NQ408HIkpHRtufVIO7Z+Yeo7Y4lzXU7yyTdpW1UlsgD29VdJcQyYei4S+i/Qu80K5e77xiT2tkFnIZh0oVT5iKjUIb60IRIShxtyw6wIIuknvvgO8jZAxxwrtLdBIQbOFQTHzHT2HNmURSVK2slS1CxN/Uk40YW2ahXG7kZhEdBcLvcX4g/ditxN0QxgWSeFOlOR8xeUm2lGLMaQsuhPVCx1SCe02GOs4LUB9PoJyEDM3S9VSn7VKGD+1NfOnGlP5Tux/hVjdOVj0xUPa3vnOIw+W3skd1qHgYjuNUepyFCyHZSQgnnpTv9pxxH2skBljZ1AV0LUeqr/SKcUb25DHOxDIRR2VTguIcryUujQFtrbRf9biPjbGq5pMVgnopRHOCmc9teO5UZdSAXIspPfvdJ+8Y0fs67lVjr7Fv/UTxVt2h6rtNp7qGFPOpWli/nL2HDcC24tY42K7iEURDdyVmxUxl3NrI5GpzMtKEMgurXdICCCFHe1h2kHGSatzsAWN0W6GCN2p+1v5UR+jtriqZdZUX0I1rfG6R/COVwNiPXe+D6biTzNk+FYWb3alZNqAiSV0KoKU2zJJ8UdPVCXL3t8bEdhv24nxel+Jh+Jhy5u/uFpUc4B0O2K1qkVWTUKclSWh0yVFt1xdwgFPEj9buHxxzcReWWIRMjQHWCZisQ4b0hUFC3pbilLefJshJPH1AYute109iAoc6iQcwB11Kwh91atEjiCkdVKLdm1/98XsJaEKbE2TVCotVpkVUF9pvRrJDusaAOHf7rYi4BxwrWO0DKbzhTE/ohV4cghwpjqeS5bcabKTt34OoXaJ2EetvqhZiSblYfT96jCP/UtfOnHWzj7t3YqA3CeqoSa3PC1FCTMd1KAvYdIbm3PEIr8ptvRI7rbMs1OjM0OJHp7bsWKG7MmQLBzexVrBsSTfHm/F6arlqTI8X/0rY5mbKJVn0XN1tkkXBCwfuOBooXkjwlWGQWyVTZ4cdcQ5GUVPNq1o0bkEG4PxxrxsJFrKrWAbo0vVOhy2S0pCpLGtKFpI0uWuNj67YhATBUtJWtM74ijJG4UGNWI9PZQpyKiYQgX6xCUrtub2J5ervxbLS3e8OPXCzmTeBpvnOETp8iFJL82QpoBS9SAohKRYcQOWw59mLeXosDlDGo1ONkTfXRnKSpEyoRUMN9fQkkLF/wBVI3JPZY4lK0dFFrWoNHeyXG+lQxMlLTYpS7EdO99hZdhxwzTKRpa7CuIZGLkIrTM5Iq7qo7NJfSpKCplMl/Sl1A87QEixIG9r74eopHQwc5ubdPRXQVDJX6b2Vgep7j9NjzemLqmHUSA22nS2UJO6Qgcdr8bm9sAQSGRgcVfKdJ0hFY7SW5J6DTpWStB4g33t79j7sF3Q4bm6mrSFp3Kkn9VR2vhBPa6rlZU23ClNPvWbcjvdI4sbXKb37hwH/fF8IIe0j1VDzbC+e6XczoF+PjDPzpx2Mzrxv7FQG4T1a9MVH2p75ziMPlN7BOd1s+U4iTlSmBXmCOlW/wDCjUP/ANEHHN1byJ3WQ7WguKJwI4YmtpQAQpGnfbVYDFLydBTkByOqZHRKCkixTwA4nAMZdqVnL8Kz3Ma3Y9egRmwFKXA1k9ukn+h+zD1rLs5g3BR3CZAyUxP2KDv0pYYKozzaXHCEpZUk3cA4pTa9tu7bjiMM75vARlSqqaOidzAbtQlyAuM44magsNC4VHU8nWvgdA3NuA7MGFjg3Bystr2Pdcj5KyszKcK0y/FaUsMthKWVgpPCxKLgna4Hr3wEGmVhY85Wm67QHjZRKopp6qB0JZD8tzU2hIupwAABIvbhp43B+OCqeneMnYLOmqBMbNGVGh5Tra5EeqzpSIDDKw+m6rqZSNxc+aBy42tgo1bGtdG3Nx+iuhpgw6zhaRlqpNOoUlhfTw1dZEhCToCr7gG3DntsN8YmjlnSj3Xf4kYYebLqVIIDThKRbgFC5+B3xew3VJGkp2fNjw2S68+hkD6yrb4tawuOFW+RrQsX8IObYlVjO0+EtT2tY6R8iybA30jtxqUbCx4cEKLk3KpEEDyjCt+1NfOnGyXPMbr+h/hTG4SqzvWKj7W985xfF5bewSO62/J7qHsnUlYN9MJKTbt2T94xzVWLTu7oZlg83RdDakVBCFAam1qWgHgUkkfcAfjigm7bqxos6yJznShsaSTcWtbh6792KWNBKvldYLJ82VN9vOiHYzTa34kVotBe4Auonu2Iv34NkYBSg+pKrpgHG5NrJmtV+nzWSt2Z0cnZxhuJuGTzTtxPLGdDC+F92o2SpZI3S4XCDszmXJrT8lxvp7CzijrUAeRuN1fd8cHcl7slZssh/wABZPv1WK20toON9I2hKNAXcW23BA2JPHcjEhAHO1AZVZfM5ugnCrc2puvKQW0hoIUCnozY3Hd99sHNhka3CujjDQrrCYy7U2Gp0meFKJStyLOqKlJKhwBSTvw/24YypDPHdrAPkjo5Iv8AK90aq3hLpsBpTMBkzH0DQEI6rSdv1+Y7sVx0MsmUzpx/iqfWvCLXKpF8WaEeA1rCwYwOsEcOsTgyOgIHhGVU97nbqvT6xUqkAKhPffAFrLVt8Bg6KhcBc7qrSFC2vg1kNskWPspKRA9IwvamvnTix2sRuub4P8JDcIvVMtVpyqTnG6epSFyXFJUHW9wVkg+diMVVDy2gnp7py03WjeDxidFoDcSYwWlsuKsCpJ6usK5E/rHGRXPYZC5pQkrHiTCuslCXVNqQQVNrtY3BI5WPaMZodYWRfLJ7hInuOuxzbTqGyU34ngL+84dtgVXNrc3AWM5volYm5mqD0aGtbIcDbSw6gXSlIHNV+WN6lkgNO1rj/fknayzQgxyzXNRPk9V//eb/ADYIL6a29v0/4pWKT+jlettAX/rN/mw4fS9T+x+iWn2Xn6M1793L7+nb/NhGSl6H9ilZcMs1z93K97zf5sMTSnOr+UrFd+i9c/d597rf5sS10trX/b/iViu/RmuD/lx9zzf5sO2SmGNX7f8AEgCu/RmuH/lyv9Zv82JiopwLav2KVilDLFc/d6v9Vv8ANhGopz/l/KViu/Rmufu5X+s3+bEOfCD+P+folYqRByzW0zoq1QCEpfbUSXW9gFA/rYaSpi5bhfoU4abr/9k="/>
          <p:cNvSpPr>
            <a:spLocks noChangeAspect="1" noChangeArrowheads="1"/>
          </p:cNvSpPr>
          <p:nvPr/>
        </p:nvSpPr>
        <p:spPr bwMode="auto">
          <a:xfrm>
            <a:off x="155575" y="-830263"/>
            <a:ext cx="11430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LcAeAMBEQACEQEDEQH/xAAcAAABBQEBAQAAAAAAAAAAAAAFAgMEBgcAAQj/xABJEAABAwIEAgQKBggEBQUAAAABAgMEBREABhIhMUETIlFxBxQVMjVhdIGRsiNCobHR0hZSVFVilMHwJDOT8SVFZOHiNHOEkqL/xAAbAQABBQEBAAAAAAAAAAAAAAAEAAECAwUGB//EADMRAAEDAwIEBAMIAwEAAAAAAAEAAgMEESESMQUTQXEiM1FhFJHRBiMyUoGhsfBCweEV/9oADAMBAAIRAxEAPwCmVebMFXngTZYAlOgASFgCyz68dnDFHy2+Ebeg+iFJN1FE2Z+3TP5lf44mYo/yj5D6Jrld45M/bpn8yv8AHEOWz8o+Q+iVyu8dm/t0z+ZX+OG5cf5R8h9E9yvPHZn7dM/mV/jiQiYf8R8h9E1ynekqhhqmJlTjGQoIU6JKyEqPAHrbYoMtKJRCbBx6W/4p6X6dXRMCoSuHlCX/ADS/xwTyWflHyCjf3XePy9v+IS9/+qX+OGMDfyj5BK6kQ/K88KMJ+c8EEBWmSrYngN1cTY7YGqJqSmsJrC/t/wAU2Me8XblR/HpgJBnzLpNiPGV7fbgkRRkAhoz7D6KBNt13j00i4nTLe0r/ABwuTH+UfIfRK/uuE2b+3TP5lf44fkx/lHyH0SuUrx2bb/10z+ZX+OGEUd/wj5D6JrrvHZv7dM/mV/jhcqP8o+Q+iV1Ip82YKjD/AMbLN5LQIVIWRuscr4rliZod4RsegTg5TdY9MVD2t35zi2Hym9k53US9sSJumXasMkuviKSm0VTSKvEMl1LLBcAdcUkKATz2II9/LAPFGPfQyCIXdbHdW05AlGrZXWlsVNFd6Z12mNUyR0gaajdGenSASkCybm1rm+OEqp6N9E1rQ8yttcm/hN85utaNsjZTcjSenqokAa4b8aoPoE12KJSZPk9ARHFtViq1lXFtrcTxwRO53NZJTtJYDpLdZu73t0UAAGlrzn1tsvAhlcSmOl28Yw3n5ElmE2Fr0uBIOgpV22sO84ZzpWSTMt4tTQGlxsLj1ul4SGnpY9F5AWt6HUpUFqQiOmKoNOzWGUFTlxYpCUi4HO9+OHrGtZJCydwc4uyGknHvc7lPG4lri0Y9wpEVktLlxn4bLq47iWOlfipupagbKShCOqgcdRJ4YqnlDixzJLB2bA7AdCSd/ZO0WuCNlQ3lKW6tS1JWoqN1IACT6wBtbux6JTaRE3TtZYz/AMRukYIumSsRTFe8sMEyegekYXtTXzjEZPLd2KcbhOVj0xUPa3vnOFF5Teyc7qHhHdMvez17D14gXJXXqwts2cQtBtfSpJBt3HCDmkXBT2WlZc8EkmoU1qZVqguE66kLQw02FFAO41X5+oYyJ+KhrixjbhWNj6qqZvhVDL2aXY8ioqkS2UIW3JQdJCSNhb6vcNsFUcNNLTaRGA07j3Se94de+UN8WrUmI22IlVeibFtKWXVN96Ra2LmR0kb9bQ0O/RMXPcLEmycYjZhjrZVHh1hosauiKI7o0X4gbcD2YjJDQy6tYadW+Rm23yTte9pFicL19rMklxbkiLWXVrQW1qVHdN0Him1rWxFlLw+MAMDRY36bpGSU7kp1o5saQhDTFd6NAsEmO6U27CCNx34qkoOGPNyxtyptmmaAASoS4dXnrMowKhILpuXURFkK5bWFuVtsGRGngYI2EAD3VRLnG5XeR6v+56n/ACbn5cT58X5h8wmsfRKFGrHKjVM//Cd/LhviIvzD5hLSfRNyYM2GEmdBlxQsnR4wwpvVbjbUBfE2Ssd+Eg9lEgheQvSML2pr504lL5buxSG4Sqv6YqHtb3znCi8tvYJHdR2WnZDzbEdtbrzqghtCRcqUeAGGe4NBcdk4W/5CyHBy7FbkTWmpFWULuPKGoNE/VRfgPXxOOWq6187jY2ar2sAXnhAokesVXLDJaSXBUQta7C/QoSVqB9RKU/HCpZjE15B6J3C6tVVmt02nvzHQopaTfQkXKzySBzJNgMBtbc2UlmcPwXya++/V82VB5mZMWXVRohT9EDwSVKBvYWG2NY8T5DQyBuB69VXo1ZKgVwZ0y7mGm5bpFceejy0BMFTjaLpSnzgvq/VG9+zFkHwssT5nsyN0ztQIAR7wlZom5TosCmQprjtTkglUxwJ1JQkjUq1rAkmw2ta/ZgegpW1Mhc4eEf2yk91giPgqfrs+hOVOvTXpHjS7xUOoSnS2PrbAecb+4DFXEGwtl0RDZJl7ZUvM9EzNOVIfo2ZFQlaNLUUMJ0HvUbm57eW22K6eWBhtIy6cg9FnOSHs71Fh5lqtmm0qmEtPyJCEqDenikXHWIHMn341Kv4OPIbclQGo9Ve5dNqMGlKqE7O1WZZSkKWsxWQEA8yNBIG/uxmtlY52kRj91Ox9VMp0mRlygT6rXq95VjD6Zh5LaU/R2GlItxUT8bjEXATSBkbNJ2/VPsMrDsy5pq2Zn0uVR4FptalMsJSAlq/Idu21zjpqSkjpx4d0M55chsD0jC9pa+dOL5T927sUw3CcrHpmoe1PfOcKLym9kjurt4FaS3MzFJqb6QUU9n6O/ALXcX9wB+OMni8pbGIx1VkQzdFaFnSuZjz+kwpHRUNpay4gpHRhhIPXUq2xJsRuOPqwPNRxQU3jHjKmHEu9lcMs1RrM+ZJ9UiK10+np8SjOcnFkhTix2jZAHce3AE0ZhjDXbnJUwbopm2u07L1J8oVQFaEODoW0gFTjnIJHbx7uOIQQvnfoYkTZQ8jZxjZuiyXWIrsZyM4EONuKCtiLggjlxxOrpH0rg12bpNdqUevVGmws/wBBTPdQ06qHJS0pZAAUpTdt+RISrDxMe6nfpGAQmNrpOcqflCU9GqWY0svPMDQy2HSS6SdkaAevvwFueFTyVDWlsWyR09VE8J2aJWV6JDbpaUszJa9DfVBDSEpuqw4dg9+LKCmFRIdZwEnO0hKyZmqWvIDlezE4m7PSkO6QkupSbJ2HMnbbjhVVK0VXJiTBxtcoflGRT8zeDuRTI9QbhVB8OmR1gFNurWVarbXFyN+zE6lj4KgOcLgbdkgQQq9mOst0DKC8qP1/yvUZrxEuSFlaYzKj1hckm9hwvzJwTDEZp+eGaWjbuokgCyM+EiVl1eV6fCRWGxEj2U3BhqSpcnSmyE3v1Ug7kkfbiqgZUCcuDc+p6J3WssaHAX446TZUWUin+kYXtTXzpxTKfu3dinG6drHpioe1O/OcTh8pvZI7rUfAU2l2lV5BNlLeQkkcQCj/AHxhcYJErD/d1bFsq7H8FGaUyVU8ustQCqy5PTEoWkcCWwbk+o/HF54nT6dVs9v9puWVr2XafTctxIlAhL64aU71vOcsQFLPeVD+xjFmlfM4yOVoFsLN/DxMUqo0ing9RLTj5HrJCR/XGtwZg8b/ANFXKi/gKgLaoVQqC9kypOhF+aUC1/iSPdiji8gMob6BPEMXWdeEmspr+bZzzCguOz/hmSeBCOJ96r+62NPh8PKgF9zlVvN3ItWa1lFvKVMay/DSmtxnGXEuLjkLaWggqK1Hzr24XP2YGhpqnnO5h8JupFwtheTvCIuvjoMyw3PEQn/IpqghTquYWtRuEnbZNvXfEm8O5WYTn3SL/VBs1Zul5haYhNR24FKigCPBZN0ptwKjzI5ch9uCKajbCS4m7vVM519kJp1HkVMqW0gBhsgOyHPNbvwv37WGI1NfDTCzslJrHO2Umfl+RT23lagroQla06NP0avNWNzcf3yxTRcWiqnhoFrpOYQhSEpT5qUi+5sMbKgl4gSkpED0jC9qa+dOKZPwO7FON05WPTFQ9re+c4th8pvZRO6OZAzYrKdXW862p2FISESEJ84WOyk9pFztzBwDX0vxLMbhTY7TutVmeFXKbMQuszHpDum4YRHWFX7CSAB7zjFbwypJyLBW6wqfT63XqRmdvOma4DkamVBJhpGoKVHbV10WSN7DSbkgE3O3AYMfDDJD8PAbuGe6jcg3Oya8IjkPPOaaTFyrJTOkqYKHltAlDKCq4Uo8NrquO4cTiVFqpIXumFh09ymf4jhGc/ZjjZSy9HynQXAmYI4aWtPFhu1iT/Grf4k9mKaKmdVSmaTb+VJx0iyx2wSAE7ACwGOi0hUrzCLUlZ6Lkt+q09qf5RYaZcvb6NSiLe8YDlqmsOkhCvqQ12m1ypyvB266xrhVLxlaUBSwI/VPcdXDA7+MU9OPvABf3UmSyOv4UVyyqNR4aGqnCkNtxpCw5qQE612uFWPnJKSBbljka2YzSnT12XQ8NY4073MGVXPLUx3MciXU1JcYkfRuDorpbav1QAOAAO3fi5kYjY0M3GVmyMkY4l69TlBEgoXCq7S2Hd2yY6tweXHl7sdZBxNkzL6c9UC+UxnIU1WT6dAZccqtYI6NvWpDaEpIHDhcnjth/itbtLBlU/EvdhrVWGFMKq8UxUOIY8aZ0B1V1W1p44vffQ4H0KMZqxqXVj0xUPa3vnOLofLb2SO6iEXGF1ThSaPIYiVeBJmMl6MxIbcdbH1kpUCfu4YhMxz4nNabEhOLArfl52yZUqerxmrwHI7g67UjY9xSRe/uxy/wVUx1g03V+pqpFb8IlGpER2DkSnssLc6qpYYDaU8rpTa6j37d+NCHh80pDqk4US8DZZg664+848+4tx1xZUtxZuVqPMntxtNAYNIwqikHFgKZeH14e6SutJneTcpR1KkdGp5bitCgLkXt1b8tsYfEX2k3Qbh94TZEadUnqXRI0NK0xpMgmU8t76gUeqLczbext3Y4esj51SXuyBgBdPwrhPxI5s34R02uhdTdVJdH+NXLcJO9rAE7kgYsiuxu1l18FLG0BlrD+9UZy5R0qU+1JSOiqEdUdQ42Uq+/xscVVFV4dQP4SsDjnLjYIYxgn/Sj5USphl6BJStuVDfUhwW8434/3246SjmBy3ZwvdcXMPVKzoxEFFkSwxHEtxaElekBZF8bdGBzbtVERPNAGyolP9IwvaWvnTg2Rto3ditEbpysbViobgf4t3c8PPOJxm0IPoFG1yibuVZiHFIbkwynVZJWtQJunUNtPZ8eWMIcfhsbsdf2H/VdyT6qOvL8nygzBRJiFbyVKbJWoXsbb9XbF7eNRmB0xYbNwU3KN7JLlDc8cejtS45DTQdK3NSRYkjsO+32jDt4wzkCV7DkkYS5ZvZJcoE1uoiApbBeLXSgpUdOnvth28YhMHPsbXt7p+WQbJ4ZceDLri5sOyWytPRqUq9r3B2280++2Kf/AHGF7WtYcm2cJ+V7roeXHn2GpDkuK2y6grQQVKVwBsRaw48b4efjrInujbGSW7/26YRXF7qGzRp0ipOwIzQfeaNlqaPUHrueA78HP4lDHTCofgHp1UNBLtI3VwTRhTIcFVRU09ZRbYQixAIN1E8zY8Byxx9ZxT4ku0AhbfCuDiWd3MIIGbI89XI7dO8VZhs3XcrWtIJN/XjIaHroY+HHm6yceiq76Wly0OMIS1c7pHDF98WK09DooyQcqHFr0uPV0uLKvFOj6NxtoeagkElPO+w57i4wS6hY+HAzuuH4nUFtY3mG4FldPJrUh1FXpix0qkjW2k/RuIA4jtI/7Ys4dUFkghf+iG4jTNkZ8RFlAPCIlfk6G4loaC6da9G4Ntrns447OhDdRCwYLcwkqmU/0jC9qa+dODZR927sf4RoOUusemKh7U985w8Plt7JdVF1EquVEntJ3xW6Nm1lK6SpayEgrUQk3FzwwgxoBwMpXXqHHELC0LUFDnfDOjYW6bYS6pOo/rHhbjywgxoxZK6WqQ8tKEKcUUoFkjhYf2TiIgja4uDclIk2SVOuFCG9R0N30gbWvx+7EhCzUX2yUrm2EWob77cWWlDpQ28Upc0eeu1yN+Nt8YXGdOpjLYWvwmiZUOc+TopyJDy2G0KPUa6rSBsEA7kD7e/HO1YyCup4DExmsAdVJD5KTc9Yjj2YFN1ulgCZ6QnSbjkT/QfZibRZt0K8iSbR0CdlQvG4zj0ZCW1oQFOJSbBQ7e/fhgyhlLvuycrjftHw7ku+JZscH2Vuyokx6a3FKlaFnWkqPmE9nZbmMHVFE2aPGHDqufo6x1PJ6tO4QzPBcnUVxMNl10tPJLoaSdvXbmPuwfwiui1BkjgHfylVUD4ajmNHgKoFPN6hC9qa+dOOhl8t3YqA3TlY9M1D2t35zh4fKb2SO6h4iU4XWw10l5h0l1r4bqkuThEp0pKQpYSpYQm+6iL292ISSGOMvAvZSYGl1nGwVijRW2kBLOotDrar31E8zjjausdPJqkXa8Jpo2+Fm38pKOq7p5K2IPI8sDyN5rL+iJafgqsAfhcnuqkkuEoQeO257sCNYXbLUmrAwWAuUrUhx7pQ2AyepYngPxxMtDRZD05e8lz91KbShgofSpwJK9Cxf4i/rHA4g1xY4OCsqGCoidDINwj8N51mElDDagm2hDiQNSe6/O2OkjkjqYrA915bU00/D57PHYqu1OrSaK/FMV5atWpTzDkguA77cesk/wB74uZweKpjIA0kbJoquVzjqNwq94wmXX2ZCGg0l2a0oIBvp66cbLInxUuhxvYFSvd10isemah7W985xfD5TeyR3UTliJOUgk4a6S8uO0YnpKVwuChfiMRIKScSBcAc8QzZIptXHFzEkVy4+55UiRi6sMOLspHI7H8cZdXwqnkBkKtZX1FI3XEduitVdoyo2p1sakKPvSccs6mlpzbcLsuG8Vh4rFodh9v7ZQojSXGlCQkFQI3J3t6sUVQLLEBH0RcAQ7dNBpTT+lPC/HkcVBxIWi4NIv1UyOtkokMvi7K0qUD2W4EfHFNjqUJWu8Lm73TkR12nyTBnAlldiCD9X6q0nBNPOYH6gs/ifD4eJ02Nxt7Eeqi5+S2GIayhHjClqQ4QNzp547nh7y7I2XmEUbo5HMd0VWp/pGF7U186cGTeW7sUUN05V/TFQ9re+c4UPlN7JycqJyxA7pKbRISqjWIUJKSrpngki9rjid+WwwPVSmKFzx0TO2Ria+6uafE9EZDZOlpkWCQOfDhuOHbjlDO5wu8m5UbBGIKmFNN+OUrxgusqc8Zcc6qmkg3KQrib8NvXc3xWyWUHwuKvbSv0GToqO4EB9wNeYDtjroTIYWl+6pvhNO+cbb4Oi2SU3Lqg3XIS1EBId3J2CRY/jiU7mtgcSqp2l8Za3da05VqAyOjlqVLWrzghVkgf1OOSdI6QX6KyGL4Ugh3iHomYLGWKzL8XjMvw3F7NrDpXc+sHa2BpYNTLLcg43UsNjlAavCXGemMoR1o5Um/rHHu23xjaeU6xK7KnnEjGPJ3QxCQ7EJQRqCbW7RcHEThHHwuyi7zXlGiJAP8AjIYLjdxupr6yb+rj7sWButthlZ3M+GqdR/A7B79Cg+aW0TqNGlRVh5TTiW3QgE2UdrDt3tjrPs/M7lFj/wChcDxZrY+IP07FVmK04xV4rTyFIcRLaSpKhYpIcGxxuSkGNxG1ihRulVj0xUPa3vnOHi8pvZI7qGeGIu3SUukTTT6tCmAf5LyFkHmL7/ZgapYJIXNPomIVzylSnKrVawqTCfREfdPRLA6qusr6MHuVcH+HHF1DwxoAOUbRsBJDhhE8xxqdFZQZDkwNxwqzCQLBpPOx2JBOwPHEeHOkdMNGblaFexuhpOLBZkwkXKQdibAnjbHoD7+iwCudSGxuLLBtY/fibM4SBunaPKYi1Jh6SjW0DZaQkEm/ZiriML5qZ0cZyrYntY8OdstORlNEht1tNQbbnMuhDiAOoL8QSBsfNtjiWyaW3sjZYw4+xUao0dymsUh4IdjPyH+hdZUq/WB7Rwv8OHDF7JSboYsAIsjVPWzIzRVnEMnoz0aHkqTu5YdZQ7L8MZVUMEkbrpnOLaWNurIvb6KpzHRSJciIqk9Iouq0BbhCFIudJSLX+3EWxB9gCjjU1LoRJcWG5RDJ3jz89RlMNOJ0629Vm9BB4jbce6/rxe+hkDNTQQsWpro3PAMuo+n9wpcuXl2lzG3KvObUqMvpGYkdxSrLB2ISkWFjwv6uzB0MldI3lRjf2WW9lIx2tly5UCoz2qpmePMYbWhC5DGy/OJCkgk+s46qGF0NLoduAUISC64UOsemKh7W985wXD5TeyiTlFMkZbGZ60Yrzi2ojLfSvuItqtewSPWTz9Rxl8X4g2gpzKcnopsbrNlqX6C5apyNUWlNPSgLt+MuqWO+yja/uxwx+0FdO3S82B9EdFBEHDXsnmRKldLHUlxsqRds7pCFDh3YoaQCDdbDzBG0OFrdQs4znUMyx4yqfWWmVRX1/RydKVqXpNwnWOB52O9sdtwakobiaF13gZCwKqUveQMN6KpRRdwG19O+N1+yDdsnpDaS0mxsrfY8hyxGNxBUAbKBuBdHnDcW7cFgXwVZdbLlWtNNutqi1FuQtxhCRcDQlZSCpDafqnWetzJI48uCq4ZY5DdthdGMkZayIVeS1IqTIu6pwk9GgG3EEFQB4KAtv+OBIja56K21yEfpTLTkZbcq0stqtreAOi3IbccW6jbCk8C6GZ0yw5UIyV0yWqLOQn6JSuslQ46TfhvzHDBNHMIHeIYPpuhJohKMrDKqJ6Zb0ardMJDarOtu32Pdw94x1sEMLma25BQwY1mAFESANgLD1YJDQ0WCdSaf6Rhe1NfOnFU3lu7H+E43CdrB/wCM1D2t75zhReU3skd1qPgTjpRRqlKIBW7LCL/wpSLD4qOOH+1033jIva6JpxuUfzQFvR16VLSelRshViRqFxfHOUdgcjCJkA03QSQ6oK6MFShfzQbnFwAIuh2gOKTV4rC6BVo8tJUkxVuJCdwhaAVBXeLccWcJqpBxCPQbZTSABqyukbPoUrZKSNZPZj06b0QUmycmpLTSgm+lRum580dlsKPLsqLcorl3KC6vDbnSZXi8d1RDSEgFa7EgnfYC4IHHhgau4oKV3La27v2Tvfp2CKu5VdorqKxlh9c2TBcUHWnSlZBAIVbSBuATcfDAkdeK29PVDSHdQmbK6+RZHMnR4VfpXlCdL1VR51d0INkoABSlAH1RtfbfGTxOOOlmEDW2Fse/utSma9zC/cBXijWZp8ljSEr0pWEj1j8QcZ2QdJVr7OIcE5UZvi4bdWQErkBCL8LaQD9t8TjOCqi0kgKkeFbL6JlL8sx0gSoiPpSB/mM/+N7g9l8bnCarlyco7HbuhHC91kgx0xVakU/0jC9qa+dOKZvKd2Kcbp2r+mKh7W985w0XlN7BI7rVPAw9qy9Pb4FqYT8UJOOA+1zLVTHeo/2iYT4FYa6kF1JSAb9vI4woTdqulvpVVdWTVEJU5pSnUs256e31b4KkZ9ybbqljrKbVGPHMvVdLbyRIXFU0y2FdZSlDYAevhiPBWCOtY9+wN0xu4WCqL2SJECmOdaPIlEIKl9IUoYN9wBbrnlfYY6//AN6KWe2zR+6c0jy33QaoQZDLCYspQJH0jYSdVwTbjxxs09UyXxs2QDhpcrFlyoxXKQylp1xqXEaDS2lC4KvqqTbkSFXv674yeIRyMmMjtiiGMEhDRurpkeC0t1xSlktsEKQm5GpRBGo+6/8A9jjK+I14V0sHLdZPzcqQXaqqfRbU2qtru5H81p/fY27T+sPficlc6aLkVAvbIPUfr/pEQkxOu38J3CVSJDjmYURFpUhwR1dO2oWKd7/fwOB3f4k7p/W2yczS0p5UJpKtDYcIT1gL2Bud+/7cKIagUznWN1OZaakQhHe0uN6ChYBuCCLEevbFlywgjoqyA4r54qUJdOqUuE5e8d5Te/YDYfEWOO8ikEsbXjqEF1svaf6Rhe0tfOnDT+U7sf4TjcJysemah7W985xCHy29kjutJ8C6j5OrCCOr07Z95SR/THGfa4C8R6qyInKtlaN79UhQ+3HLw4wiyfDZUeS0HamrpmkKsz1Qd/rC+NYG0StoGNdNZwul5pqEehQID0SnR1PrcUm+nTvpSRqturntflgrhPDzWveC6wCvq5fhHkMA8SDO5xqlUjiKGosZrTrc6JBuq3Lc92NaDgFPTOL3OLiseWpkKhvuPeMGW6QbiybHZIt9wwcw6bMbshsEZ3UOkzpGX5jM8N9Iy5dt5ngXUfWt2HmDg6anZVRGI/p3U4pNLxbotTynIQ1NQ408HIkpHRtufVIO7Z+Yeo7Y4lzXU7yyTdpW1UlsgD29VdJcQyYei4S+i/Qu80K5e77xiT2tkFnIZh0oVT5iKjUIb60IRIShxtyw6wIIuknvvgO8jZAxxwrtLdBIQbOFQTHzHT2HNmURSVK2slS1CxN/Uk40YW2ahXG7kZhEdBcLvcX4g/ditxN0QxgWSeFOlOR8xeUm2lGLMaQsuhPVCx1SCe02GOs4LUB9PoJyEDM3S9VSn7VKGD+1NfOnGlP5Tux/hVjdOVj0xUPa3vnOIw+W3skd1qHgYjuNUepyFCyHZSQgnnpTv9pxxH2skBljZ1AV0LUeqr/SKcUb25DHOxDIRR2VTguIcryUujQFtrbRf9biPjbGq5pMVgnopRHOCmc9teO5UZdSAXIspPfvdJ+8Y0fs67lVjr7Fv/UTxVt2h6rtNp7qGFPOpWli/nL2HDcC24tY42K7iEURDdyVmxUxl3NrI5GpzMtKEMgurXdICCCFHe1h2kHGSatzsAWN0W6GCN2p+1v5UR+jtriqZdZUX0I1rfG6R/COVwNiPXe+D6biTzNk+FYWb3alZNqAiSV0KoKU2zJJ8UdPVCXL3t8bEdhv24nxel+Jh+Jhy5u/uFpUc4B0O2K1qkVWTUKclSWh0yVFt1xdwgFPEj9buHxxzcReWWIRMjQHWCZisQ4b0hUFC3pbilLefJshJPH1AYute109iAoc6iQcwB11Kwh91atEjiCkdVKLdm1/98XsJaEKbE2TVCotVpkVUF9pvRrJDusaAOHf7rYi4BxwrWO0DKbzhTE/ohV4cghwpjqeS5bcabKTt34OoXaJ2EetvqhZiSblYfT96jCP/UtfOnHWzj7t3YqA3CeqoSa3PC1FCTMd1KAvYdIbm3PEIr8ptvRI7rbMs1OjM0OJHp7bsWKG7MmQLBzexVrBsSTfHm/F6arlqTI8X/0rY5mbKJVn0XN1tkkXBCwfuOBooXkjwlWGQWyVTZ4cdcQ5GUVPNq1o0bkEG4PxxrxsJFrKrWAbo0vVOhy2S0pCpLGtKFpI0uWuNj67YhATBUtJWtM74ijJG4UGNWI9PZQpyKiYQgX6xCUrtub2J5ervxbLS3e8OPXCzmTeBpvnOETp8iFJL82QpoBS9SAohKRYcQOWw59mLeXosDlDGo1ONkTfXRnKSpEyoRUMN9fQkkLF/wBVI3JPZY4lK0dFFrWoNHeyXG+lQxMlLTYpS7EdO99hZdhxwzTKRpa7CuIZGLkIrTM5Iq7qo7NJfSpKCplMl/Sl1A87QEixIG9r74eopHQwc5ubdPRXQVDJX6b2Vgep7j9NjzemLqmHUSA22nS2UJO6Qgcdr8bm9sAQSGRgcVfKdJ0hFY7SW5J6DTpWStB4g33t79j7sF3Q4bm6mrSFp3Kkn9VR2vhBPa6rlZU23ClNPvWbcjvdI4sbXKb37hwH/fF8IIe0j1VDzbC+e6XczoF+PjDPzpx2Mzrxv7FQG4T1a9MVH2p75ziMPlN7BOd1s+U4iTlSmBXmCOlW/wDCjUP/ANEHHN1byJ3WQ7WguKJwI4YmtpQAQpGnfbVYDFLydBTkByOqZHRKCkixTwA4nAMZdqVnL8Kz3Ma3Y9egRmwFKXA1k9ukn+h+zD1rLs5g3BR3CZAyUxP2KDv0pYYKozzaXHCEpZUk3cA4pTa9tu7bjiMM75vARlSqqaOidzAbtQlyAuM44magsNC4VHU8nWvgdA3NuA7MGFjg3Bystr2Pdcj5KyszKcK0y/FaUsMthKWVgpPCxKLgna4Hr3wEGmVhY85Wm67QHjZRKopp6qB0JZD8tzU2hIupwAABIvbhp43B+OCqeneMnYLOmqBMbNGVGh5Tra5EeqzpSIDDKw+m6rqZSNxc+aBy42tgo1bGtdG3Nx+iuhpgw6zhaRlqpNOoUlhfTw1dZEhCToCr7gG3DntsN8YmjlnSj3Xf4kYYebLqVIIDThKRbgFC5+B3xew3VJGkp2fNjw2S68+hkD6yrb4tawuOFW+RrQsX8IObYlVjO0+EtT2tY6R8iybA30jtxqUbCx4cEKLk3KpEEDyjCt+1NfOnGyXPMbr+h/hTG4SqzvWKj7W985xfF5bewSO62/J7qHsnUlYN9MJKTbt2T94xzVWLTu7oZlg83RdDakVBCFAam1qWgHgUkkfcAfjigm7bqxos6yJznShsaSTcWtbh6792KWNBKvldYLJ82VN9vOiHYzTa34kVotBe4Auonu2Iv34NkYBSg+pKrpgHG5NrJmtV+nzWSt2Z0cnZxhuJuGTzTtxPLGdDC+F92o2SpZI3S4XCDszmXJrT8lxvp7CzijrUAeRuN1fd8cHcl7slZssh/wABZPv1WK20toON9I2hKNAXcW23BA2JPHcjEhAHO1AZVZfM5ugnCrc2puvKQW0hoIUCnozY3Hd99sHNhka3CujjDQrrCYy7U2Gp0meFKJStyLOqKlJKhwBSTvw/24YypDPHdrAPkjo5Iv8AK90aq3hLpsBpTMBkzH0DQEI6rSdv1+Y7sVx0MsmUzpx/iqfWvCLXKpF8WaEeA1rCwYwOsEcOsTgyOgIHhGVU97nbqvT6xUqkAKhPffAFrLVt8Bg6KhcBc7qrSFC2vg1kNskWPspKRA9IwvamvnTix2sRuub4P8JDcIvVMtVpyqTnG6epSFyXFJUHW9wVkg+diMVVDy2gnp7py03WjeDxidFoDcSYwWlsuKsCpJ6usK5E/rHGRXPYZC5pQkrHiTCuslCXVNqQQVNrtY3BI5WPaMZodYWRfLJ7hInuOuxzbTqGyU34ngL+84dtgVXNrc3AWM5volYm5mqD0aGtbIcDbSw6gXSlIHNV+WN6lkgNO1rj/fknayzQgxyzXNRPk9V//eb/ADYIL6a29v0/4pWKT+jlettAX/rN/mw4fS9T+x+iWn2Xn6M1793L7+nb/NhGSl6H9ilZcMs1z93K97zf5sMTSnOr+UrFd+i9c/d597rf5sS10trX/b/iViu/RmuD/lx9zzf5sO2SmGNX7f8AEgCu/RmuH/lyv9Zv82JiopwLav2KVilDLFc/d6v9Vv8ANhGopz/l/KViu/Rmufu5X+s3+bEOfCD+P+folYqRByzW0zoq1QCEpfbUSXW9gFA/rYaSpi5bhfoU4abr/9k="/>
          <p:cNvSpPr>
            <a:spLocks noChangeAspect="1" noChangeArrowheads="1"/>
          </p:cNvSpPr>
          <p:nvPr/>
        </p:nvSpPr>
        <p:spPr bwMode="auto">
          <a:xfrm>
            <a:off x="155575" y="-830263"/>
            <a:ext cx="11430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मुंशी प्रेमचुंद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9802"/>
            <a:ext cx="9144000" cy="6865167"/>
          </a:xfrm>
          <a:prstGeom prst="rect">
            <a:avLst/>
          </a:prstGeom>
          <a:noFill/>
        </p:spPr>
      </p:pic>
      <p:pic>
        <p:nvPicPr>
          <p:cNvPr id="9" name="Picture 8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5172" y="5823857"/>
            <a:ext cx="598714" cy="8866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हिंदी दिवस: हिंदी का यह लायक बेटा कभी निराश होकर फ़िल्म इंडस्ट्री छोड़ लौट गया थ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5629" y="707572"/>
            <a:ext cx="51054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0800000" flipV="1">
            <a:off x="3026177" y="5736379"/>
            <a:ext cx="3635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31 जुलाई 1880 – 8 अक्टूबर 1936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55124" y="1387271"/>
          <a:ext cx="6248016" cy="4747544"/>
        </p:xfrm>
        <a:graphic>
          <a:graphicData uri="http://schemas.openxmlformats.org/drawingml/2006/table">
            <a:tbl>
              <a:tblPr/>
              <a:tblGrid>
                <a:gridCol w="3124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492">
                <a:tc gridSpan="2">
                  <a:txBody>
                    <a:bodyPr/>
                    <a:lstStyle/>
                    <a:p>
                      <a:pPr algn="l"/>
                      <a:r>
                        <a:rPr lang="hi-IN" sz="1600" dirty="0" smtClean="0"/>
                        <a:t>उपनाम</a:t>
                      </a:r>
                      <a:r>
                        <a:rPr lang="en-US" sz="1600" dirty="0" smtClean="0"/>
                        <a:t>                                                      </a:t>
                      </a:r>
                      <a:r>
                        <a:rPr lang="hi-IN" sz="1600" dirty="0" smtClean="0"/>
                        <a:t>प्रेमचंद</a:t>
                      </a:r>
                      <a:endParaRPr lang="en-US" sz="1600" dirty="0" smtClean="0"/>
                    </a:p>
                    <a:p>
                      <a:pPr algn="l"/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6230">
                <a:tc>
                  <a:txBody>
                    <a:bodyPr/>
                    <a:lstStyle/>
                    <a:p>
                      <a:r>
                        <a:rPr lang="hi-IN" sz="1600" dirty="0"/>
                        <a:t>जन्म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31 जुलाई, 1880</a:t>
                      </a:r>
                      <a:br>
                        <a:rPr lang="hi-IN" sz="1600" dirty="0"/>
                      </a:br>
                      <a:r>
                        <a:rPr lang="hi-IN" sz="1600" dirty="0"/>
                        <a:t>लमही, वाराणसी, उत्तर प्रदेश, भारत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361">
                <a:tc>
                  <a:txBody>
                    <a:bodyPr/>
                    <a:lstStyle/>
                    <a:p>
                      <a:r>
                        <a:rPr lang="hi-IN" sz="1600" dirty="0"/>
                        <a:t>मृत्यु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8 अक्टूबर, 1936</a:t>
                      </a:r>
                      <a:br>
                        <a:rPr lang="hi-IN" sz="1600" dirty="0"/>
                      </a:br>
                      <a:r>
                        <a:rPr lang="hi-IN" sz="1600" dirty="0"/>
                        <a:t>वाराणसी, उत्तर प्रदेश, भारत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r>
                        <a:rPr lang="hi-IN" sz="1600"/>
                        <a:t>व्यवसाय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अध्यापक, लेखक, पत्रकार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r>
                        <a:rPr lang="hi-IN" sz="1600"/>
                        <a:t>राष्ट्रीयता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भारतीय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r>
                        <a:rPr lang="hi-IN" sz="1600"/>
                        <a:t>अवधि/काल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आधुनिक काल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r>
                        <a:rPr lang="hi-IN" sz="1600" dirty="0" smtClean="0"/>
                        <a:t>विधा</a:t>
                      </a:r>
                      <a:endParaRPr lang="en-US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कहानी और उपन्यास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r>
                        <a:rPr lang="hi-IN" sz="1600" dirty="0" smtClean="0"/>
                        <a:t>विषय</a:t>
                      </a:r>
                      <a:endParaRPr lang="en-US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सामाजिक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66098">
                <a:tc>
                  <a:txBody>
                    <a:bodyPr/>
                    <a:lstStyle/>
                    <a:p>
                      <a:r>
                        <a:rPr lang="hi-IN" sz="1600"/>
                        <a:t>साहित्यिक आन्दोलन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आदर्शोन्मुख यथार्थवाद (आदर्शवाद व यथार्थवाद) </a:t>
                      </a:r>
                      <a:br>
                        <a:rPr lang="hi-IN" sz="1600" dirty="0"/>
                      </a:br>
                      <a:r>
                        <a:rPr lang="hi-IN" sz="1600" dirty="0" smtClean="0"/>
                        <a:t>अखिल </a:t>
                      </a:r>
                      <a:r>
                        <a:rPr lang="hi-IN" sz="1600" dirty="0"/>
                        <a:t>भारतीय प्रगतिशील लेखक संघ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361">
                <a:tc>
                  <a:txBody>
                    <a:bodyPr/>
                    <a:lstStyle/>
                    <a:p>
                      <a:r>
                        <a:rPr lang="hi-IN" sz="1600" dirty="0"/>
                        <a:t>उल्लेखनीय </a:t>
                      </a:r>
                      <a:r>
                        <a:rPr lang="hi-IN" sz="1600" dirty="0" smtClean="0"/>
                        <a:t>कार्य</a:t>
                      </a:r>
                      <a:endParaRPr lang="en-US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i-IN" sz="1600" dirty="0"/>
                        <a:t>गोदान, कर्मभूमि, रंगभूमि, सेवासदन उपन्यास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449285" y="805543"/>
            <a:ext cx="414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          </a:t>
            </a:r>
            <a:r>
              <a:rPr lang="hi-IN" b="1" dirty="0" smtClean="0"/>
              <a:t>धनपत राय श्रीवास्तव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42999" y="1611086"/>
          <a:ext cx="5138058" cy="5392323"/>
        </p:xfrm>
        <a:graphic>
          <a:graphicData uri="http://schemas.openxmlformats.org/drawingml/2006/table">
            <a:tbl>
              <a:tblPr/>
              <a:tblGrid>
                <a:gridCol w="2569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90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6921">
                <a:tc gridSpan="2">
                  <a:txBody>
                    <a:bodyPr/>
                    <a:lstStyle/>
                    <a:p>
                      <a:pPr algn="ctr"/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88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7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2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06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921">
                <a:tc>
                  <a:txBody>
                    <a:bodyPr/>
                    <a:lstStyle/>
                    <a:p>
                      <a:endParaRPr lang="hi-IN" sz="160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92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92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1499">
                <a:tc>
                  <a:txBody>
                    <a:bodyPr/>
                    <a:lstStyle/>
                    <a:p>
                      <a:endParaRPr lang="hi-IN" sz="160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692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69571" y="653143"/>
            <a:ext cx="3801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b="1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66257" y="1404256"/>
            <a:ext cx="583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744" y="1545770"/>
          <a:ext cx="7609113" cy="4471810"/>
        </p:xfrm>
        <a:graphic>
          <a:graphicData uri="http://schemas.openxmlformats.org/drawingml/2006/table">
            <a:tbl>
              <a:tblPr/>
              <a:tblGrid>
                <a:gridCol w="7609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2530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300 लघु कथाये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14 उपन्यास</a:t>
                      </a: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800" dirty="0" smtClean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053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निबंध और पत्र </a:t>
                      </a: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अनुवाद </a:t>
                      </a: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पहली कहानी</a:t>
                      </a:r>
                      <a:r>
                        <a:rPr lang="en-US" sz="1800" dirty="0" smtClean="0"/>
                        <a:t>-</a:t>
                      </a:r>
                      <a:r>
                        <a:rPr lang="hi-IN" sz="1800" dirty="0" smtClean="0"/>
                        <a:t>बड़ेघरकी बेटी</a:t>
                      </a:r>
                      <a:r>
                        <a:rPr lang="en-US" sz="1800" dirty="0" smtClean="0"/>
                        <a:t> (1910 )</a:t>
                      </a:r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46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यथार्थवाद की शुरुआत</a:t>
                      </a:r>
                      <a:endParaRPr lang="en-US" sz="1800" dirty="0" smtClean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053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तत्कालीन सामाजिक परिस्थितियो का सजीव वर्णन</a:t>
                      </a: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तत्कालीन दलित समाज, स्त्री दशा एवं समाज में व्याप्त विसंगतियाँ का दर्शन </a:t>
                      </a: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hi-IN" sz="1800" dirty="0" smtClean="0"/>
                        <a:t>1923 में सरस्वती प्रेस की स्थापना </a:t>
                      </a:r>
                      <a:endParaRPr lang="hi-IN" sz="1600" dirty="0"/>
                    </a:p>
                  </a:txBody>
                  <a:tcPr marL="66623" marR="66623" marT="33311" marB="333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349829" y="555171"/>
            <a:ext cx="5027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 smtClean="0">
                <a:solidFill>
                  <a:srgbClr val="00B0F0"/>
                </a:solidFill>
              </a:rPr>
              <a:t>आधुनिक कथा साहित्य के जन्मदाता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5400" dirty="0" smtClean="0">
                <a:solidFill>
                  <a:schemeClr val="accent2">
                    <a:lumMod val="75000"/>
                  </a:schemeClr>
                </a:solidFill>
              </a:rPr>
              <a:t>कृतियां 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566" y="1522378"/>
            <a:ext cx="2790217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dirty="0" smtClean="0">
                <a:solidFill>
                  <a:srgbClr val="0070C0"/>
                </a:solidFill>
              </a:rPr>
              <a:t>उपन्यास</a:t>
            </a:r>
            <a:r>
              <a:rPr lang="hi-IN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hi-IN" sz="2400" dirty="0" smtClean="0"/>
              <a:t>सेवासदन </a:t>
            </a:r>
            <a:endParaRPr lang="en-US" sz="2400" dirty="0" smtClean="0"/>
          </a:p>
          <a:p>
            <a:r>
              <a:rPr lang="hi-IN" sz="2400" dirty="0" smtClean="0"/>
              <a:t>प्रेमाश्रम </a:t>
            </a:r>
          </a:p>
          <a:p>
            <a:r>
              <a:rPr lang="hi-IN" sz="2400" dirty="0" smtClean="0"/>
              <a:t>रंगभूमि </a:t>
            </a:r>
          </a:p>
          <a:p>
            <a:r>
              <a:rPr lang="hi-IN" sz="2400" dirty="0" smtClean="0"/>
              <a:t>कायाकल्प </a:t>
            </a:r>
          </a:p>
          <a:p>
            <a:r>
              <a:rPr lang="hi-IN" sz="2400" dirty="0" smtClean="0"/>
              <a:t>निर्मला </a:t>
            </a:r>
          </a:p>
          <a:p>
            <a:r>
              <a:rPr lang="hi-IN" sz="2400" dirty="0" smtClean="0"/>
              <a:t>गबन </a:t>
            </a:r>
            <a:endParaRPr lang="en-US" sz="2400" dirty="0" smtClean="0"/>
          </a:p>
          <a:p>
            <a:r>
              <a:rPr lang="hi-IN" sz="2400" dirty="0" smtClean="0"/>
              <a:t>कर्मभूमि </a:t>
            </a:r>
          </a:p>
          <a:p>
            <a:r>
              <a:rPr lang="hi-IN" sz="2400" dirty="0" smtClean="0"/>
              <a:t>गोदान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2161"/>
            <a:ext cx="3668544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dirty="0" smtClean="0">
                <a:solidFill>
                  <a:srgbClr val="0070C0"/>
                </a:solidFill>
              </a:rPr>
              <a:t>कहानियाँ</a:t>
            </a:r>
            <a:r>
              <a:rPr lang="hi-IN" sz="3200" dirty="0" smtClean="0"/>
              <a:t> </a:t>
            </a:r>
            <a:endParaRPr lang="en-US" sz="3200" dirty="0" smtClean="0"/>
          </a:p>
          <a:p>
            <a:r>
              <a:rPr lang="hi-IN" sz="2400" dirty="0" smtClean="0"/>
              <a:t>दुनिया का सबसे अनमोल रतन (उर्दू)</a:t>
            </a:r>
            <a:endParaRPr lang="en-US" sz="2400" dirty="0" smtClean="0"/>
          </a:p>
          <a:p>
            <a:r>
              <a:rPr lang="hi-IN" sz="2400" dirty="0" smtClean="0"/>
              <a:t>सपत </a:t>
            </a:r>
          </a:p>
          <a:p>
            <a:r>
              <a:rPr lang="hi-IN" sz="2400" dirty="0" smtClean="0"/>
              <a:t>सरोज </a:t>
            </a:r>
          </a:p>
          <a:p>
            <a:r>
              <a:rPr lang="hi-IN" sz="2400" dirty="0" smtClean="0"/>
              <a:t>प्रेम प्रतिमा  </a:t>
            </a:r>
          </a:p>
          <a:p>
            <a:r>
              <a:rPr lang="hi-IN" sz="2400" dirty="0" smtClean="0"/>
              <a:t>समययात्रा </a:t>
            </a:r>
          </a:p>
          <a:p>
            <a:r>
              <a:rPr lang="hi-IN" sz="2400" dirty="0" smtClean="0"/>
              <a:t>मानसरोवर </a:t>
            </a:r>
          </a:p>
          <a:p>
            <a:r>
              <a:rPr lang="hi-IN" sz="2400" dirty="0" smtClean="0"/>
              <a:t>कफ़न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0480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chemeClr val="accent2">
                    <a:lumMod val="75000"/>
                  </a:schemeClr>
                </a:solidFill>
              </a:rPr>
              <a:t>कृतियां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570" y="1593614"/>
            <a:ext cx="3868340" cy="823912"/>
          </a:xfrm>
        </p:spPr>
        <p:txBody>
          <a:bodyPr/>
          <a:lstStyle/>
          <a:p>
            <a:r>
              <a:rPr lang="hi-IN" dirty="0" smtClean="0"/>
              <a:t>नाटक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i-IN" dirty="0" smtClean="0"/>
              <a:t>सग्राम </a:t>
            </a:r>
          </a:p>
          <a:p>
            <a:r>
              <a:rPr lang="hi-IN" dirty="0" smtClean="0"/>
              <a:t>कर्बला </a:t>
            </a:r>
          </a:p>
          <a:p>
            <a:r>
              <a:rPr lang="hi-IN" dirty="0" smtClean="0"/>
              <a:t>प्रेम की वेदी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333" y="1525521"/>
            <a:ext cx="3887391" cy="82391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hi-IN" sz="3100" dirty="0" smtClean="0"/>
              <a:t>अनुवाद 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i-IN" dirty="0" smtClean="0"/>
              <a:t>टॉलस्टॉय की कहानियाँ </a:t>
            </a:r>
          </a:p>
          <a:p>
            <a:r>
              <a:rPr lang="hi-IN" dirty="0" smtClean="0"/>
              <a:t>गाल्सवर्दी के तीन नाटक </a:t>
            </a:r>
          </a:p>
          <a:p>
            <a:r>
              <a:rPr lang="hi-IN" dirty="0" smtClean="0"/>
              <a:t>हड़ताल </a:t>
            </a:r>
          </a:p>
          <a:p>
            <a:r>
              <a:rPr lang="hi-IN" dirty="0" smtClean="0"/>
              <a:t>चांदी की डिबिया </a:t>
            </a:r>
          </a:p>
          <a:p>
            <a:r>
              <a:rPr lang="hi-IN" dirty="0" smtClean="0"/>
              <a:t>न्याय</a:t>
            </a:r>
            <a:endParaRPr lang="en-US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04800"/>
            <a:ext cx="991088" cy="11152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भाषा शैली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583" y="1687748"/>
            <a:ext cx="6096000" cy="4068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hi-IN" sz="2000" dirty="0" smtClean="0"/>
              <a:t>सरल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hi-IN" sz="2000" dirty="0" smtClean="0"/>
              <a:t>सरस </a:t>
            </a:r>
          </a:p>
          <a:p>
            <a:pPr>
              <a:buFont typeface="Wingdings" pitchFamily="2" charset="2"/>
              <a:buChar char="v"/>
            </a:pPr>
            <a:r>
              <a:rPr lang="hi-IN" sz="2000" dirty="0" smtClean="0"/>
              <a:t>व्यावहारिक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hi-IN" sz="2000" dirty="0" smtClean="0"/>
              <a:t>अंग्रेज़ी ,उर्दू ,फ़ारसी शब्दों का प्रयोग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hi-IN" sz="2000" dirty="0" smtClean="0"/>
              <a:t>भाषा में स्वाभाविक उतार –चढाव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hi-IN" sz="2000" dirty="0" smtClean="0"/>
              <a:t>पात्रों के अनुकूल भाषा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hi-IN" sz="2000" dirty="0" smtClean="0"/>
              <a:t>ग्रामीण ,शिक्षित ,शुद्ध  एवं परिष्कृत भाषा</a:t>
            </a:r>
            <a:endParaRPr lang="en-US" sz="2000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04800"/>
            <a:ext cx="991088" cy="11152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85257" y="1959429"/>
            <a:ext cx="65096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hi-IN" dirty="0" smtClean="0"/>
              <a:t>भारत के दलित एवं उपेक्षित वर्गों का नेतृत्व करते हुए उनकी पीड़ा एंव विरोध को वाणी प्रदान की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सामाजिक बुराइयों के दुष्परिणामों की व्याख्या एवं निवारण के उपाय भी बताए 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बाल-विवाह, बेमेल-विवाह, विधवा-विवाह, सामाजिक शोषण, अंधविश्वास</a:t>
            </a:r>
            <a:r>
              <a:rPr lang="en-US" dirty="0" smtClean="0"/>
              <a:t>,</a:t>
            </a:r>
            <a:r>
              <a:rPr lang="hi-IN" dirty="0" smtClean="0"/>
              <a:t> छुआ-छूत इत्यादि सामाजिक समस्याओं</a:t>
            </a:r>
            <a:r>
              <a:rPr lang="en-US" dirty="0" smtClean="0"/>
              <a:t> </a:t>
            </a:r>
            <a:r>
              <a:rPr lang="hi-IN" dirty="0" smtClean="0"/>
              <a:t>को विषय </a:t>
            </a:r>
            <a:r>
              <a:rPr lang="en-US" dirty="0" smtClean="0"/>
              <a:t>     </a:t>
            </a:r>
            <a:r>
              <a:rPr lang="hi-IN" dirty="0" smtClean="0"/>
              <a:t>बनाया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समाज के यथार्थ को दर्शाया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हिन्दू-मुस्लिम एकता व भाईचारा बढ़ाने का सार्थक प्रयास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1741714" y="1207571"/>
            <a:ext cx="463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/>
              <a:t>प्रेमचन्द </a:t>
            </a:r>
            <a:r>
              <a:rPr lang="en-US" sz="2800" dirty="0" smtClean="0"/>
              <a:t>:</a:t>
            </a:r>
            <a:r>
              <a:rPr lang="hi-IN" sz="2800" dirty="0" smtClean="0"/>
              <a:t> कलम के सिपाही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6531476"/>
            <a:ext cx="44509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hi-IN" sz="1400" dirty="0"/>
              <a:t>प्रेमचंद </a:t>
            </a:r>
            <a:r>
              <a:rPr lang="hi-IN" sz="1400" dirty="0" smtClean="0"/>
              <a:t>साहित्य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hi-IN" sz="1400" dirty="0"/>
              <a:t>डॉ. मे फ्लावर  के </a:t>
            </a:r>
            <a:r>
              <a:rPr lang="hi-IN" sz="1400" dirty="0" smtClean="0"/>
              <a:t>ए</a:t>
            </a:r>
            <a:r>
              <a:rPr lang="en-US" sz="1400" dirty="0" smtClean="0"/>
              <a:t> - </a:t>
            </a:r>
            <a:r>
              <a:rPr lang="hi-IN" sz="1400" dirty="0"/>
              <a:t>सेन मेरिस कॉलेज ,</a:t>
            </a:r>
            <a:r>
              <a:rPr lang="hi-IN" sz="1400" dirty="0" smtClean="0"/>
              <a:t>त्रिशुर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537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कृतियां </vt:lpstr>
      <vt:lpstr>कृतियां</vt:lpstr>
      <vt:lpstr>भाषा शैली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132</cp:revision>
  <dcterms:created xsi:type="dcterms:W3CDTF">2018-12-04T06:33:32Z</dcterms:created>
  <dcterms:modified xsi:type="dcterms:W3CDTF">2019-06-26T00:04:58Z</dcterms:modified>
</cp:coreProperties>
</file>