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6" r:id="rId3"/>
    <p:sldId id="267" r:id="rId4"/>
    <p:sldId id="268" r:id="rId5"/>
    <p:sldId id="258" r:id="rId6"/>
    <p:sldId id="257" r:id="rId7"/>
    <p:sldId id="260" r:id="rId8"/>
    <p:sldId id="270" r:id="rId9"/>
    <p:sldId id="269" r:id="rId10"/>
    <p:sldId id="271" r:id="rId11"/>
    <p:sldId id="27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088" autoAdjust="0"/>
    <p:restoredTop sz="94660"/>
  </p:normalViewPr>
  <p:slideViewPr>
    <p:cSldViewPr snapToGrid="0">
      <p:cViewPr varScale="1">
        <p:scale>
          <a:sx n="73" d="100"/>
          <a:sy n="73" d="100"/>
        </p:scale>
        <p:origin x="-159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26/Jun/2019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3907567" cy="430887"/>
          </a:xfrm>
          <a:prstGeom prst="rect">
            <a:avLst/>
          </a:prstGeom>
          <a:noFill/>
        </p:spPr>
        <p:txBody>
          <a:bodyPr wrap="square" rtlCol="0">
            <a:spAutoFit/>
          </a:bodyPr>
          <a:lstStyle/>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Rectangle 6"/>
          <p:cNvSpPr/>
          <p:nvPr/>
        </p:nvSpPr>
        <p:spPr>
          <a:xfrm>
            <a:off x="4898570" y="2828836"/>
            <a:ext cx="3635829" cy="1569660"/>
          </a:xfrm>
          <a:prstGeom prst="rect">
            <a:avLst/>
          </a:prstGeom>
        </p:spPr>
        <p:txBody>
          <a:bodyPr wrap="square">
            <a:spAutoFit/>
          </a:bodyPr>
          <a:lstStyle/>
          <a:p>
            <a:r>
              <a:rPr lang="hi-IN" sz="2400" dirty="0" smtClean="0"/>
              <a:t>डॉ. मे फ्लावर  के ए </a:t>
            </a:r>
          </a:p>
          <a:p>
            <a:r>
              <a:rPr lang="hi-IN" sz="2400" dirty="0" smtClean="0"/>
              <a:t>प्राध्यापिका </a:t>
            </a:r>
          </a:p>
          <a:p>
            <a:r>
              <a:rPr lang="hi-IN" sz="2400" dirty="0" smtClean="0"/>
              <a:t>हिंदी विभाग </a:t>
            </a:r>
          </a:p>
          <a:p>
            <a:r>
              <a:rPr lang="hi-IN" sz="2400" dirty="0" smtClean="0"/>
              <a:t>सेन मेरिस कॉलेज ,त्रिशुर</a:t>
            </a:r>
            <a:endParaRPr lang="en-US" sz="2400" dirty="0"/>
          </a:p>
        </p:txBody>
      </p:sp>
      <p:sp>
        <p:nvSpPr>
          <p:cNvPr id="5" name="Rectangle 4"/>
          <p:cNvSpPr/>
          <p:nvPr/>
        </p:nvSpPr>
        <p:spPr>
          <a:xfrm>
            <a:off x="2079171" y="1088571"/>
            <a:ext cx="3117359" cy="369332"/>
          </a:xfrm>
          <a:prstGeom prst="rect">
            <a:avLst/>
          </a:prstGeom>
        </p:spPr>
        <p:txBody>
          <a:bodyPr wrap="square">
            <a:spAutoFit/>
          </a:bodyPr>
          <a:lstStyle/>
          <a:p>
            <a:r>
              <a:rPr lang="en-US" b="1" dirty="0" smtClean="0"/>
              <a:t> </a:t>
            </a:r>
            <a:endParaRPr lang="en-US" dirty="0"/>
          </a:p>
        </p:txBody>
      </p:sp>
      <p:sp>
        <p:nvSpPr>
          <p:cNvPr id="8" name="Rectangle 7"/>
          <p:cNvSpPr/>
          <p:nvPr/>
        </p:nvSpPr>
        <p:spPr>
          <a:xfrm>
            <a:off x="2231571" y="838200"/>
            <a:ext cx="4539343" cy="646331"/>
          </a:xfrm>
          <a:prstGeom prst="rect">
            <a:avLst/>
          </a:prstGeom>
        </p:spPr>
        <p:txBody>
          <a:bodyPr wrap="square">
            <a:spAutoFit/>
          </a:bodyPr>
          <a:lstStyle/>
          <a:p>
            <a:r>
              <a:rPr lang="hi-IN" sz="3600" b="1" dirty="0" smtClean="0">
                <a:solidFill>
                  <a:srgbClr val="FF0000"/>
                </a:solidFill>
              </a:rPr>
              <a:t>भक्तिकाल के कवि</a:t>
            </a:r>
            <a:endParaRPr lang="hi-IN" sz="3600" b="1" dirty="0">
              <a:solidFill>
                <a:srgbClr val="FF0000"/>
              </a:solidFill>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78971" y="583825"/>
            <a:ext cx="7083323"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8" name="Rectangle 7"/>
          <p:cNvSpPr/>
          <p:nvPr/>
        </p:nvSpPr>
        <p:spPr>
          <a:xfrm>
            <a:off x="1698172" y="4093029"/>
            <a:ext cx="6890657" cy="1754326"/>
          </a:xfrm>
          <a:prstGeom prst="rect">
            <a:avLst/>
          </a:prstGeom>
        </p:spPr>
        <p:txBody>
          <a:bodyPr wrap="square">
            <a:spAutoFit/>
          </a:bodyPr>
          <a:lstStyle/>
          <a:p>
            <a:r>
              <a:rPr lang="hi-IN" dirty="0" smtClean="0"/>
              <a:t>तुलसी मीठे बचन  ते सुख उपजत चहुँ ओर |</a:t>
            </a:r>
          </a:p>
          <a:p>
            <a:r>
              <a:rPr lang="hi-IN" dirty="0" smtClean="0"/>
              <a:t>बसीकरन इक मंत्र है परिहरू बचन कठोर ||</a:t>
            </a:r>
            <a:endParaRPr lang="en-US" dirty="0" smtClean="0"/>
          </a:p>
          <a:p>
            <a:endParaRPr lang="hi-IN" dirty="0" smtClean="0"/>
          </a:p>
          <a:p>
            <a:r>
              <a:rPr lang="hi-IN" dirty="0" smtClean="0"/>
              <a:t>अर्थ: तुलसीदासजी कहते हैं कि मीठे वचन सब ओर सुख फैलाते हैं |किसी को भी    वश में करने का ये एक मन्त्र होते हैं इसलिए मानव को चाहिए कि कठोर वचन छोडकर मीठा बोलने का प्रयास करे |</a:t>
            </a:r>
            <a:endParaRPr lang="hi-IN" dirty="0"/>
          </a:p>
        </p:txBody>
      </p:sp>
      <p:sp>
        <p:nvSpPr>
          <p:cNvPr id="9" name="Rectangle 8"/>
          <p:cNvSpPr/>
          <p:nvPr/>
        </p:nvSpPr>
        <p:spPr>
          <a:xfrm>
            <a:off x="587830" y="1360713"/>
            <a:ext cx="5181599" cy="2031325"/>
          </a:xfrm>
          <a:prstGeom prst="rect">
            <a:avLst/>
          </a:prstGeom>
        </p:spPr>
        <p:txBody>
          <a:bodyPr wrap="square">
            <a:spAutoFit/>
          </a:bodyPr>
          <a:lstStyle/>
          <a:p>
            <a:r>
              <a:rPr lang="hi-IN" dirty="0" smtClean="0"/>
              <a:t>नामु राम  को कलपतरु कलि कल्यान निवासु |</a:t>
            </a:r>
          </a:p>
          <a:p>
            <a:r>
              <a:rPr lang="hi-IN" dirty="0" smtClean="0"/>
              <a:t>जो सिमरत  भयो भाँग ते तुलसी तुलसीदास ||</a:t>
            </a:r>
            <a:endParaRPr lang="en-US" dirty="0" smtClean="0"/>
          </a:p>
          <a:p>
            <a:endParaRPr lang="hi-IN" dirty="0" smtClean="0"/>
          </a:p>
          <a:p>
            <a:r>
              <a:rPr lang="hi-IN" dirty="0" smtClean="0"/>
              <a:t>अर्थ: राम का नाम कल्पतरु (मनचाहा पदार्थ देनेवाला )और कल्याण का निवास (मुक्ति का घर ) है,जिसको स्मरण करने से भाँग सा (निकृष्ट) तुलसीदास भी तुलसी के समान पवित्र हो गया |</a:t>
            </a:r>
            <a:endParaRPr lang="hi-IN" dirty="0"/>
          </a:p>
        </p:txBody>
      </p:sp>
      <p:pic>
        <p:nvPicPr>
          <p:cNvPr id="1026" name="Picture 2" descr="Related image"/>
          <p:cNvPicPr>
            <a:picLocks noChangeAspect="1" noChangeArrowheads="1"/>
          </p:cNvPicPr>
          <p:nvPr/>
        </p:nvPicPr>
        <p:blipFill>
          <a:blip r:embed="rId3"/>
          <a:srcRect/>
          <a:stretch>
            <a:fillRect/>
          </a:stretch>
        </p:blipFill>
        <p:spPr bwMode="auto">
          <a:xfrm>
            <a:off x="5660571" y="1077687"/>
            <a:ext cx="2993571" cy="2558142"/>
          </a:xfrm>
          <a:prstGeom prst="rect">
            <a:avLst/>
          </a:prstGeom>
          <a:noFill/>
        </p:spPr>
      </p:pic>
      <p:sp>
        <p:nvSpPr>
          <p:cNvPr id="7" name="Rectangle 6"/>
          <p:cNvSpPr/>
          <p:nvPr/>
        </p:nvSpPr>
        <p:spPr>
          <a:xfrm>
            <a:off x="0" y="6531476"/>
            <a:ext cx="4800600" cy="307777"/>
          </a:xfrm>
          <a:prstGeom prst="rect">
            <a:avLst/>
          </a:prstGeom>
          <a:solidFill>
            <a:schemeClr val="accent2">
              <a:lumMod val="75000"/>
            </a:schemeClr>
          </a:solidFill>
        </p:spPr>
        <p:txBody>
          <a:bodyPr wrap="square">
            <a:spAutoFit/>
          </a:bodyPr>
          <a:lstStyle/>
          <a:p>
            <a:r>
              <a:rPr lang="hi-IN" sz="1400" dirty="0"/>
              <a:t>भक्तिकाल के </a:t>
            </a:r>
            <a:r>
              <a:rPr lang="hi-IN" sz="1400" dirty="0" smtClean="0"/>
              <a:t>कवि</a:t>
            </a:r>
            <a:r>
              <a:rPr lang="en-US" sz="1400" dirty="0" smtClean="0"/>
              <a:t> - </a:t>
            </a:r>
            <a:r>
              <a:rPr lang="hi-IN" sz="1400" dirty="0"/>
              <a:t>डॉ. मे फ्लावर  के </a:t>
            </a:r>
            <a:r>
              <a:rPr lang="hi-IN" sz="1400" dirty="0" smtClean="0"/>
              <a:t>ए</a:t>
            </a:r>
            <a:r>
              <a:rPr lang="en-US" sz="1400" dirty="0" smtClean="0"/>
              <a:t> - </a:t>
            </a:r>
            <a:r>
              <a:rPr lang="hi-IN" sz="1400" dirty="0"/>
              <a:t>सेन मेरिस कॉलेज ,</a:t>
            </a:r>
            <a:r>
              <a:rPr lang="hi-IN" sz="1400" dirty="0" smtClean="0"/>
              <a:t>त्रिशुर</a:t>
            </a:r>
            <a:endParaRPr lang="en-US" sz="1400" dirty="0"/>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llege logo_Updated.png"/>
          <p:cNvPicPr>
            <a:picLocks noChangeAspect="1"/>
          </p:cNvPicPr>
          <p:nvPr/>
        </p:nvPicPr>
        <p:blipFill>
          <a:blip r:embed="rId2" cstate="print"/>
          <a:stretch>
            <a:fillRect/>
          </a:stretch>
        </p:blipFill>
        <p:spPr>
          <a:xfrm>
            <a:off x="7596765" y="533400"/>
            <a:ext cx="991088" cy="1115290"/>
          </a:xfrm>
          <a:prstGeom prst="rect">
            <a:avLst/>
          </a:prstGeom>
        </p:spPr>
      </p:pic>
      <p:pic>
        <p:nvPicPr>
          <p:cNvPr id="25602" name="Picture 2" descr="C:\Users\language\Desktop\mc900435590.jpg"/>
          <p:cNvPicPr>
            <a:picLocks noChangeAspect="1" noChangeArrowheads="1"/>
          </p:cNvPicPr>
          <p:nvPr/>
        </p:nvPicPr>
        <p:blipFill>
          <a:blip r:embed="rId3"/>
          <a:srcRect/>
          <a:stretch>
            <a:fillRect/>
          </a:stretch>
        </p:blipFill>
        <p:spPr bwMode="auto">
          <a:xfrm>
            <a:off x="2416628" y="2227716"/>
            <a:ext cx="4487603" cy="2333398"/>
          </a:xfrm>
          <a:prstGeom prst="rect">
            <a:avLst/>
          </a:prstGeom>
          <a:noFill/>
        </p:spPr>
      </p:pic>
      <p:sp>
        <p:nvSpPr>
          <p:cNvPr id="4" name="Rectangle 3"/>
          <p:cNvSpPr/>
          <p:nvPr/>
        </p:nvSpPr>
        <p:spPr>
          <a:xfrm>
            <a:off x="0" y="6531476"/>
            <a:ext cx="4800600" cy="307777"/>
          </a:xfrm>
          <a:prstGeom prst="rect">
            <a:avLst/>
          </a:prstGeom>
          <a:solidFill>
            <a:schemeClr val="accent2">
              <a:lumMod val="75000"/>
            </a:schemeClr>
          </a:solidFill>
        </p:spPr>
        <p:txBody>
          <a:bodyPr wrap="square">
            <a:spAutoFit/>
          </a:bodyPr>
          <a:lstStyle/>
          <a:p>
            <a:r>
              <a:rPr lang="hi-IN" sz="1400" dirty="0"/>
              <a:t>भक्तिकाल के </a:t>
            </a:r>
            <a:r>
              <a:rPr lang="hi-IN" sz="1400" dirty="0" smtClean="0"/>
              <a:t>कवि</a:t>
            </a:r>
            <a:r>
              <a:rPr lang="en-US" sz="1400" dirty="0" smtClean="0"/>
              <a:t> - </a:t>
            </a:r>
            <a:r>
              <a:rPr lang="hi-IN" sz="1400" dirty="0"/>
              <a:t>डॉ. मे फ्लावर  के </a:t>
            </a:r>
            <a:r>
              <a:rPr lang="hi-IN" sz="1400" dirty="0" smtClean="0"/>
              <a:t>ए</a:t>
            </a:r>
            <a:r>
              <a:rPr lang="en-US" sz="1400" dirty="0" smtClean="0"/>
              <a:t> - </a:t>
            </a:r>
            <a:r>
              <a:rPr lang="hi-IN" sz="1400" dirty="0"/>
              <a:t>सेन मेरिस कॉलेज ,</a:t>
            </a:r>
            <a:r>
              <a:rPr lang="hi-IN" sz="1400" dirty="0" smtClean="0"/>
              <a:t>त्रिशुर</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2601686" y="598714"/>
            <a:ext cx="3481613" cy="646331"/>
          </a:xfrm>
          <a:prstGeom prst="rect">
            <a:avLst/>
          </a:prstGeom>
        </p:spPr>
        <p:txBody>
          <a:bodyPr wrap="square">
            <a:spAutoFit/>
          </a:bodyPr>
          <a:lstStyle/>
          <a:p>
            <a:r>
              <a:rPr lang="hi-IN" sz="3600" b="1" dirty="0" smtClean="0"/>
              <a:t>संत</a:t>
            </a:r>
            <a:r>
              <a:rPr lang="en-US" sz="3600" b="1" dirty="0" smtClean="0"/>
              <a:t> </a:t>
            </a:r>
            <a:r>
              <a:rPr lang="hi-IN" sz="3600" b="1" dirty="0" smtClean="0"/>
              <a:t>कबीर</a:t>
            </a:r>
            <a:r>
              <a:rPr lang="en-US" sz="3600" b="1" dirty="0" smtClean="0"/>
              <a:t> </a:t>
            </a:r>
            <a:r>
              <a:rPr lang="hi-IN" sz="3600" b="1" dirty="0" smtClean="0"/>
              <a:t>दास </a:t>
            </a:r>
            <a:endParaRPr lang="en-US" sz="3600" dirty="0"/>
          </a:p>
        </p:txBody>
      </p:sp>
      <p:sp>
        <p:nvSpPr>
          <p:cNvPr id="9218" name="AutoShape 2" descr="Image result for kabir das in hindi"/>
          <p:cNvSpPr>
            <a:spLocks noChangeAspect="1" noChangeArrowheads="1"/>
          </p:cNvSpPr>
          <p:nvPr/>
        </p:nvSpPr>
        <p:spPr bwMode="auto">
          <a:xfrm>
            <a:off x="155575"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0" name="Picture 4" descr="Image result for kabir das in hindi"/>
          <p:cNvPicPr>
            <a:picLocks noChangeAspect="1" noChangeArrowheads="1"/>
          </p:cNvPicPr>
          <p:nvPr/>
        </p:nvPicPr>
        <p:blipFill>
          <a:blip r:embed="rId3"/>
          <a:srcRect/>
          <a:stretch>
            <a:fillRect/>
          </a:stretch>
        </p:blipFill>
        <p:spPr bwMode="auto">
          <a:xfrm>
            <a:off x="1810203" y="2059441"/>
            <a:ext cx="4733925" cy="3609976"/>
          </a:xfrm>
          <a:prstGeom prst="rect">
            <a:avLst/>
          </a:prstGeom>
          <a:noFill/>
        </p:spPr>
      </p:pic>
      <p:sp>
        <p:nvSpPr>
          <p:cNvPr id="7" name="Rectangle 6"/>
          <p:cNvSpPr/>
          <p:nvPr/>
        </p:nvSpPr>
        <p:spPr>
          <a:xfrm>
            <a:off x="0" y="6531476"/>
            <a:ext cx="4800600" cy="307777"/>
          </a:xfrm>
          <a:prstGeom prst="rect">
            <a:avLst/>
          </a:prstGeom>
          <a:solidFill>
            <a:schemeClr val="accent2">
              <a:lumMod val="75000"/>
            </a:schemeClr>
          </a:solidFill>
        </p:spPr>
        <p:txBody>
          <a:bodyPr wrap="square">
            <a:spAutoFit/>
          </a:bodyPr>
          <a:lstStyle/>
          <a:p>
            <a:r>
              <a:rPr lang="hi-IN" sz="1400" dirty="0"/>
              <a:t>भक्तिकाल के </a:t>
            </a:r>
            <a:r>
              <a:rPr lang="hi-IN" sz="1400" dirty="0" smtClean="0"/>
              <a:t>कवि</a:t>
            </a:r>
            <a:r>
              <a:rPr lang="en-US" sz="1400" dirty="0" smtClean="0"/>
              <a:t> - </a:t>
            </a:r>
            <a:r>
              <a:rPr lang="hi-IN" sz="1400" dirty="0"/>
              <a:t>डॉ. मे फ्लावर  के </a:t>
            </a:r>
            <a:r>
              <a:rPr lang="hi-IN" sz="1400" dirty="0" smtClean="0"/>
              <a:t>ए</a:t>
            </a:r>
            <a:r>
              <a:rPr lang="en-US" sz="1400" dirty="0" smtClean="0"/>
              <a:t> - </a:t>
            </a:r>
            <a:r>
              <a:rPr lang="hi-IN" sz="1400" dirty="0"/>
              <a:t>सेन मेरिस कॉलेज ,</a:t>
            </a:r>
            <a:r>
              <a:rPr lang="hi-IN" sz="1400" dirty="0" smtClean="0"/>
              <a:t>त्रिशुर</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4486" y="500744"/>
            <a:ext cx="3636339" cy="584775"/>
          </a:xfrm>
          <a:prstGeom prst="rect">
            <a:avLst/>
          </a:prstGeom>
        </p:spPr>
        <p:txBody>
          <a:bodyPr wrap="square">
            <a:spAutoFit/>
          </a:bodyPr>
          <a:lstStyle/>
          <a:p>
            <a:r>
              <a:rPr lang="hi-IN" sz="3200" b="1" dirty="0" smtClean="0"/>
              <a:t>जीवनी </a:t>
            </a:r>
            <a:endParaRPr lang="hi-IN" sz="3200" b="1" dirty="0"/>
          </a:p>
        </p:txBody>
      </p:sp>
      <p:sp>
        <p:nvSpPr>
          <p:cNvPr id="4" name="Rectangle 3"/>
          <p:cNvSpPr/>
          <p:nvPr/>
        </p:nvSpPr>
        <p:spPr>
          <a:xfrm>
            <a:off x="1937657" y="1556658"/>
            <a:ext cx="4572000" cy="4801314"/>
          </a:xfrm>
          <a:prstGeom prst="rect">
            <a:avLst/>
          </a:prstGeom>
        </p:spPr>
        <p:txBody>
          <a:bodyPr wrap="square">
            <a:spAutoFit/>
          </a:bodyPr>
          <a:lstStyle/>
          <a:p>
            <a:r>
              <a:rPr lang="hi-IN" b="1" dirty="0" smtClean="0"/>
              <a:t>नाम</a:t>
            </a:r>
            <a:r>
              <a:rPr lang="hi-IN" dirty="0" smtClean="0"/>
              <a:t> – संत कबीरदास (</a:t>
            </a:r>
            <a:r>
              <a:rPr lang="en-US" dirty="0" err="1" smtClean="0"/>
              <a:t>Kabir</a:t>
            </a:r>
            <a:r>
              <a:rPr lang="en-US" dirty="0" smtClean="0"/>
              <a:t> Das)</a:t>
            </a:r>
            <a:br>
              <a:rPr lang="en-US" dirty="0" smtClean="0"/>
            </a:br>
            <a:r>
              <a:rPr lang="hi-IN" b="1" dirty="0" smtClean="0"/>
              <a:t>जन्म</a:t>
            </a:r>
            <a:r>
              <a:rPr lang="hi-IN" dirty="0" smtClean="0"/>
              <a:t> – 1398</a:t>
            </a:r>
            <a:br>
              <a:rPr lang="hi-IN" dirty="0" smtClean="0"/>
            </a:br>
            <a:r>
              <a:rPr lang="hi-IN" b="1" dirty="0" smtClean="0"/>
              <a:t>जन्म स्थान</a:t>
            </a:r>
            <a:r>
              <a:rPr lang="hi-IN" dirty="0" smtClean="0"/>
              <a:t> – लहरतारा ताल, काशी</a:t>
            </a:r>
            <a:br>
              <a:rPr lang="hi-IN" dirty="0" smtClean="0"/>
            </a:br>
            <a:r>
              <a:rPr lang="hi-IN" b="1" dirty="0" smtClean="0"/>
              <a:t>मृत्यु</a:t>
            </a:r>
            <a:r>
              <a:rPr lang="hi-IN" dirty="0" smtClean="0"/>
              <a:t> – 1518</a:t>
            </a:r>
            <a:br>
              <a:rPr lang="hi-IN" dirty="0" smtClean="0"/>
            </a:br>
            <a:r>
              <a:rPr lang="hi-IN" b="1" dirty="0" smtClean="0"/>
              <a:t>मृत्यु स्थान</a:t>
            </a:r>
            <a:r>
              <a:rPr lang="hi-IN" dirty="0" smtClean="0"/>
              <a:t> – मगहर, उत्तर प्रदेश</a:t>
            </a:r>
            <a:br>
              <a:rPr lang="hi-IN" dirty="0" smtClean="0"/>
            </a:br>
            <a:r>
              <a:rPr lang="hi-IN" b="1" dirty="0" smtClean="0"/>
              <a:t>माता का नाम</a:t>
            </a:r>
            <a:r>
              <a:rPr lang="hi-IN" dirty="0" smtClean="0"/>
              <a:t> – नीमा</a:t>
            </a:r>
            <a:br>
              <a:rPr lang="hi-IN" dirty="0" smtClean="0"/>
            </a:br>
            <a:r>
              <a:rPr lang="hi-IN" b="1" dirty="0" smtClean="0"/>
              <a:t>पिता का नाम</a:t>
            </a:r>
            <a:r>
              <a:rPr lang="hi-IN" dirty="0" smtClean="0"/>
              <a:t> – नीरू</a:t>
            </a:r>
            <a:br>
              <a:rPr lang="hi-IN" dirty="0" smtClean="0"/>
            </a:br>
            <a:r>
              <a:rPr lang="hi-IN" b="1" dirty="0" smtClean="0"/>
              <a:t>पत्नी का नाम</a:t>
            </a:r>
            <a:r>
              <a:rPr lang="hi-IN" dirty="0" smtClean="0"/>
              <a:t> – लोई</a:t>
            </a:r>
            <a:br>
              <a:rPr lang="hi-IN" dirty="0" smtClean="0"/>
            </a:br>
            <a:r>
              <a:rPr lang="hi-IN" b="1" dirty="0" smtClean="0"/>
              <a:t>पुत्र का नाम</a:t>
            </a:r>
            <a:r>
              <a:rPr lang="hi-IN" dirty="0" smtClean="0"/>
              <a:t> – कमाल</a:t>
            </a:r>
            <a:br>
              <a:rPr lang="hi-IN" dirty="0" smtClean="0"/>
            </a:br>
            <a:r>
              <a:rPr lang="hi-IN" b="1" dirty="0" smtClean="0"/>
              <a:t>पुत्री का नाम</a:t>
            </a:r>
            <a:r>
              <a:rPr lang="hi-IN" dirty="0" smtClean="0"/>
              <a:t> – कमाली</a:t>
            </a:r>
            <a:br>
              <a:rPr lang="hi-IN" dirty="0" smtClean="0"/>
            </a:br>
            <a:r>
              <a:rPr lang="hi-IN" b="1" dirty="0" smtClean="0"/>
              <a:t>कर्म भूमि</a:t>
            </a:r>
            <a:r>
              <a:rPr lang="hi-IN" dirty="0" smtClean="0"/>
              <a:t> – काशी, बनारस</a:t>
            </a:r>
            <a:br>
              <a:rPr lang="hi-IN" dirty="0" smtClean="0"/>
            </a:br>
            <a:r>
              <a:rPr lang="hi-IN" b="1" dirty="0" smtClean="0"/>
              <a:t>कार्य क्षेत्र</a:t>
            </a:r>
            <a:r>
              <a:rPr lang="hi-IN" dirty="0" smtClean="0"/>
              <a:t> – समाज सुधारक, कवि, सूत काटकर कपड़ा बनाना</a:t>
            </a:r>
            <a:br>
              <a:rPr lang="hi-IN" dirty="0" smtClean="0"/>
            </a:br>
            <a:r>
              <a:rPr lang="hi-IN" b="1" dirty="0" smtClean="0"/>
              <a:t>मुख्य रचनाएं</a:t>
            </a:r>
            <a:r>
              <a:rPr lang="hi-IN" dirty="0" smtClean="0"/>
              <a:t> – साखी, सबद, रमैनी</a:t>
            </a:r>
            <a:br>
              <a:rPr lang="hi-IN" dirty="0" smtClean="0"/>
            </a:br>
            <a:r>
              <a:rPr lang="hi-IN" b="1" dirty="0" smtClean="0"/>
              <a:t>भाषा</a:t>
            </a:r>
            <a:r>
              <a:rPr lang="hi-IN" dirty="0" smtClean="0"/>
              <a:t> – अवधी, सधुक्कड़ी, पंचमेल खिचड़ी</a:t>
            </a:r>
            <a:br>
              <a:rPr lang="hi-IN" dirty="0" smtClean="0"/>
            </a:br>
            <a:r>
              <a:rPr lang="hi-IN" b="1" dirty="0" smtClean="0"/>
              <a:t>शिक्षा</a:t>
            </a:r>
            <a:r>
              <a:rPr lang="hi-IN" dirty="0" smtClean="0"/>
              <a:t> – निरक्षर</a:t>
            </a:r>
            <a:br>
              <a:rPr lang="hi-IN" dirty="0" smtClean="0"/>
            </a:br>
            <a:r>
              <a:rPr lang="hi-IN" b="1" dirty="0" smtClean="0"/>
              <a:t>नागरिकता</a:t>
            </a:r>
            <a:r>
              <a:rPr lang="hi-IN" dirty="0" smtClean="0"/>
              <a:t> – भारतीय</a:t>
            </a:r>
            <a:endParaRPr lang="en-US" dirty="0"/>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0" y="6531476"/>
            <a:ext cx="4800600" cy="307777"/>
          </a:xfrm>
          <a:prstGeom prst="rect">
            <a:avLst/>
          </a:prstGeom>
          <a:solidFill>
            <a:schemeClr val="accent2">
              <a:lumMod val="75000"/>
            </a:schemeClr>
          </a:solidFill>
        </p:spPr>
        <p:txBody>
          <a:bodyPr wrap="square">
            <a:spAutoFit/>
          </a:bodyPr>
          <a:lstStyle/>
          <a:p>
            <a:r>
              <a:rPr lang="hi-IN" sz="1400" dirty="0"/>
              <a:t>भक्तिकाल के </a:t>
            </a:r>
            <a:r>
              <a:rPr lang="hi-IN" sz="1400" dirty="0" smtClean="0"/>
              <a:t>कवि</a:t>
            </a:r>
            <a:r>
              <a:rPr lang="en-US" sz="1400" dirty="0" smtClean="0"/>
              <a:t> - </a:t>
            </a:r>
            <a:r>
              <a:rPr lang="hi-IN" sz="1400" dirty="0"/>
              <a:t>डॉ. मे फ्लावर  के </a:t>
            </a:r>
            <a:r>
              <a:rPr lang="hi-IN" sz="1400" dirty="0" smtClean="0"/>
              <a:t>ए</a:t>
            </a:r>
            <a:r>
              <a:rPr lang="en-US" sz="1400" dirty="0" smtClean="0"/>
              <a:t> - </a:t>
            </a:r>
            <a:r>
              <a:rPr lang="hi-IN" sz="1400" dirty="0"/>
              <a:t>सेन मेरिस कॉलेज ,</a:t>
            </a:r>
            <a:r>
              <a:rPr lang="hi-IN" sz="1400" dirty="0" smtClean="0"/>
              <a:t>त्रिशुर</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7" name="Rectangle 6"/>
          <p:cNvSpPr/>
          <p:nvPr/>
        </p:nvSpPr>
        <p:spPr>
          <a:xfrm>
            <a:off x="4114801" y="1317171"/>
            <a:ext cx="5029199" cy="3139321"/>
          </a:xfrm>
          <a:prstGeom prst="rect">
            <a:avLst/>
          </a:prstGeom>
        </p:spPr>
        <p:txBody>
          <a:bodyPr wrap="square">
            <a:spAutoFit/>
          </a:bodyPr>
          <a:lstStyle/>
          <a:p>
            <a:r>
              <a:rPr lang="hi-IN" dirty="0" smtClean="0"/>
              <a:t>जाति न पूछो साधू की पूछ लीजिए ज्ञान ।</a:t>
            </a:r>
            <a:br>
              <a:rPr lang="hi-IN" dirty="0" smtClean="0"/>
            </a:br>
            <a:r>
              <a:rPr lang="hi-IN" dirty="0" smtClean="0"/>
              <a:t>मोल करो तरवार को पडा रहन दो म्यान ॥</a:t>
            </a:r>
            <a:endParaRPr lang="en-US" dirty="0" smtClean="0"/>
          </a:p>
          <a:p>
            <a:endParaRPr lang="en-US" dirty="0" smtClean="0"/>
          </a:p>
          <a:p>
            <a:endParaRPr lang="hi-IN" dirty="0" smtClean="0"/>
          </a:p>
          <a:p>
            <a:r>
              <a:rPr lang="hi-IN" dirty="0" smtClean="0"/>
              <a:t>अर्थ: सच्चा साधु सब प्रकार के भेदभावों से ऊपर उठ जाता है. उससे यह न पूछो की वह किस जाति का है साधु कितना ज्ञानी है यह जानना महत्वपूर्ण है. साधु की जाति म्यान के समान है और उसका ज्ञान तलवार की धार के समान है. तलवार की धार ही उसका मूल्य है – उसकी म्यान तलवार के मूल्य को नहीं बढाती</a:t>
            </a:r>
            <a:r>
              <a:rPr lang="en-US" dirty="0" smtClean="0"/>
              <a:t> I</a:t>
            </a:r>
            <a:endParaRPr lang="hi-IN" dirty="0"/>
          </a:p>
        </p:txBody>
      </p:sp>
      <p:pic>
        <p:nvPicPr>
          <p:cNvPr id="24578" name="Picture 2" descr="Image result for kabir das in hindi images"/>
          <p:cNvPicPr>
            <a:picLocks noChangeAspect="1" noChangeArrowheads="1"/>
          </p:cNvPicPr>
          <p:nvPr/>
        </p:nvPicPr>
        <p:blipFill>
          <a:blip r:embed="rId3"/>
          <a:srcRect/>
          <a:stretch>
            <a:fillRect/>
          </a:stretch>
        </p:blipFill>
        <p:spPr bwMode="auto">
          <a:xfrm>
            <a:off x="177346" y="927325"/>
            <a:ext cx="3872140" cy="4123645"/>
          </a:xfrm>
          <a:prstGeom prst="rect">
            <a:avLst/>
          </a:prstGeom>
          <a:noFill/>
        </p:spPr>
      </p:pic>
      <p:sp>
        <p:nvSpPr>
          <p:cNvPr id="8" name="Rectangle 7"/>
          <p:cNvSpPr/>
          <p:nvPr/>
        </p:nvSpPr>
        <p:spPr>
          <a:xfrm>
            <a:off x="0" y="6531476"/>
            <a:ext cx="4800600" cy="307777"/>
          </a:xfrm>
          <a:prstGeom prst="rect">
            <a:avLst/>
          </a:prstGeom>
          <a:solidFill>
            <a:schemeClr val="accent2">
              <a:lumMod val="75000"/>
            </a:schemeClr>
          </a:solidFill>
        </p:spPr>
        <p:txBody>
          <a:bodyPr wrap="square">
            <a:spAutoFit/>
          </a:bodyPr>
          <a:lstStyle/>
          <a:p>
            <a:r>
              <a:rPr lang="hi-IN" sz="1400" dirty="0"/>
              <a:t>भक्तिकाल के </a:t>
            </a:r>
            <a:r>
              <a:rPr lang="hi-IN" sz="1400" dirty="0" smtClean="0"/>
              <a:t>कवि</a:t>
            </a:r>
            <a:r>
              <a:rPr lang="en-US" sz="1400" dirty="0" smtClean="0"/>
              <a:t> - </a:t>
            </a:r>
            <a:r>
              <a:rPr lang="hi-IN" sz="1400" dirty="0"/>
              <a:t>डॉ. मे फ्लावर  के </a:t>
            </a:r>
            <a:r>
              <a:rPr lang="hi-IN" sz="1400" dirty="0" smtClean="0"/>
              <a:t>ए</a:t>
            </a:r>
            <a:r>
              <a:rPr lang="en-US" sz="1400" dirty="0" smtClean="0"/>
              <a:t> - </a:t>
            </a:r>
            <a:r>
              <a:rPr lang="hi-IN" sz="1400" dirty="0"/>
              <a:t>सेन मेरिस कॉलेज ,</a:t>
            </a:r>
            <a:r>
              <a:rPr lang="hi-IN" sz="1400" dirty="0" smtClean="0"/>
              <a:t>त्रिशुर</a:t>
            </a:r>
            <a:endParaRPr lang="en-US" sz="1400" dirty="0"/>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pic>
        <p:nvPicPr>
          <p:cNvPr id="7172" name="Picture 4" descr="Image result for surdas in hindi"/>
          <p:cNvPicPr>
            <a:picLocks noChangeAspect="1" noChangeArrowheads="1"/>
          </p:cNvPicPr>
          <p:nvPr/>
        </p:nvPicPr>
        <p:blipFill>
          <a:blip r:embed="rId3"/>
          <a:srcRect/>
          <a:stretch>
            <a:fillRect/>
          </a:stretch>
        </p:blipFill>
        <p:spPr bwMode="auto">
          <a:xfrm>
            <a:off x="1045029" y="555170"/>
            <a:ext cx="5976257" cy="5704115"/>
          </a:xfrm>
          <a:prstGeom prst="rect">
            <a:avLst/>
          </a:prstGeom>
          <a:noFill/>
        </p:spPr>
      </p:pic>
      <p:sp>
        <p:nvSpPr>
          <p:cNvPr id="7" name="Rectangle 6"/>
          <p:cNvSpPr/>
          <p:nvPr/>
        </p:nvSpPr>
        <p:spPr>
          <a:xfrm>
            <a:off x="0" y="6531476"/>
            <a:ext cx="4800600" cy="307777"/>
          </a:xfrm>
          <a:prstGeom prst="rect">
            <a:avLst/>
          </a:prstGeom>
          <a:solidFill>
            <a:schemeClr val="accent2">
              <a:lumMod val="75000"/>
            </a:schemeClr>
          </a:solidFill>
        </p:spPr>
        <p:txBody>
          <a:bodyPr wrap="square">
            <a:spAutoFit/>
          </a:bodyPr>
          <a:lstStyle/>
          <a:p>
            <a:r>
              <a:rPr lang="hi-IN" sz="1400" dirty="0"/>
              <a:t>भक्तिकाल के </a:t>
            </a:r>
            <a:r>
              <a:rPr lang="hi-IN" sz="1400" dirty="0" smtClean="0"/>
              <a:t>कवि</a:t>
            </a:r>
            <a:r>
              <a:rPr lang="en-US" sz="1400" dirty="0" smtClean="0"/>
              <a:t> - </a:t>
            </a:r>
            <a:r>
              <a:rPr lang="hi-IN" sz="1400" dirty="0"/>
              <a:t>डॉ. मे फ्लावर  के </a:t>
            </a:r>
            <a:r>
              <a:rPr lang="hi-IN" sz="1400" dirty="0" smtClean="0"/>
              <a:t>ए</a:t>
            </a:r>
            <a:r>
              <a:rPr lang="en-US" sz="1400" dirty="0" smtClean="0"/>
              <a:t> - </a:t>
            </a:r>
            <a:r>
              <a:rPr lang="hi-IN" sz="1400" dirty="0"/>
              <a:t>सेन मेरिस कॉलेज ,</a:t>
            </a:r>
            <a:r>
              <a:rPr lang="hi-IN" sz="1400" dirty="0" smtClean="0"/>
              <a:t>त्रिशुर</a:t>
            </a:r>
            <a:endParaRPr lang="en-US" sz="1400" dirty="0"/>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12" name="Rectangle 11"/>
          <p:cNvSpPr/>
          <p:nvPr/>
        </p:nvSpPr>
        <p:spPr>
          <a:xfrm>
            <a:off x="2449285" y="805543"/>
            <a:ext cx="4147457" cy="369332"/>
          </a:xfrm>
          <a:prstGeom prst="rect">
            <a:avLst/>
          </a:prstGeom>
        </p:spPr>
        <p:txBody>
          <a:bodyPr wrap="square">
            <a:spAutoFit/>
          </a:bodyPr>
          <a:lstStyle/>
          <a:p>
            <a:r>
              <a:rPr lang="hi-IN" dirty="0" smtClean="0"/>
              <a:t>, </a:t>
            </a:r>
            <a:endParaRPr lang="en-US" dirty="0"/>
          </a:p>
        </p:txBody>
      </p:sp>
      <p:graphicFrame>
        <p:nvGraphicFramePr>
          <p:cNvPr id="7" name="Table 6"/>
          <p:cNvGraphicFramePr>
            <a:graphicFrameLocks noGrp="1"/>
          </p:cNvGraphicFramePr>
          <p:nvPr/>
        </p:nvGraphicFramePr>
        <p:xfrm>
          <a:off x="1561630" y="1376676"/>
          <a:ext cx="6020740" cy="4104648"/>
        </p:xfrm>
        <a:graphic>
          <a:graphicData uri="http://schemas.openxmlformats.org/drawingml/2006/table">
            <a:tbl>
              <a:tblPr/>
              <a:tblGrid>
                <a:gridCol w="3010370">
                  <a:extLst>
                    <a:ext uri="{9D8B030D-6E8A-4147-A177-3AD203B41FA5}">
                      <a16:colId xmlns:a16="http://schemas.microsoft.com/office/drawing/2014/main" xmlns="" val="20000"/>
                    </a:ext>
                  </a:extLst>
                </a:gridCol>
                <a:gridCol w="3010370">
                  <a:extLst>
                    <a:ext uri="{9D8B030D-6E8A-4147-A177-3AD203B41FA5}">
                      <a16:colId xmlns:a16="http://schemas.microsoft.com/office/drawing/2014/main" xmlns="" val="20001"/>
                    </a:ext>
                  </a:extLst>
                </a:gridCol>
              </a:tblGrid>
              <a:tr h="361244">
                <a:tc>
                  <a:txBody>
                    <a:bodyPr/>
                    <a:lstStyle/>
                    <a:p>
                      <a:r>
                        <a:rPr lang="hi-IN" sz="1800" b="1" dirty="0"/>
                        <a:t>नाम </a:t>
                      </a:r>
                      <a:endParaRPr lang="en-US" sz="1800" dirty="0"/>
                    </a:p>
                  </a:txBody>
                  <a:tcPr marL="90311" marR="90311" marT="45156" marB="45156" anchor="ctr">
                    <a:lnL>
                      <a:noFill/>
                    </a:lnL>
                    <a:lnR>
                      <a:noFill/>
                    </a:lnR>
                    <a:lnT>
                      <a:noFill/>
                    </a:lnT>
                    <a:lnB>
                      <a:noFill/>
                    </a:lnB>
                  </a:tcPr>
                </a:tc>
                <a:tc>
                  <a:txBody>
                    <a:bodyPr/>
                    <a:lstStyle/>
                    <a:p>
                      <a:r>
                        <a:rPr lang="hi-IN" sz="1800"/>
                        <a:t>सूरदास (</a:t>
                      </a:r>
                      <a:r>
                        <a:rPr lang="en-US" sz="1800" b="1"/>
                        <a:t>Surdas</a:t>
                      </a:r>
                      <a:r>
                        <a:rPr lang="en-US" sz="1800"/>
                        <a:t>)</a:t>
                      </a:r>
                    </a:p>
                  </a:txBody>
                  <a:tcPr marL="90311" marR="90311" marT="45156" marB="45156" anchor="ctr">
                    <a:lnL>
                      <a:noFill/>
                    </a:lnL>
                    <a:lnR>
                      <a:noFill/>
                    </a:lnR>
                    <a:lnT>
                      <a:noFill/>
                    </a:lnT>
                    <a:lnB>
                      <a:noFill/>
                    </a:lnB>
                  </a:tcPr>
                </a:tc>
                <a:extLst>
                  <a:ext uri="{0D108BD9-81ED-4DB2-BD59-A6C34878D82A}">
                    <a16:rowId xmlns:a16="http://schemas.microsoft.com/office/drawing/2014/main" xmlns="" val="10000"/>
                  </a:ext>
                </a:extLst>
              </a:tr>
              <a:tr h="632178">
                <a:tc>
                  <a:txBody>
                    <a:bodyPr/>
                    <a:lstStyle/>
                    <a:p>
                      <a:r>
                        <a:rPr lang="hi-IN" sz="1800" b="1" dirty="0"/>
                        <a:t>जन्म </a:t>
                      </a:r>
                      <a:endParaRPr lang="en-US" sz="1800" dirty="0"/>
                    </a:p>
                  </a:txBody>
                  <a:tcPr marL="90311" marR="90311" marT="45156" marB="45156" anchor="ctr">
                    <a:lnL>
                      <a:noFill/>
                    </a:lnL>
                    <a:lnR>
                      <a:noFill/>
                    </a:lnR>
                    <a:lnT>
                      <a:noFill/>
                    </a:lnT>
                    <a:lnB>
                      <a:noFill/>
                    </a:lnB>
                  </a:tcPr>
                </a:tc>
                <a:tc>
                  <a:txBody>
                    <a:bodyPr/>
                    <a:lstStyle/>
                    <a:p>
                      <a:r>
                        <a:rPr lang="hi-IN" sz="1800"/>
                        <a:t>संवत् 1535 विक्रमी (स्पष्ट नहीं है)</a:t>
                      </a:r>
                    </a:p>
                  </a:txBody>
                  <a:tcPr marL="90311" marR="90311" marT="45156" marB="45156" anchor="ctr">
                    <a:lnL>
                      <a:noFill/>
                    </a:lnL>
                    <a:lnR>
                      <a:noFill/>
                    </a:lnR>
                    <a:lnT>
                      <a:noFill/>
                    </a:lnT>
                    <a:lnB>
                      <a:noFill/>
                    </a:lnB>
                  </a:tcPr>
                </a:tc>
                <a:extLst>
                  <a:ext uri="{0D108BD9-81ED-4DB2-BD59-A6C34878D82A}">
                    <a16:rowId xmlns:a16="http://schemas.microsoft.com/office/drawing/2014/main" xmlns="" val="10001"/>
                  </a:ext>
                </a:extLst>
              </a:tr>
              <a:tr h="361244">
                <a:tc>
                  <a:txBody>
                    <a:bodyPr/>
                    <a:lstStyle/>
                    <a:p>
                      <a:r>
                        <a:rPr lang="hi-IN" sz="1800" b="1" dirty="0"/>
                        <a:t>जन्मस्थान </a:t>
                      </a:r>
                      <a:endParaRPr lang="en-US" sz="1800" dirty="0"/>
                    </a:p>
                  </a:txBody>
                  <a:tcPr marL="90311" marR="90311" marT="45156" marB="45156" anchor="ctr">
                    <a:lnL>
                      <a:noFill/>
                    </a:lnL>
                    <a:lnR>
                      <a:noFill/>
                    </a:lnR>
                    <a:lnT>
                      <a:noFill/>
                    </a:lnT>
                    <a:lnB>
                      <a:noFill/>
                    </a:lnB>
                  </a:tcPr>
                </a:tc>
                <a:tc>
                  <a:txBody>
                    <a:bodyPr/>
                    <a:lstStyle/>
                    <a:p>
                      <a:r>
                        <a:rPr lang="hi-IN" sz="1800"/>
                        <a:t>रुनकता</a:t>
                      </a:r>
                    </a:p>
                  </a:txBody>
                  <a:tcPr marL="90311" marR="90311" marT="45156" marB="45156" anchor="ctr">
                    <a:lnL>
                      <a:noFill/>
                    </a:lnL>
                    <a:lnR>
                      <a:noFill/>
                    </a:lnR>
                    <a:lnT>
                      <a:noFill/>
                    </a:lnT>
                    <a:lnB>
                      <a:noFill/>
                    </a:lnB>
                  </a:tcPr>
                </a:tc>
                <a:extLst>
                  <a:ext uri="{0D108BD9-81ED-4DB2-BD59-A6C34878D82A}">
                    <a16:rowId xmlns:a16="http://schemas.microsoft.com/office/drawing/2014/main" xmlns="" val="10002"/>
                  </a:ext>
                </a:extLst>
              </a:tr>
              <a:tr h="361244">
                <a:tc>
                  <a:txBody>
                    <a:bodyPr/>
                    <a:lstStyle/>
                    <a:p>
                      <a:r>
                        <a:rPr lang="en-US" sz="1800" b="1" dirty="0" err="1"/>
                        <a:t>पिता</a:t>
                      </a:r>
                      <a:r>
                        <a:rPr lang="en-US" sz="1800" b="1" dirty="0"/>
                        <a:t> </a:t>
                      </a:r>
                      <a:r>
                        <a:rPr lang="en-US" sz="1800" b="1" dirty="0" err="1"/>
                        <a:t>का</a:t>
                      </a:r>
                      <a:r>
                        <a:rPr lang="en-US" sz="1800" b="1" dirty="0"/>
                        <a:t> </a:t>
                      </a:r>
                      <a:r>
                        <a:rPr lang="en-US" sz="1800" b="1" dirty="0" err="1" smtClean="0"/>
                        <a:t>नाम</a:t>
                      </a:r>
                      <a:r>
                        <a:rPr lang="en-US" sz="1800" b="1" dirty="0" smtClean="0"/>
                        <a:t> </a:t>
                      </a:r>
                      <a:endParaRPr lang="en-US" sz="1800" dirty="0"/>
                    </a:p>
                  </a:txBody>
                  <a:tcPr marL="90311" marR="90311" marT="45156" marB="45156" anchor="ctr">
                    <a:lnL>
                      <a:noFill/>
                    </a:lnL>
                    <a:lnR>
                      <a:noFill/>
                    </a:lnR>
                    <a:lnT>
                      <a:noFill/>
                    </a:lnT>
                    <a:lnB>
                      <a:noFill/>
                    </a:lnB>
                  </a:tcPr>
                </a:tc>
                <a:tc>
                  <a:txBody>
                    <a:bodyPr/>
                    <a:lstStyle/>
                    <a:p>
                      <a:r>
                        <a:rPr lang="hi-IN" sz="1800"/>
                        <a:t>रामदास सारस्वत</a:t>
                      </a:r>
                    </a:p>
                  </a:txBody>
                  <a:tcPr marL="90311" marR="90311" marT="45156" marB="45156" anchor="ctr">
                    <a:lnL>
                      <a:noFill/>
                    </a:lnL>
                    <a:lnR>
                      <a:noFill/>
                    </a:lnR>
                    <a:lnT>
                      <a:noFill/>
                    </a:lnT>
                    <a:lnB>
                      <a:noFill/>
                    </a:lnB>
                  </a:tcPr>
                </a:tc>
                <a:extLst>
                  <a:ext uri="{0D108BD9-81ED-4DB2-BD59-A6C34878D82A}">
                    <a16:rowId xmlns:a16="http://schemas.microsoft.com/office/drawing/2014/main" xmlns="" val="10003"/>
                  </a:ext>
                </a:extLst>
              </a:tr>
              <a:tr h="361244">
                <a:tc>
                  <a:txBody>
                    <a:bodyPr/>
                    <a:lstStyle/>
                    <a:p>
                      <a:r>
                        <a:rPr lang="hi-IN" sz="1800" b="1" dirty="0"/>
                        <a:t>गुरु </a:t>
                      </a:r>
                      <a:endParaRPr lang="en-US" sz="1800" dirty="0"/>
                    </a:p>
                  </a:txBody>
                  <a:tcPr marL="90311" marR="90311" marT="45156" marB="45156" anchor="ctr">
                    <a:lnL>
                      <a:noFill/>
                    </a:lnL>
                    <a:lnR>
                      <a:noFill/>
                    </a:lnR>
                    <a:lnT>
                      <a:noFill/>
                    </a:lnT>
                    <a:lnB>
                      <a:noFill/>
                    </a:lnB>
                  </a:tcPr>
                </a:tc>
                <a:tc>
                  <a:txBody>
                    <a:bodyPr/>
                    <a:lstStyle/>
                    <a:p>
                      <a:r>
                        <a:rPr lang="hi-IN" sz="1800"/>
                        <a:t>बल्लभाचार्य</a:t>
                      </a:r>
                    </a:p>
                  </a:txBody>
                  <a:tcPr marL="90311" marR="90311" marT="45156" marB="45156" anchor="ctr">
                    <a:lnL>
                      <a:noFill/>
                    </a:lnL>
                    <a:lnR>
                      <a:noFill/>
                    </a:lnR>
                    <a:lnT>
                      <a:noFill/>
                    </a:lnT>
                    <a:lnB>
                      <a:noFill/>
                    </a:lnB>
                  </a:tcPr>
                </a:tc>
                <a:extLst>
                  <a:ext uri="{0D108BD9-81ED-4DB2-BD59-A6C34878D82A}">
                    <a16:rowId xmlns:a16="http://schemas.microsoft.com/office/drawing/2014/main" xmlns="" val="10004"/>
                  </a:ext>
                </a:extLst>
              </a:tr>
              <a:tr h="361244">
                <a:tc>
                  <a:txBody>
                    <a:bodyPr/>
                    <a:lstStyle/>
                    <a:p>
                      <a:r>
                        <a:rPr lang="en-US" sz="1800" b="1" dirty="0" err="1"/>
                        <a:t>पत्नी</a:t>
                      </a:r>
                      <a:r>
                        <a:rPr lang="en-US" sz="1800" b="1" dirty="0"/>
                        <a:t> </a:t>
                      </a:r>
                      <a:r>
                        <a:rPr lang="en-US" sz="1800" b="1" dirty="0" err="1"/>
                        <a:t>का</a:t>
                      </a:r>
                      <a:r>
                        <a:rPr lang="en-US" sz="1800" b="1" dirty="0"/>
                        <a:t> </a:t>
                      </a:r>
                      <a:r>
                        <a:rPr lang="en-US" sz="1800" b="1" dirty="0" err="1"/>
                        <a:t>नाम</a:t>
                      </a:r>
                      <a:r>
                        <a:rPr lang="en-US" sz="1800" b="1" dirty="0"/>
                        <a:t> </a:t>
                      </a:r>
                      <a:endParaRPr lang="en-US" sz="1800" dirty="0"/>
                    </a:p>
                  </a:txBody>
                  <a:tcPr marL="90311" marR="90311" marT="45156" marB="45156" anchor="ctr">
                    <a:lnL>
                      <a:noFill/>
                    </a:lnL>
                    <a:lnR>
                      <a:noFill/>
                    </a:lnR>
                    <a:lnT>
                      <a:noFill/>
                    </a:lnT>
                    <a:lnB>
                      <a:noFill/>
                    </a:lnB>
                  </a:tcPr>
                </a:tc>
                <a:tc>
                  <a:txBody>
                    <a:bodyPr/>
                    <a:lstStyle/>
                    <a:p>
                      <a:r>
                        <a:rPr lang="hi-IN" sz="1800"/>
                        <a:t>आजीवन अविवाहित</a:t>
                      </a:r>
                    </a:p>
                  </a:txBody>
                  <a:tcPr marL="90311" marR="90311" marT="45156" marB="45156" anchor="ctr">
                    <a:lnL>
                      <a:noFill/>
                    </a:lnL>
                    <a:lnR>
                      <a:noFill/>
                    </a:lnR>
                    <a:lnT>
                      <a:noFill/>
                    </a:lnT>
                    <a:lnB>
                      <a:noFill/>
                    </a:lnB>
                  </a:tcPr>
                </a:tc>
                <a:extLst>
                  <a:ext uri="{0D108BD9-81ED-4DB2-BD59-A6C34878D82A}">
                    <a16:rowId xmlns:a16="http://schemas.microsoft.com/office/drawing/2014/main" xmlns="" val="10005"/>
                  </a:ext>
                </a:extLst>
              </a:tr>
              <a:tr h="632178">
                <a:tc>
                  <a:txBody>
                    <a:bodyPr/>
                    <a:lstStyle/>
                    <a:p>
                      <a:r>
                        <a:rPr lang="hi-IN" sz="1800" b="1" dirty="0"/>
                        <a:t>मृत्यु </a:t>
                      </a:r>
                      <a:endParaRPr lang="en-US" sz="1800" dirty="0"/>
                    </a:p>
                  </a:txBody>
                  <a:tcPr marL="90311" marR="90311" marT="45156" marB="45156" anchor="ctr">
                    <a:lnL>
                      <a:noFill/>
                    </a:lnL>
                    <a:lnR>
                      <a:noFill/>
                    </a:lnR>
                    <a:lnT>
                      <a:noFill/>
                    </a:lnT>
                    <a:lnB>
                      <a:noFill/>
                    </a:lnB>
                  </a:tcPr>
                </a:tc>
                <a:tc>
                  <a:txBody>
                    <a:bodyPr/>
                    <a:lstStyle/>
                    <a:p>
                      <a:r>
                        <a:rPr lang="hi-IN" sz="1800"/>
                        <a:t>संवत् 1642 विक्रमी (स्पष्ट नहीं है)</a:t>
                      </a:r>
                    </a:p>
                  </a:txBody>
                  <a:tcPr marL="90311" marR="90311" marT="45156" marB="45156" anchor="ctr">
                    <a:lnL>
                      <a:noFill/>
                    </a:lnL>
                    <a:lnR>
                      <a:noFill/>
                    </a:lnR>
                    <a:lnT>
                      <a:noFill/>
                    </a:lnT>
                    <a:lnB>
                      <a:noFill/>
                    </a:lnB>
                  </a:tcPr>
                </a:tc>
                <a:extLst>
                  <a:ext uri="{0D108BD9-81ED-4DB2-BD59-A6C34878D82A}">
                    <a16:rowId xmlns:a16="http://schemas.microsoft.com/office/drawing/2014/main" xmlns="" val="10006"/>
                  </a:ext>
                </a:extLst>
              </a:tr>
              <a:tr h="361244">
                <a:tc>
                  <a:txBody>
                    <a:bodyPr/>
                    <a:lstStyle/>
                    <a:p>
                      <a:r>
                        <a:rPr lang="hi-IN" sz="1800" b="1"/>
                        <a:t>कार्यक्षेत्र</a:t>
                      </a:r>
                      <a:endParaRPr lang="hi-IN" sz="1800"/>
                    </a:p>
                  </a:txBody>
                  <a:tcPr marL="90311" marR="90311" marT="45156" marB="45156" anchor="ctr">
                    <a:lnL>
                      <a:noFill/>
                    </a:lnL>
                    <a:lnR>
                      <a:noFill/>
                    </a:lnR>
                    <a:lnT>
                      <a:noFill/>
                    </a:lnT>
                    <a:lnB>
                      <a:noFill/>
                    </a:lnB>
                  </a:tcPr>
                </a:tc>
                <a:tc>
                  <a:txBody>
                    <a:bodyPr/>
                    <a:lstStyle/>
                    <a:p>
                      <a:r>
                        <a:rPr lang="hi-IN" sz="1800"/>
                        <a:t>कवि</a:t>
                      </a:r>
                    </a:p>
                  </a:txBody>
                  <a:tcPr marL="90311" marR="90311" marT="45156" marB="45156" anchor="ctr">
                    <a:lnL>
                      <a:noFill/>
                    </a:lnL>
                    <a:lnR>
                      <a:noFill/>
                    </a:lnR>
                    <a:lnT>
                      <a:noFill/>
                    </a:lnT>
                    <a:lnB>
                      <a:noFill/>
                    </a:lnB>
                  </a:tcPr>
                </a:tc>
                <a:extLst>
                  <a:ext uri="{0D108BD9-81ED-4DB2-BD59-A6C34878D82A}">
                    <a16:rowId xmlns:a16="http://schemas.microsoft.com/office/drawing/2014/main" xmlns="" val="10007"/>
                  </a:ext>
                </a:extLst>
              </a:tr>
              <a:tr h="632178">
                <a:tc>
                  <a:txBody>
                    <a:bodyPr/>
                    <a:lstStyle/>
                    <a:p>
                      <a:r>
                        <a:rPr lang="hi-IN" sz="1800" b="1"/>
                        <a:t>रचनायें</a:t>
                      </a:r>
                      <a:endParaRPr lang="hi-IN" sz="1800"/>
                    </a:p>
                  </a:txBody>
                  <a:tcPr marL="90311" marR="90311" marT="45156" marB="45156" anchor="ctr">
                    <a:lnL>
                      <a:noFill/>
                    </a:lnL>
                    <a:lnR>
                      <a:noFill/>
                    </a:lnR>
                    <a:lnT>
                      <a:noFill/>
                    </a:lnT>
                    <a:lnB>
                      <a:noFill/>
                    </a:lnB>
                  </a:tcPr>
                </a:tc>
                <a:tc>
                  <a:txBody>
                    <a:bodyPr/>
                    <a:lstStyle/>
                    <a:p>
                      <a:r>
                        <a:rPr lang="hi-IN" sz="1800" dirty="0"/>
                        <a:t>सूरसागर, सूरसारावली,साहित्य-लहरी, नल-दमयन्ती, ब्याहलो</a:t>
                      </a:r>
                    </a:p>
                  </a:txBody>
                  <a:tcPr marL="90311" marR="90311" marT="45156" marB="45156" anchor="ctr">
                    <a:lnL>
                      <a:noFill/>
                    </a:lnL>
                    <a:lnR>
                      <a:noFill/>
                    </a:lnR>
                    <a:lnT>
                      <a:noFill/>
                    </a:lnT>
                    <a:lnB>
                      <a:noFill/>
                    </a:lnB>
                  </a:tcPr>
                </a:tc>
                <a:extLst>
                  <a:ext uri="{0D108BD9-81ED-4DB2-BD59-A6C34878D82A}">
                    <a16:rowId xmlns:a16="http://schemas.microsoft.com/office/drawing/2014/main" xmlns="" val="10008"/>
                  </a:ext>
                </a:extLst>
              </a:tr>
            </a:tbl>
          </a:graphicData>
        </a:graphic>
      </p:graphicFrame>
      <p:sp>
        <p:nvSpPr>
          <p:cNvPr id="6145" name="Rectangle 1"/>
          <p:cNvSpPr>
            <a:spLocks noChangeArrowheads="1"/>
          </p:cNvSpPr>
          <p:nvPr/>
        </p:nvSpPr>
        <p:spPr bwMode="auto">
          <a:xfrm>
            <a:off x="1436914" y="468086"/>
            <a:ext cx="770708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sz="2800" b="1" i="0" u="none" strike="noStrike" cap="none" normalizeH="0" baseline="0" dirty="0" smtClean="0">
                <a:ln>
                  <a:noFill/>
                </a:ln>
                <a:solidFill>
                  <a:schemeClr val="tx1"/>
                </a:solidFill>
                <a:effectLst/>
                <a:latin typeface="Arial" charset="0"/>
                <a:cs typeface="Mangal"/>
              </a:rPr>
              <a:t>संत सूरदास की भक्तिपूर्वक जीवनी</a:t>
            </a:r>
            <a:endParaRPr kumimoji="0" lang="en-US" sz="28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cs typeface="Arial" charset="0"/>
              </a:rPr>
              <a:t/>
            </a:r>
            <a:br>
              <a:rPr kumimoji="0" lang="en-US" sz="900" b="1" i="0" u="none" strike="noStrike" cap="none" normalizeH="0" baseline="0" dirty="0" smtClean="0">
                <a:ln>
                  <a:noFill/>
                </a:ln>
                <a:solidFill>
                  <a:schemeClr val="tx1"/>
                </a:solidFill>
                <a:effectLst/>
                <a:latin typeface="Arial" charset="0"/>
                <a:cs typeface="Arial" charset="0"/>
              </a:rPr>
            </a:br>
            <a:endParaRPr kumimoji="0" lang="en-US" sz="9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8" name="Rectangle 7"/>
          <p:cNvSpPr/>
          <p:nvPr/>
        </p:nvSpPr>
        <p:spPr>
          <a:xfrm>
            <a:off x="0" y="6531476"/>
            <a:ext cx="4800600" cy="307777"/>
          </a:xfrm>
          <a:prstGeom prst="rect">
            <a:avLst/>
          </a:prstGeom>
          <a:solidFill>
            <a:schemeClr val="accent2">
              <a:lumMod val="75000"/>
            </a:schemeClr>
          </a:solidFill>
        </p:spPr>
        <p:txBody>
          <a:bodyPr wrap="square">
            <a:spAutoFit/>
          </a:bodyPr>
          <a:lstStyle/>
          <a:p>
            <a:r>
              <a:rPr lang="hi-IN" sz="1400" dirty="0"/>
              <a:t>भक्तिकाल के </a:t>
            </a:r>
            <a:r>
              <a:rPr lang="hi-IN" sz="1400" dirty="0" smtClean="0"/>
              <a:t>कवि</a:t>
            </a:r>
            <a:r>
              <a:rPr lang="en-US" sz="1400" dirty="0" smtClean="0"/>
              <a:t> - </a:t>
            </a:r>
            <a:r>
              <a:rPr lang="hi-IN" sz="1400" dirty="0"/>
              <a:t>डॉ. मे फ्लावर  के </a:t>
            </a:r>
            <a:r>
              <a:rPr lang="hi-IN" sz="1400" dirty="0" smtClean="0"/>
              <a:t>ए</a:t>
            </a:r>
            <a:r>
              <a:rPr lang="en-US" sz="1400" dirty="0" smtClean="0"/>
              <a:t> - </a:t>
            </a:r>
            <a:r>
              <a:rPr lang="hi-IN" sz="1400" dirty="0"/>
              <a:t>सेन मेरिस कॉलेज ,</a:t>
            </a:r>
            <a:r>
              <a:rPr lang="hi-IN" sz="1400" dirty="0" smtClean="0"/>
              <a:t>त्रिशुर</a:t>
            </a:r>
            <a:endParaRPr lang="en-US" sz="1400" dirty="0"/>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5400" dirty="0" smtClean="0">
                <a:solidFill>
                  <a:schemeClr val="accent2">
                    <a:lumMod val="75000"/>
                  </a:schemeClr>
                </a:solidFill>
              </a:rPr>
              <a:t> </a:t>
            </a:r>
            <a:endParaRPr lang="en-US" sz="5400" dirty="0">
              <a:solidFill>
                <a:schemeClr val="accent2">
                  <a:lumMod val="75000"/>
                </a:schemeClr>
              </a:solidFill>
            </a:endParaRPr>
          </a:p>
        </p:txBody>
      </p:sp>
      <p:sp>
        <p:nvSpPr>
          <p:cNvPr id="3" name="Content Placeholder 2"/>
          <p:cNvSpPr>
            <a:spLocks noGrp="1"/>
          </p:cNvSpPr>
          <p:nvPr>
            <p:ph sz="half" idx="1"/>
          </p:nvPr>
        </p:nvSpPr>
        <p:spPr>
          <a:xfrm>
            <a:off x="381000" y="4746171"/>
            <a:ext cx="8763000" cy="1379992"/>
          </a:xfrm>
        </p:spPr>
        <p:txBody>
          <a:bodyPr>
            <a:normAutofit/>
          </a:bodyPr>
          <a:lstStyle/>
          <a:p>
            <a:pPr>
              <a:buNone/>
            </a:pPr>
            <a:endParaRPr lang="en-US" sz="2400" dirty="0" smtClean="0"/>
          </a:p>
          <a:p>
            <a:pPr>
              <a:buFont typeface="Wingdings" pitchFamily="2" charset="2"/>
              <a:buChar char="§"/>
            </a:pPr>
            <a:endParaRPr lang="en-US" dirty="0" smtClean="0"/>
          </a:p>
          <a:p>
            <a:pPr>
              <a:buFont typeface="Wingdings" pitchFamily="2" charset="2"/>
              <a:buChar char="§"/>
            </a:pPr>
            <a:endParaRPr lang="en-US" dirty="0"/>
          </a:p>
        </p:txBody>
      </p:sp>
      <p:sp>
        <p:nvSpPr>
          <p:cNvPr id="4" name="Content Placeholder 3"/>
          <p:cNvSpPr>
            <a:spLocks noGrp="1"/>
          </p:cNvSpPr>
          <p:nvPr>
            <p:ph sz="half" idx="2"/>
          </p:nvPr>
        </p:nvSpPr>
        <p:spPr>
          <a:xfrm>
            <a:off x="4408714" y="1611086"/>
            <a:ext cx="4106636" cy="4565877"/>
          </a:xfrm>
        </p:spPr>
        <p:txBody>
          <a:bodyPr>
            <a:normAutofit/>
          </a:bodyPr>
          <a:lstStyle/>
          <a:p>
            <a:pPr>
              <a:buNone/>
            </a:pPr>
            <a:r>
              <a:rPr lang="hi-IN" sz="1600" dirty="0" smtClean="0"/>
              <a:t>“चरन कमल बंदौ हरि राई</a:t>
            </a:r>
          </a:p>
          <a:p>
            <a:pPr>
              <a:buNone/>
            </a:pPr>
            <a:r>
              <a:rPr lang="hi-IN" sz="1600" dirty="0" smtClean="0"/>
              <a:t>जाकी कृपा पंगु गिरि लंघै आंधर कों सब कछु दरसाई॥</a:t>
            </a:r>
          </a:p>
          <a:p>
            <a:pPr>
              <a:buNone/>
            </a:pPr>
            <a:r>
              <a:rPr lang="hi-IN" sz="1600" dirty="0" smtClean="0"/>
              <a:t>बहिरो सुनै मूक पुनि बोलै रंक चले सिर छत्र धराई</a:t>
            </a:r>
          </a:p>
          <a:p>
            <a:pPr>
              <a:buNone/>
            </a:pPr>
            <a:r>
              <a:rPr lang="hi-IN" sz="1600" dirty="0" smtClean="0"/>
              <a:t>सूरदास स्वामी करुनामय बार-बार बंदौं तेहि पा</a:t>
            </a:r>
            <a:r>
              <a:rPr lang="en-US" sz="1600" dirty="0" smtClean="0"/>
              <a:t>”</a:t>
            </a:r>
          </a:p>
          <a:p>
            <a:pPr>
              <a:buNone/>
            </a:pPr>
            <a:endParaRPr lang="hi-IN" sz="1600" dirty="0" smtClean="0"/>
          </a:p>
        </p:txBody>
      </p:sp>
      <p:pic>
        <p:nvPicPr>
          <p:cNvPr id="5" name="Picture 4" descr="College logo_Updated.png"/>
          <p:cNvPicPr>
            <a:picLocks noChangeAspect="1"/>
          </p:cNvPicPr>
          <p:nvPr/>
        </p:nvPicPr>
        <p:blipFill>
          <a:blip r:embed="rId2" cstate="print"/>
          <a:stretch>
            <a:fillRect/>
          </a:stretch>
        </p:blipFill>
        <p:spPr>
          <a:xfrm>
            <a:off x="7924800" y="304800"/>
            <a:ext cx="991088" cy="1115290"/>
          </a:xfrm>
          <a:prstGeom prst="rect">
            <a:avLst/>
          </a:prstGeom>
        </p:spPr>
      </p:pic>
      <p:pic>
        <p:nvPicPr>
          <p:cNvPr id="5122" name="Picture 2" descr="Image result for surdas images"/>
          <p:cNvPicPr>
            <a:picLocks noChangeAspect="1" noChangeArrowheads="1"/>
          </p:cNvPicPr>
          <p:nvPr/>
        </p:nvPicPr>
        <p:blipFill>
          <a:blip r:embed="rId3"/>
          <a:srcRect/>
          <a:stretch>
            <a:fillRect/>
          </a:stretch>
        </p:blipFill>
        <p:spPr bwMode="auto">
          <a:xfrm>
            <a:off x="307975" y="745671"/>
            <a:ext cx="4143375" cy="3105150"/>
          </a:xfrm>
          <a:prstGeom prst="rect">
            <a:avLst/>
          </a:prstGeom>
          <a:noFill/>
        </p:spPr>
      </p:pic>
      <p:sp>
        <p:nvSpPr>
          <p:cNvPr id="7" name="Rectangle 6"/>
          <p:cNvSpPr/>
          <p:nvPr/>
        </p:nvSpPr>
        <p:spPr>
          <a:xfrm>
            <a:off x="348343" y="4376058"/>
            <a:ext cx="8632371" cy="1477328"/>
          </a:xfrm>
          <a:prstGeom prst="rect">
            <a:avLst/>
          </a:prstGeom>
        </p:spPr>
        <p:txBody>
          <a:bodyPr wrap="square">
            <a:spAutoFit/>
          </a:bodyPr>
          <a:lstStyle/>
          <a:p>
            <a:pPr>
              <a:buNone/>
            </a:pPr>
            <a:r>
              <a:rPr lang="hi-IN" b="1" dirty="0" smtClean="0"/>
              <a:t>अर्थ:</a:t>
            </a:r>
            <a:r>
              <a:rPr lang="hi-IN" dirty="0" smtClean="0"/>
              <a:t> इस दोहे में सूरदास ने श्री कृष्ण की महिमा का वर्णन किया है। वह कहते हैं कि श्री कृष्ण की महिमा ऐसी है कि लंगड़ा भी पर्वत को पार कर लेता है, अंधे लोगों को सब कुछ दिखने लगता है। बहरे व्यक्ति को सब सुनाई देने लगता है गूंगा व्यक्ति बोलने लग जाता है। गरीब व्यक्ति अमीर बन जाता है सूरदास कहते हैं कि प्रभु के चरणों में मैं बार-बार नमन करता हूं।</a:t>
            </a:r>
            <a:endParaRPr lang="en-US" dirty="0"/>
          </a:p>
        </p:txBody>
      </p:sp>
      <p:sp>
        <p:nvSpPr>
          <p:cNvPr id="8" name="Rectangle 7"/>
          <p:cNvSpPr/>
          <p:nvPr/>
        </p:nvSpPr>
        <p:spPr>
          <a:xfrm>
            <a:off x="0" y="6531476"/>
            <a:ext cx="4800600" cy="307777"/>
          </a:xfrm>
          <a:prstGeom prst="rect">
            <a:avLst/>
          </a:prstGeom>
          <a:solidFill>
            <a:schemeClr val="accent2">
              <a:lumMod val="75000"/>
            </a:schemeClr>
          </a:solidFill>
        </p:spPr>
        <p:txBody>
          <a:bodyPr wrap="square">
            <a:spAutoFit/>
          </a:bodyPr>
          <a:lstStyle/>
          <a:p>
            <a:r>
              <a:rPr lang="hi-IN" sz="1400" dirty="0"/>
              <a:t>भक्तिकाल के </a:t>
            </a:r>
            <a:r>
              <a:rPr lang="hi-IN" sz="1400" dirty="0" smtClean="0"/>
              <a:t>कवि</a:t>
            </a:r>
            <a:r>
              <a:rPr lang="en-US" sz="1400" dirty="0" smtClean="0"/>
              <a:t> - </a:t>
            </a:r>
            <a:r>
              <a:rPr lang="hi-IN" sz="1400" dirty="0"/>
              <a:t>डॉ. मे फ्लावर  के </a:t>
            </a:r>
            <a:r>
              <a:rPr lang="hi-IN" sz="1400" dirty="0" smtClean="0"/>
              <a:t>ए</a:t>
            </a:r>
            <a:r>
              <a:rPr lang="en-US" sz="1400" dirty="0" smtClean="0"/>
              <a:t> - </a:t>
            </a:r>
            <a:r>
              <a:rPr lang="hi-IN" sz="1400" dirty="0"/>
              <a:t>सेन मेरिस कॉलेज ,</a:t>
            </a:r>
            <a:r>
              <a:rPr lang="hi-IN" sz="1400" dirty="0" smtClean="0"/>
              <a:t>त्रिशुर</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pic>
        <p:nvPicPr>
          <p:cNvPr id="30722" name="Picture 2" descr="Related image"/>
          <p:cNvPicPr>
            <a:picLocks noChangeAspect="1" noChangeArrowheads="1"/>
          </p:cNvPicPr>
          <p:nvPr/>
        </p:nvPicPr>
        <p:blipFill>
          <a:blip r:embed="rId3"/>
          <a:srcRect/>
          <a:stretch>
            <a:fillRect/>
          </a:stretch>
        </p:blipFill>
        <p:spPr bwMode="auto">
          <a:xfrm>
            <a:off x="1469571" y="544286"/>
            <a:ext cx="6074229" cy="5029200"/>
          </a:xfrm>
          <a:prstGeom prst="rect">
            <a:avLst/>
          </a:prstGeom>
          <a:noFill/>
        </p:spPr>
      </p:pic>
      <p:sp>
        <p:nvSpPr>
          <p:cNvPr id="7" name="Rectangle 6"/>
          <p:cNvSpPr/>
          <p:nvPr/>
        </p:nvSpPr>
        <p:spPr>
          <a:xfrm rot="10800000" flipV="1">
            <a:off x="2797630" y="5703136"/>
            <a:ext cx="2783286" cy="369332"/>
          </a:xfrm>
          <a:prstGeom prst="rect">
            <a:avLst/>
          </a:prstGeom>
        </p:spPr>
        <p:txBody>
          <a:bodyPr wrap="square">
            <a:spAutoFit/>
          </a:bodyPr>
          <a:lstStyle/>
          <a:p>
            <a:r>
              <a:rPr lang="en-US" b="1" dirty="0" smtClean="0"/>
              <a:t>     </a:t>
            </a:r>
            <a:r>
              <a:rPr lang="hi-IN" b="1" dirty="0" smtClean="0"/>
              <a:t>गोस्वामी तुलसीदास</a:t>
            </a:r>
            <a:endParaRPr lang="en-US" dirty="0"/>
          </a:p>
        </p:txBody>
      </p:sp>
      <p:sp>
        <p:nvSpPr>
          <p:cNvPr id="8" name="Rectangle 7"/>
          <p:cNvSpPr/>
          <p:nvPr/>
        </p:nvSpPr>
        <p:spPr>
          <a:xfrm>
            <a:off x="0" y="6531476"/>
            <a:ext cx="4800600" cy="307777"/>
          </a:xfrm>
          <a:prstGeom prst="rect">
            <a:avLst/>
          </a:prstGeom>
          <a:solidFill>
            <a:schemeClr val="accent2">
              <a:lumMod val="75000"/>
            </a:schemeClr>
          </a:solidFill>
        </p:spPr>
        <p:txBody>
          <a:bodyPr wrap="square">
            <a:spAutoFit/>
          </a:bodyPr>
          <a:lstStyle/>
          <a:p>
            <a:r>
              <a:rPr lang="hi-IN" sz="1400" dirty="0"/>
              <a:t>भक्तिकाल के </a:t>
            </a:r>
            <a:r>
              <a:rPr lang="hi-IN" sz="1400" dirty="0" smtClean="0"/>
              <a:t>कवि</a:t>
            </a:r>
            <a:r>
              <a:rPr lang="en-US" sz="1400" dirty="0" smtClean="0"/>
              <a:t> - </a:t>
            </a:r>
            <a:r>
              <a:rPr lang="hi-IN" sz="1400" dirty="0"/>
              <a:t>डॉ. मे फ्लावर  के </a:t>
            </a:r>
            <a:r>
              <a:rPr lang="hi-IN" sz="1400" dirty="0" smtClean="0"/>
              <a:t>ए</a:t>
            </a:r>
            <a:r>
              <a:rPr lang="en-US" sz="1400" dirty="0" smtClean="0"/>
              <a:t> - </a:t>
            </a:r>
            <a:r>
              <a:rPr lang="hi-IN" sz="1400" dirty="0"/>
              <a:t>सेन मेरिस कॉलेज ,</a:t>
            </a:r>
            <a:r>
              <a:rPr lang="hi-IN" sz="1400" dirty="0" smtClean="0"/>
              <a:t>त्रिशुर</a:t>
            </a:r>
            <a:endParaRPr lang="en-US" sz="1400" dirty="0"/>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flipH="1">
            <a:off x="5780825" y="500744"/>
            <a:ext cx="511118" cy="584775"/>
          </a:xfrm>
          <a:prstGeom prst="rect">
            <a:avLst/>
          </a:prstGeom>
        </p:spPr>
        <p:txBody>
          <a:bodyPr wrap="square">
            <a:spAutoFit/>
          </a:bodyPr>
          <a:lstStyle/>
          <a:p>
            <a:r>
              <a:rPr lang="hi-IN" sz="3200" b="1" dirty="0" smtClean="0"/>
              <a:t> </a:t>
            </a:r>
            <a:endParaRPr lang="hi-IN" sz="3200" b="1" dirty="0"/>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xmlns="" val="3423352784"/>
              </p:ext>
            </p:extLst>
          </p:nvPr>
        </p:nvGraphicFramePr>
        <p:xfrm>
          <a:off x="1707592" y="582983"/>
          <a:ext cx="6955973" cy="5980862"/>
        </p:xfrm>
        <a:graphic>
          <a:graphicData uri="http://schemas.openxmlformats.org/drawingml/2006/table">
            <a:tbl>
              <a:tblPr/>
              <a:tblGrid>
                <a:gridCol w="3328142">
                  <a:extLst>
                    <a:ext uri="{9D8B030D-6E8A-4147-A177-3AD203B41FA5}">
                      <a16:colId xmlns:a16="http://schemas.microsoft.com/office/drawing/2014/main" xmlns="" val="20000"/>
                    </a:ext>
                  </a:extLst>
                </a:gridCol>
                <a:gridCol w="3627831">
                  <a:extLst>
                    <a:ext uri="{9D8B030D-6E8A-4147-A177-3AD203B41FA5}">
                      <a16:colId xmlns:a16="http://schemas.microsoft.com/office/drawing/2014/main" xmlns="" val="20001"/>
                    </a:ext>
                  </a:extLst>
                </a:gridCol>
              </a:tblGrid>
              <a:tr h="1316615">
                <a:tc>
                  <a:txBody>
                    <a:bodyPr/>
                    <a:lstStyle/>
                    <a:p>
                      <a:pPr marL="0" marR="0" algn="l">
                        <a:lnSpc>
                          <a:spcPct val="115000"/>
                        </a:lnSpc>
                        <a:spcBef>
                          <a:spcPts val="0"/>
                        </a:spcBef>
                        <a:spcAft>
                          <a:spcPts val="0"/>
                        </a:spcAft>
                      </a:pPr>
                      <a:r>
                        <a:rPr lang="hi-IN" sz="1600" b="1" dirty="0">
                          <a:latin typeface="Times New Roman"/>
                          <a:ea typeface="Times New Roman"/>
                          <a:cs typeface="Mangal"/>
                        </a:rPr>
                        <a:t>जन्म</a:t>
                      </a:r>
                      <a:endParaRPr lang="en-US" sz="1600" dirty="0">
                        <a:latin typeface="Calibri"/>
                        <a:ea typeface="Calibri"/>
                        <a:cs typeface="Mangal"/>
                      </a:endParaRPr>
                    </a:p>
                  </a:txBody>
                  <a:tcPr marL="7417" marR="7417" marT="7417" marB="7417" anchor="ctr">
                    <a:lnL>
                      <a:noFill/>
                    </a:lnL>
                    <a:lnR>
                      <a:noFill/>
                    </a:lnR>
                    <a:lnT>
                      <a:noFill/>
                    </a:lnT>
                    <a:lnB>
                      <a:noFill/>
                    </a:lnB>
                  </a:tcPr>
                </a:tc>
                <a:tc>
                  <a:txBody>
                    <a:bodyPr/>
                    <a:lstStyle/>
                    <a:p>
                      <a:pPr marL="0" marR="0" algn="l">
                        <a:lnSpc>
                          <a:spcPct val="115000"/>
                        </a:lnSpc>
                        <a:spcBef>
                          <a:spcPts val="0"/>
                        </a:spcBef>
                        <a:spcAft>
                          <a:spcPts val="0"/>
                        </a:spcAft>
                      </a:pPr>
                      <a:endParaRPr lang="en-US" sz="1600" u="none" dirty="0">
                        <a:solidFill>
                          <a:schemeClr val="tx1"/>
                        </a:solidFill>
                        <a:latin typeface="Times New Roman"/>
                        <a:ea typeface="Times New Roman"/>
                        <a:cs typeface="Mangal"/>
                      </a:endParaRPr>
                    </a:p>
                    <a:p>
                      <a:pPr marL="0" marR="0" algn="l">
                        <a:lnSpc>
                          <a:spcPct val="115000"/>
                        </a:lnSpc>
                        <a:spcBef>
                          <a:spcPts val="0"/>
                        </a:spcBef>
                        <a:spcAft>
                          <a:spcPts val="0"/>
                        </a:spcAft>
                      </a:pPr>
                      <a:r>
                        <a:rPr lang="hi-IN" sz="1600" u="none" dirty="0">
                          <a:solidFill>
                            <a:schemeClr val="tx1"/>
                          </a:solidFill>
                          <a:latin typeface="Times New Roman"/>
                          <a:ea typeface="Times New Roman"/>
                          <a:cs typeface="Mangal"/>
                        </a:rPr>
                        <a:t>रामबोला</a:t>
                      </a:r>
                      <a:r>
                        <a:rPr lang="en-US" sz="1600" u="none" dirty="0">
                          <a:solidFill>
                            <a:schemeClr val="tx1"/>
                          </a:solidFill>
                          <a:latin typeface="Times New Roman"/>
                          <a:ea typeface="Times New Roman"/>
                          <a:cs typeface="Mangal"/>
                        </a:rPr>
                        <a:t/>
                      </a:r>
                      <a:br>
                        <a:rPr lang="en-US" sz="1600" u="none" dirty="0">
                          <a:solidFill>
                            <a:schemeClr val="tx1"/>
                          </a:solidFill>
                          <a:latin typeface="Times New Roman"/>
                          <a:ea typeface="Times New Roman"/>
                          <a:cs typeface="Mangal"/>
                        </a:rPr>
                      </a:br>
                      <a:r>
                        <a:rPr lang="en-US" sz="1600" u="none" dirty="0">
                          <a:solidFill>
                            <a:schemeClr val="tx1"/>
                          </a:solidFill>
                          <a:latin typeface="Times New Roman"/>
                          <a:ea typeface="Times New Roman"/>
                          <a:cs typeface="Mangal"/>
                        </a:rPr>
                        <a:t>1511 </a:t>
                      </a:r>
                      <a:r>
                        <a:rPr lang="hi-IN" sz="1600" u="none" dirty="0">
                          <a:solidFill>
                            <a:schemeClr val="tx1"/>
                          </a:solidFill>
                          <a:latin typeface="Times New Roman"/>
                          <a:ea typeface="Times New Roman"/>
                          <a:cs typeface="Mangal"/>
                        </a:rPr>
                        <a:t>ई० </a:t>
                      </a:r>
                      <a:r>
                        <a:rPr lang="en-US" sz="1600" u="none" dirty="0">
                          <a:solidFill>
                            <a:schemeClr val="tx1"/>
                          </a:solidFill>
                          <a:latin typeface="Times New Roman"/>
                          <a:ea typeface="Times New Roman"/>
                          <a:cs typeface="Mangal"/>
                        </a:rPr>
                        <a:t/>
                      </a:r>
                      <a:br>
                        <a:rPr lang="en-US" sz="1600" u="none" dirty="0">
                          <a:solidFill>
                            <a:schemeClr val="tx1"/>
                          </a:solidFill>
                          <a:latin typeface="Times New Roman"/>
                          <a:ea typeface="Times New Roman"/>
                          <a:cs typeface="Mangal"/>
                        </a:rPr>
                      </a:br>
                      <a:r>
                        <a:rPr lang="hi-IN" sz="1600" u="none" dirty="0">
                          <a:solidFill>
                            <a:schemeClr val="tx1"/>
                          </a:solidFill>
                          <a:latin typeface="Times New Roman"/>
                          <a:ea typeface="Times New Roman"/>
                          <a:cs typeface="Mangal"/>
                        </a:rPr>
                        <a:t>सोरों</a:t>
                      </a:r>
                      <a:r>
                        <a:rPr lang="en-US" sz="1600" u="none" dirty="0">
                          <a:solidFill>
                            <a:schemeClr val="tx1"/>
                          </a:solidFill>
                          <a:latin typeface="Times New Roman"/>
                          <a:ea typeface="Times New Roman"/>
                          <a:cs typeface="Mangal"/>
                        </a:rPr>
                        <a:t> </a:t>
                      </a:r>
                      <a:r>
                        <a:rPr lang="hi-IN" sz="1600" u="none" dirty="0">
                          <a:solidFill>
                            <a:schemeClr val="tx1"/>
                          </a:solidFill>
                          <a:latin typeface="Times New Roman"/>
                          <a:ea typeface="Times New Roman"/>
                          <a:cs typeface="Mangal"/>
                        </a:rPr>
                        <a:t>शूकरक्षेत्र</a:t>
                      </a:r>
                      <a:r>
                        <a:rPr lang="en-US" sz="1600" u="none" dirty="0">
                          <a:solidFill>
                            <a:schemeClr val="tx1"/>
                          </a:solidFill>
                          <a:latin typeface="Times New Roman"/>
                          <a:ea typeface="Times New Roman"/>
                          <a:cs typeface="Mangal"/>
                        </a:rPr>
                        <a:t>, </a:t>
                      </a:r>
                      <a:r>
                        <a:rPr lang="hi-IN" sz="1600" u="none" dirty="0">
                          <a:solidFill>
                            <a:schemeClr val="tx1"/>
                          </a:solidFill>
                          <a:latin typeface="Times New Roman"/>
                          <a:ea typeface="Times New Roman"/>
                          <a:cs typeface="Mangal"/>
                        </a:rPr>
                        <a:t>कासगंज</a:t>
                      </a:r>
                      <a:r>
                        <a:rPr lang="en-US" sz="1600" u="none" dirty="0">
                          <a:solidFill>
                            <a:schemeClr val="tx1"/>
                          </a:solidFill>
                          <a:latin typeface="Times New Roman"/>
                          <a:ea typeface="Times New Roman"/>
                          <a:cs typeface="Mangal"/>
                        </a:rPr>
                        <a:t> , </a:t>
                      </a:r>
                      <a:r>
                        <a:rPr lang="hi-IN" sz="1600" u="none" dirty="0">
                          <a:solidFill>
                            <a:schemeClr val="tx1"/>
                          </a:solidFill>
                          <a:latin typeface="Times New Roman"/>
                          <a:ea typeface="Times New Roman"/>
                          <a:cs typeface="Mangal"/>
                        </a:rPr>
                        <a:t>उत्तर प्रदेश</a:t>
                      </a:r>
                      <a:r>
                        <a:rPr lang="en-US" sz="1600" u="none" dirty="0">
                          <a:solidFill>
                            <a:schemeClr val="tx1"/>
                          </a:solidFill>
                          <a:latin typeface="Times New Roman"/>
                          <a:ea typeface="Times New Roman"/>
                          <a:cs typeface="Mangal"/>
                        </a:rPr>
                        <a:t>, </a:t>
                      </a:r>
                      <a:r>
                        <a:rPr lang="hi-IN" sz="1600" u="none" dirty="0">
                          <a:solidFill>
                            <a:schemeClr val="tx1"/>
                          </a:solidFill>
                          <a:latin typeface="Times New Roman"/>
                          <a:ea typeface="Times New Roman"/>
                          <a:cs typeface="Mangal"/>
                        </a:rPr>
                        <a:t>भारत</a:t>
                      </a:r>
                      <a:endParaRPr lang="en-US" sz="1600" u="none" dirty="0">
                        <a:solidFill>
                          <a:schemeClr val="tx1"/>
                        </a:solidFill>
                        <a:latin typeface="Calibri"/>
                        <a:ea typeface="Calibri"/>
                        <a:cs typeface="Mangal"/>
                      </a:endParaRPr>
                    </a:p>
                  </a:txBody>
                  <a:tcPr marL="7417" marR="7417" marT="7417" marB="7417" anchor="ctr">
                    <a:lnL>
                      <a:noFill/>
                    </a:lnL>
                    <a:lnR>
                      <a:noFill/>
                    </a:lnR>
                    <a:lnT>
                      <a:noFill/>
                    </a:lnT>
                    <a:lnB>
                      <a:noFill/>
                    </a:lnB>
                  </a:tcPr>
                </a:tc>
                <a:extLst>
                  <a:ext uri="{0D108BD9-81ED-4DB2-BD59-A6C34878D82A}">
                    <a16:rowId xmlns:a16="http://schemas.microsoft.com/office/drawing/2014/main" xmlns="" val="10000"/>
                  </a:ext>
                </a:extLst>
              </a:tr>
              <a:tr h="534917">
                <a:tc>
                  <a:txBody>
                    <a:bodyPr/>
                    <a:lstStyle/>
                    <a:p>
                      <a:pPr marL="0" marR="0" algn="l">
                        <a:lnSpc>
                          <a:spcPct val="115000"/>
                        </a:lnSpc>
                        <a:spcBef>
                          <a:spcPts val="0"/>
                        </a:spcBef>
                        <a:spcAft>
                          <a:spcPts val="0"/>
                        </a:spcAft>
                      </a:pPr>
                      <a:r>
                        <a:rPr lang="hi-IN" sz="1600" b="1" dirty="0">
                          <a:latin typeface="Times New Roman"/>
                          <a:ea typeface="Times New Roman"/>
                          <a:cs typeface="Mangal"/>
                        </a:rPr>
                        <a:t>मृत्यु</a:t>
                      </a:r>
                      <a:endParaRPr lang="en-US" sz="1600" dirty="0">
                        <a:latin typeface="Calibri"/>
                        <a:ea typeface="Calibri"/>
                        <a:cs typeface="Mangal"/>
                      </a:endParaRPr>
                    </a:p>
                  </a:txBody>
                  <a:tcPr marL="7417" marR="7417" marT="7417" marB="7417" anchor="ctr">
                    <a:lnL>
                      <a:noFill/>
                    </a:lnL>
                    <a:lnR>
                      <a:noFill/>
                    </a:lnR>
                    <a:lnT>
                      <a:noFill/>
                    </a:lnT>
                    <a:lnB>
                      <a:noFill/>
                    </a:lnB>
                  </a:tcPr>
                </a:tc>
                <a:tc>
                  <a:txBody>
                    <a:bodyPr/>
                    <a:lstStyle/>
                    <a:p>
                      <a:pPr marL="0" marR="0" algn="l">
                        <a:lnSpc>
                          <a:spcPct val="115000"/>
                        </a:lnSpc>
                        <a:spcBef>
                          <a:spcPts val="0"/>
                        </a:spcBef>
                        <a:spcAft>
                          <a:spcPts val="0"/>
                        </a:spcAft>
                      </a:pPr>
                      <a:r>
                        <a:rPr lang="en-US" sz="1600" u="none" dirty="0">
                          <a:solidFill>
                            <a:schemeClr val="tx1"/>
                          </a:solidFill>
                          <a:latin typeface="Times New Roman"/>
                          <a:ea typeface="Times New Roman"/>
                          <a:cs typeface="Mangal"/>
                        </a:rPr>
                        <a:t>1623 </a:t>
                      </a:r>
                      <a:r>
                        <a:rPr lang="hi-IN" sz="1600" u="none" dirty="0">
                          <a:solidFill>
                            <a:schemeClr val="tx1"/>
                          </a:solidFill>
                          <a:latin typeface="Times New Roman"/>
                          <a:ea typeface="Times New Roman"/>
                          <a:cs typeface="Mangal"/>
                        </a:rPr>
                        <a:t>ई० </a:t>
                      </a:r>
                      <a:r>
                        <a:rPr lang="en-US" sz="1600" u="none" dirty="0">
                          <a:solidFill>
                            <a:schemeClr val="tx1"/>
                          </a:solidFill>
                          <a:latin typeface="Times New Roman"/>
                          <a:ea typeface="Times New Roman"/>
                          <a:cs typeface="Mangal"/>
                        </a:rPr>
                        <a:t/>
                      </a:r>
                      <a:br>
                        <a:rPr lang="en-US" sz="1600" u="none" dirty="0">
                          <a:solidFill>
                            <a:schemeClr val="tx1"/>
                          </a:solidFill>
                          <a:latin typeface="Times New Roman"/>
                          <a:ea typeface="Times New Roman"/>
                          <a:cs typeface="Mangal"/>
                        </a:rPr>
                      </a:br>
                      <a:r>
                        <a:rPr lang="hi-IN" sz="1600" u="none" dirty="0">
                          <a:solidFill>
                            <a:schemeClr val="tx1"/>
                          </a:solidFill>
                          <a:latin typeface="Times New Roman"/>
                          <a:ea typeface="Times New Roman"/>
                          <a:cs typeface="Mangal"/>
                        </a:rPr>
                        <a:t>वाराणसी</a:t>
                      </a:r>
                      <a:endParaRPr lang="en-US" sz="1600" u="none" dirty="0">
                        <a:solidFill>
                          <a:schemeClr val="tx1"/>
                        </a:solidFill>
                        <a:latin typeface="Calibri"/>
                        <a:ea typeface="Calibri"/>
                        <a:cs typeface="Mangal"/>
                      </a:endParaRPr>
                    </a:p>
                  </a:txBody>
                  <a:tcPr marL="7417" marR="7417" marT="7417" marB="7417" anchor="ctr">
                    <a:lnL>
                      <a:noFill/>
                    </a:lnL>
                    <a:lnR>
                      <a:noFill/>
                    </a:lnR>
                    <a:lnT>
                      <a:noFill/>
                    </a:lnT>
                    <a:lnB>
                      <a:noFill/>
                    </a:lnB>
                  </a:tcPr>
                </a:tc>
                <a:extLst>
                  <a:ext uri="{0D108BD9-81ED-4DB2-BD59-A6C34878D82A}">
                    <a16:rowId xmlns:a16="http://schemas.microsoft.com/office/drawing/2014/main" xmlns="" val="10001"/>
                  </a:ext>
                </a:extLst>
              </a:tr>
              <a:tr h="274350">
                <a:tc>
                  <a:txBody>
                    <a:bodyPr/>
                    <a:lstStyle/>
                    <a:p>
                      <a:pPr marL="0" marR="0" algn="l">
                        <a:lnSpc>
                          <a:spcPct val="115000"/>
                        </a:lnSpc>
                        <a:spcBef>
                          <a:spcPts val="0"/>
                        </a:spcBef>
                        <a:spcAft>
                          <a:spcPts val="0"/>
                        </a:spcAft>
                      </a:pPr>
                      <a:r>
                        <a:rPr lang="hi-IN" sz="1600" b="1" dirty="0">
                          <a:latin typeface="Times New Roman"/>
                          <a:ea typeface="Times New Roman"/>
                          <a:cs typeface="Mangal"/>
                        </a:rPr>
                        <a:t>गुरु/शिक्षक</a:t>
                      </a:r>
                      <a:endParaRPr lang="en-US" sz="1600" dirty="0">
                        <a:latin typeface="Calibri"/>
                        <a:ea typeface="Calibri"/>
                        <a:cs typeface="Mangal"/>
                      </a:endParaRPr>
                    </a:p>
                  </a:txBody>
                  <a:tcPr marL="7417" marR="7417" marT="7417" marB="7417" anchor="ctr">
                    <a:lnL>
                      <a:noFill/>
                    </a:lnL>
                    <a:lnR>
                      <a:noFill/>
                    </a:lnR>
                    <a:lnT>
                      <a:noFill/>
                    </a:lnT>
                    <a:lnB>
                      <a:noFill/>
                    </a:lnB>
                  </a:tcPr>
                </a:tc>
                <a:tc>
                  <a:txBody>
                    <a:bodyPr/>
                    <a:lstStyle/>
                    <a:p>
                      <a:pPr marL="0" marR="0" algn="l">
                        <a:lnSpc>
                          <a:spcPct val="115000"/>
                        </a:lnSpc>
                        <a:spcBef>
                          <a:spcPts val="0"/>
                        </a:spcBef>
                        <a:spcAft>
                          <a:spcPts val="0"/>
                        </a:spcAft>
                      </a:pPr>
                      <a:r>
                        <a:rPr lang="hi-IN" sz="1600" u="none" dirty="0">
                          <a:solidFill>
                            <a:schemeClr val="tx1"/>
                          </a:solidFill>
                          <a:latin typeface="Times New Roman"/>
                          <a:ea typeface="Times New Roman"/>
                          <a:cs typeface="Mangal"/>
                        </a:rPr>
                        <a:t>नरहरिदास</a:t>
                      </a:r>
                      <a:endParaRPr lang="en-US" sz="1600" u="none" dirty="0">
                        <a:solidFill>
                          <a:schemeClr val="tx1"/>
                        </a:solidFill>
                        <a:latin typeface="Calibri"/>
                        <a:ea typeface="Calibri"/>
                        <a:cs typeface="Mangal"/>
                      </a:endParaRPr>
                    </a:p>
                  </a:txBody>
                  <a:tcPr marL="7417" marR="7417" marT="7417" marB="7417" anchor="ctr">
                    <a:lnL>
                      <a:noFill/>
                    </a:lnL>
                    <a:lnR>
                      <a:noFill/>
                    </a:lnR>
                    <a:lnT>
                      <a:noFill/>
                    </a:lnT>
                    <a:lnB>
                      <a:noFill/>
                    </a:lnB>
                  </a:tcPr>
                </a:tc>
                <a:extLst>
                  <a:ext uri="{0D108BD9-81ED-4DB2-BD59-A6C34878D82A}">
                    <a16:rowId xmlns:a16="http://schemas.microsoft.com/office/drawing/2014/main" xmlns="" val="10002"/>
                  </a:ext>
                </a:extLst>
              </a:tr>
              <a:tr h="274350">
                <a:tc>
                  <a:txBody>
                    <a:bodyPr/>
                    <a:lstStyle/>
                    <a:p>
                      <a:pPr marL="0" marR="0" algn="l">
                        <a:lnSpc>
                          <a:spcPct val="115000"/>
                        </a:lnSpc>
                        <a:spcBef>
                          <a:spcPts val="0"/>
                        </a:spcBef>
                        <a:spcAft>
                          <a:spcPts val="0"/>
                        </a:spcAft>
                      </a:pPr>
                      <a:r>
                        <a:rPr lang="hi-IN" sz="1600" b="1" dirty="0">
                          <a:latin typeface="Times New Roman"/>
                          <a:ea typeface="Times New Roman"/>
                          <a:cs typeface="Mangal"/>
                        </a:rPr>
                        <a:t>दर्शन</a:t>
                      </a:r>
                      <a:endParaRPr lang="en-US" sz="1600" dirty="0">
                        <a:latin typeface="Calibri"/>
                        <a:ea typeface="Calibri"/>
                        <a:cs typeface="Mangal"/>
                      </a:endParaRPr>
                    </a:p>
                  </a:txBody>
                  <a:tcPr marL="7417" marR="7417" marT="7417" marB="7417" anchor="ctr">
                    <a:lnL>
                      <a:noFill/>
                    </a:lnL>
                    <a:lnR>
                      <a:noFill/>
                    </a:lnR>
                    <a:lnT>
                      <a:noFill/>
                    </a:lnT>
                    <a:lnB>
                      <a:noFill/>
                    </a:lnB>
                  </a:tcPr>
                </a:tc>
                <a:tc>
                  <a:txBody>
                    <a:bodyPr/>
                    <a:lstStyle/>
                    <a:p>
                      <a:pPr marL="0" marR="0" algn="l">
                        <a:lnSpc>
                          <a:spcPct val="115000"/>
                        </a:lnSpc>
                        <a:spcBef>
                          <a:spcPts val="0"/>
                        </a:spcBef>
                        <a:spcAft>
                          <a:spcPts val="0"/>
                        </a:spcAft>
                      </a:pPr>
                      <a:r>
                        <a:rPr lang="hi-IN" sz="1600" u="none" dirty="0">
                          <a:solidFill>
                            <a:schemeClr val="tx1"/>
                          </a:solidFill>
                          <a:latin typeface="Times New Roman"/>
                          <a:ea typeface="Times New Roman"/>
                          <a:cs typeface="Mangal"/>
                        </a:rPr>
                        <a:t>वैष्णव</a:t>
                      </a:r>
                      <a:endParaRPr lang="en-US" sz="1600" u="none" dirty="0">
                        <a:solidFill>
                          <a:schemeClr val="tx1"/>
                        </a:solidFill>
                        <a:latin typeface="Calibri"/>
                        <a:ea typeface="Calibri"/>
                        <a:cs typeface="Mangal"/>
                      </a:endParaRPr>
                    </a:p>
                  </a:txBody>
                  <a:tcPr marL="7417" marR="7417" marT="7417" marB="7417" anchor="ctr">
                    <a:lnL>
                      <a:noFill/>
                    </a:lnL>
                    <a:lnR>
                      <a:noFill/>
                    </a:lnR>
                    <a:lnT>
                      <a:noFill/>
                    </a:lnT>
                    <a:lnB>
                      <a:noFill/>
                    </a:lnB>
                  </a:tcPr>
                </a:tc>
                <a:extLst>
                  <a:ext uri="{0D108BD9-81ED-4DB2-BD59-A6C34878D82A}">
                    <a16:rowId xmlns:a16="http://schemas.microsoft.com/office/drawing/2014/main" xmlns="" val="10003"/>
                  </a:ext>
                </a:extLst>
              </a:tr>
              <a:tr h="534917">
                <a:tc>
                  <a:txBody>
                    <a:bodyPr/>
                    <a:lstStyle/>
                    <a:p>
                      <a:pPr marL="0" marR="0" algn="l">
                        <a:lnSpc>
                          <a:spcPct val="115000"/>
                        </a:lnSpc>
                        <a:spcBef>
                          <a:spcPts val="0"/>
                        </a:spcBef>
                        <a:spcAft>
                          <a:spcPts val="0"/>
                        </a:spcAft>
                      </a:pPr>
                      <a:r>
                        <a:rPr lang="hi-IN" sz="1600" b="1">
                          <a:latin typeface="Times New Roman"/>
                          <a:ea typeface="Times New Roman"/>
                          <a:cs typeface="Mangal"/>
                        </a:rPr>
                        <a:t>खिताब/सम्मान</a:t>
                      </a:r>
                      <a:endParaRPr lang="en-US" sz="1600">
                        <a:latin typeface="Calibri"/>
                        <a:ea typeface="Calibri"/>
                        <a:cs typeface="Mangal"/>
                      </a:endParaRPr>
                    </a:p>
                  </a:txBody>
                  <a:tcPr marL="7417" marR="7417" marT="7417" marB="7417" anchor="ctr">
                    <a:lnL>
                      <a:noFill/>
                    </a:lnL>
                    <a:lnR>
                      <a:noFill/>
                    </a:lnR>
                    <a:lnT>
                      <a:noFill/>
                    </a:lnT>
                    <a:lnB>
                      <a:noFill/>
                    </a:lnB>
                  </a:tcPr>
                </a:tc>
                <a:tc>
                  <a:txBody>
                    <a:bodyPr/>
                    <a:lstStyle/>
                    <a:p>
                      <a:pPr marL="0" marR="0" algn="l">
                        <a:lnSpc>
                          <a:spcPct val="115000"/>
                        </a:lnSpc>
                        <a:spcBef>
                          <a:spcPts val="0"/>
                        </a:spcBef>
                        <a:spcAft>
                          <a:spcPts val="0"/>
                        </a:spcAft>
                      </a:pPr>
                      <a:r>
                        <a:rPr lang="hi-IN" sz="1600" dirty="0">
                          <a:latin typeface="Times New Roman"/>
                          <a:ea typeface="Times New Roman"/>
                          <a:cs typeface="Mangal"/>
                        </a:rPr>
                        <a:t>गोस्वामी</a:t>
                      </a:r>
                      <a:r>
                        <a:rPr lang="en-US" sz="1600" dirty="0">
                          <a:latin typeface="Times New Roman"/>
                          <a:ea typeface="Times New Roman"/>
                          <a:cs typeface="Mangal"/>
                        </a:rPr>
                        <a:t>, </a:t>
                      </a:r>
                      <a:r>
                        <a:rPr lang="hi-IN" sz="1600" dirty="0">
                          <a:latin typeface="Times New Roman"/>
                          <a:ea typeface="Times New Roman"/>
                          <a:cs typeface="Mangal"/>
                        </a:rPr>
                        <a:t>अभिनववाल्मीकि</a:t>
                      </a:r>
                      <a:r>
                        <a:rPr lang="en-US" sz="1600" dirty="0">
                          <a:latin typeface="Times New Roman"/>
                          <a:ea typeface="Times New Roman"/>
                          <a:cs typeface="Mangal"/>
                        </a:rPr>
                        <a:t>, </a:t>
                      </a:r>
                      <a:r>
                        <a:rPr lang="hi-IN" sz="1600" dirty="0">
                          <a:latin typeface="Times New Roman"/>
                          <a:ea typeface="Times New Roman"/>
                          <a:cs typeface="Mangal"/>
                        </a:rPr>
                        <a:t>इत्यादि</a:t>
                      </a:r>
                      <a:endParaRPr lang="en-US" sz="1600" dirty="0">
                        <a:latin typeface="Calibri"/>
                        <a:ea typeface="Calibri"/>
                        <a:cs typeface="Mangal"/>
                      </a:endParaRPr>
                    </a:p>
                  </a:txBody>
                  <a:tcPr marL="7417" marR="7417" marT="7417" marB="7417" anchor="ctr">
                    <a:lnL>
                      <a:noFill/>
                    </a:lnL>
                    <a:lnR>
                      <a:noFill/>
                    </a:lnR>
                    <a:lnT>
                      <a:noFill/>
                    </a:lnT>
                    <a:lnB>
                      <a:noFill/>
                    </a:lnB>
                  </a:tcPr>
                </a:tc>
                <a:extLst>
                  <a:ext uri="{0D108BD9-81ED-4DB2-BD59-A6C34878D82A}">
                    <a16:rowId xmlns:a16="http://schemas.microsoft.com/office/drawing/2014/main" xmlns="" val="10004"/>
                  </a:ext>
                </a:extLst>
              </a:tr>
              <a:tr h="1316615">
                <a:tc>
                  <a:txBody>
                    <a:bodyPr/>
                    <a:lstStyle/>
                    <a:p>
                      <a:pPr marL="0" marR="0" algn="l">
                        <a:lnSpc>
                          <a:spcPct val="115000"/>
                        </a:lnSpc>
                        <a:spcBef>
                          <a:spcPts val="0"/>
                        </a:spcBef>
                        <a:spcAft>
                          <a:spcPts val="0"/>
                        </a:spcAft>
                      </a:pPr>
                      <a:r>
                        <a:rPr lang="hi-IN" sz="1600" b="1" dirty="0">
                          <a:latin typeface="Times New Roman"/>
                          <a:ea typeface="Times New Roman"/>
                          <a:cs typeface="Mangal"/>
                        </a:rPr>
                        <a:t>साहित्यिक कार्य</a:t>
                      </a:r>
                      <a:endParaRPr lang="en-US" sz="1600" dirty="0">
                        <a:latin typeface="Calibri"/>
                        <a:ea typeface="Calibri"/>
                        <a:cs typeface="Mangal"/>
                      </a:endParaRPr>
                    </a:p>
                  </a:txBody>
                  <a:tcPr marL="7417" marR="7417" marT="7417" marB="7417" anchor="ctr">
                    <a:lnL>
                      <a:noFill/>
                    </a:lnL>
                    <a:lnR>
                      <a:noFill/>
                    </a:lnR>
                    <a:lnT>
                      <a:noFill/>
                    </a:lnT>
                    <a:lnB>
                      <a:noFill/>
                    </a:lnB>
                  </a:tcPr>
                </a:tc>
                <a:tc>
                  <a:txBody>
                    <a:bodyPr/>
                    <a:lstStyle/>
                    <a:p>
                      <a:pPr marL="0" marR="0" algn="l">
                        <a:lnSpc>
                          <a:spcPct val="115000"/>
                        </a:lnSpc>
                        <a:spcBef>
                          <a:spcPts val="0"/>
                        </a:spcBef>
                        <a:spcAft>
                          <a:spcPts val="0"/>
                        </a:spcAft>
                      </a:pPr>
                      <a:r>
                        <a:rPr lang="hi-IN" sz="1600" dirty="0">
                          <a:latin typeface="Times New Roman"/>
                          <a:ea typeface="Times New Roman"/>
                          <a:cs typeface="Mangal"/>
                        </a:rPr>
                        <a:t>रामचरितमानस</a:t>
                      </a:r>
                      <a:r>
                        <a:rPr lang="en-US" sz="1600" dirty="0">
                          <a:latin typeface="Times New Roman"/>
                          <a:ea typeface="Times New Roman"/>
                          <a:cs typeface="Mangal"/>
                        </a:rPr>
                        <a:t>, </a:t>
                      </a:r>
                      <a:r>
                        <a:rPr lang="hi-IN" sz="1600" dirty="0">
                          <a:latin typeface="Times New Roman"/>
                          <a:ea typeface="Times New Roman"/>
                          <a:cs typeface="Mangal"/>
                        </a:rPr>
                        <a:t>विनयपत्रिका</a:t>
                      </a:r>
                      <a:r>
                        <a:rPr lang="en-US" sz="1600" dirty="0">
                          <a:latin typeface="Times New Roman"/>
                          <a:ea typeface="Times New Roman"/>
                          <a:cs typeface="Mangal"/>
                        </a:rPr>
                        <a:t>, </a:t>
                      </a:r>
                      <a:r>
                        <a:rPr lang="hi-IN" sz="1600" dirty="0">
                          <a:latin typeface="Times New Roman"/>
                          <a:ea typeface="Times New Roman"/>
                          <a:cs typeface="Mangal"/>
                        </a:rPr>
                        <a:t>दोहावली</a:t>
                      </a:r>
                      <a:r>
                        <a:rPr lang="en-US" sz="1600" dirty="0">
                          <a:latin typeface="Times New Roman"/>
                          <a:ea typeface="Times New Roman"/>
                          <a:cs typeface="Mangal"/>
                        </a:rPr>
                        <a:t>, </a:t>
                      </a:r>
                      <a:r>
                        <a:rPr lang="hi-IN" sz="1600" dirty="0">
                          <a:latin typeface="Times New Roman"/>
                          <a:ea typeface="Times New Roman"/>
                          <a:cs typeface="Mangal"/>
                        </a:rPr>
                        <a:t>कवितावली</a:t>
                      </a:r>
                      <a:r>
                        <a:rPr lang="en-US" sz="1600" dirty="0">
                          <a:latin typeface="Times New Roman"/>
                          <a:ea typeface="Times New Roman"/>
                          <a:cs typeface="Mangal"/>
                        </a:rPr>
                        <a:t>, </a:t>
                      </a:r>
                      <a:r>
                        <a:rPr lang="hi-IN" sz="1600" dirty="0">
                          <a:latin typeface="Times New Roman"/>
                          <a:ea typeface="Times New Roman"/>
                          <a:cs typeface="Mangal"/>
                        </a:rPr>
                        <a:t>हनुमान चालीसा</a:t>
                      </a:r>
                      <a:r>
                        <a:rPr lang="en-US" sz="1600" dirty="0">
                          <a:latin typeface="Times New Roman"/>
                          <a:ea typeface="Times New Roman"/>
                          <a:cs typeface="Mangal"/>
                        </a:rPr>
                        <a:t>, </a:t>
                      </a:r>
                      <a:r>
                        <a:rPr lang="hi-IN" sz="1600" dirty="0">
                          <a:latin typeface="Times New Roman"/>
                          <a:ea typeface="Times New Roman"/>
                          <a:cs typeface="Mangal"/>
                        </a:rPr>
                        <a:t>वैराग्य सन्दीपनी</a:t>
                      </a:r>
                      <a:r>
                        <a:rPr lang="en-US" sz="1600" dirty="0">
                          <a:latin typeface="Times New Roman"/>
                          <a:ea typeface="Times New Roman"/>
                          <a:cs typeface="Mangal"/>
                        </a:rPr>
                        <a:t>, </a:t>
                      </a:r>
                      <a:r>
                        <a:rPr lang="hi-IN" sz="1600" dirty="0">
                          <a:latin typeface="Times New Roman"/>
                          <a:ea typeface="Times New Roman"/>
                          <a:cs typeface="Mangal"/>
                        </a:rPr>
                        <a:t>जानकी मंगल</a:t>
                      </a:r>
                      <a:r>
                        <a:rPr lang="en-US" sz="1600" dirty="0">
                          <a:latin typeface="Times New Roman"/>
                          <a:ea typeface="Times New Roman"/>
                          <a:cs typeface="Mangal"/>
                        </a:rPr>
                        <a:t>, </a:t>
                      </a:r>
                      <a:r>
                        <a:rPr lang="hi-IN" sz="1600" dirty="0">
                          <a:latin typeface="Times New Roman"/>
                          <a:ea typeface="Times New Roman"/>
                          <a:cs typeface="Mangal"/>
                        </a:rPr>
                        <a:t>पार्वती मंगल</a:t>
                      </a:r>
                      <a:r>
                        <a:rPr lang="en-US" sz="1600" dirty="0">
                          <a:latin typeface="Times New Roman"/>
                          <a:ea typeface="Times New Roman"/>
                          <a:cs typeface="Mangal"/>
                        </a:rPr>
                        <a:t>, </a:t>
                      </a:r>
                      <a:r>
                        <a:rPr lang="hi-IN" sz="1600" dirty="0">
                          <a:latin typeface="Times New Roman"/>
                          <a:ea typeface="Times New Roman"/>
                          <a:cs typeface="Mangal"/>
                        </a:rPr>
                        <a:t>इत्यादि</a:t>
                      </a:r>
                      <a:endParaRPr lang="en-US" sz="1600" dirty="0">
                        <a:latin typeface="Calibri"/>
                        <a:ea typeface="Calibri"/>
                        <a:cs typeface="Mangal"/>
                      </a:endParaRPr>
                    </a:p>
                  </a:txBody>
                  <a:tcPr marL="7417" marR="7417" marT="7417" marB="7417" anchor="ctr">
                    <a:lnL>
                      <a:noFill/>
                    </a:lnL>
                    <a:lnR>
                      <a:noFill/>
                    </a:lnR>
                    <a:lnT>
                      <a:noFill/>
                    </a:lnT>
                    <a:lnB>
                      <a:noFill/>
                    </a:lnB>
                  </a:tcPr>
                </a:tc>
                <a:extLst>
                  <a:ext uri="{0D108BD9-81ED-4DB2-BD59-A6C34878D82A}">
                    <a16:rowId xmlns:a16="http://schemas.microsoft.com/office/drawing/2014/main" xmlns="" val="10005"/>
                  </a:ext>
                </a:extLst>
              </a:tr>
              <a:tr h="1056049">
                <a:tc>
                  <a:txBody>
                    <a:bodyPr/>
                    <a:lstStyle/>
                    <a:p>
                      <a:pPr marL="0" marR="0" algn="l">
                        <a:lnSpc>
                          <a:spcPct val="115000"/>
                        </a:lnSpc>
                        <a:spcBef>
                          <a:spcPts val="0"/>
                        </a:spcBef>
                        <a:spcAft>
                          <a:spcPts val="0"/>
                        </a:spcAft>
                      </a:pPr>
                      <a:r>
                        <a:rPr lang="hi-IN" sz="1600" b="1" dirty="0">
                          <a:latin typeface="Times New Roman"/>
                          <a:ea typeface="Times New Roman"/>
                          <a:cs typeface="Mangal"/>
                        </a:rPr>
                        <a:t>कथन</a:t>
                      </a:r>
                      <a:endParaRPr lang="en-US" sz="1600" dirty="0">
                        <a:latin typeface="Calibri"/>
                        <a:ea typeface="Calibri"/>
                        <a:cs typeface="Mangal"/>
                      </a:endParaRPr>
                    </a:p>
                  </a:txBody>
                  <a:tcPr marL="7417" marR="7417" marT="7417" marB="7417" anchor="ctr">
                    <a:lnL>
                      <a:noFill/>
                    </a:lnL>
                    <a:lnR>
                      <a:noFill/>
                    </a:lnR>
                    <a:lnT>
                      <a:noFill/>
                    </a:lnT>
                    <a:lnB>
                      <a:noFill/>
                    </a:lnB>
                  </a:tcPr>
                </a:tc>
                <a:tc>
                  <a:txBody>
                    <a:bodyPr/>
                    <a:lstStyle/>
                    <a:p>
                      <a:pPr marL="0" marR="0" algn="l">
                        <a:lnSpc>
                          <a:spcPct val="115000"/>
                        </a:lnSpc>
                        <a:spcBef>
                          <a:spcPts val="0"/>
                        </a:spcBef>
                        <a:spcAft>
                          <a:spcPts val="0"/>
                        </a:spcAft>
                      </a:pPr>
                      <a:r>
                        <a:rPr lang="hi-IN" sz="1600" dirty="0">
                          <a:latin typeface="Times New Roman"/>
                          <a:ea typeface="Times New Roman"/>
                          <a:cs typeface="Mangal"/>
                        </a:rPr>
                        <a:t>सीयराममय सब जग जानी।</a:t>
                      </a:r>
                      <a:r>
                        <a:rPr lang="en-US" sz="1600" dirty="0">
                          <a:latin typeface="Times New Roman"/>
                          <a:ea typeface="Times New Roman"/>
                          <a:cs typeface="Mangal"/>
                        </a:rPr>
                        <a:t> </a:t>
                      </a:r>
                      <a:br>
                        <a:rPr lang="en-US" sz="1600" dirty="0">
                          <a:latin typeface="Times New Roman"/>
                          <a:ea typeface="Times New Roman"/>
                          <a:cs typeface="Mangal"/>
                        </a:rPr>
                      </a:br>
                      <a:r>
                        <a:rPr lang="hi-IN" sz="1600" dirty="0">
                          <a:latin typeface="Times New Roman"/>
                          <a:ea typeface="Times New Roman"/>
                          <a:cs typeface="Mangal"/>
                        </a:rPr>
                        <a:t>करउँ प्रनाम जोरि जुग पानी ॥</a:t>
                      </a:r>
                      <a:r>
                        <a:rPr lang="en-US" sz="1600" dirty="0">
                          <a:latin typeface="Times New Roman"/>
                          <a:ea typeface="Times New Roman"/>
                          <a:cs typeface="Mangal"/>
                        </a:rPr>
                        <a:t> </a:t>
                      </a:r>
                      <a:br>
                        <a:rPr lang="en-US" sz="1600" dirty="0">
                          <a:latin typeface="Times New Roman"/>
                          <a:ea typeface="Times New Roman"/>
                          <a:cs typeface="Mangal"/>
                        </a:rPr>
                      </a:br>
                      <a:r>
                        <a:rPr lang="en-US" sz="1600" dirty="0">
                          <a:latin typeface="Times New Roman"/>
                          <a:ea typeface="Times New Roman"/>
                          <a:cs typeface="Mangal"/>
                        </a:rPr>
                        <a:t>(</a:t>
                      </a:r>
                      <a:r>
                        <a:rPr lang="hi-IN" sz="1600" dirty="0">
                          <a:latin typeface="Times New Roman"/>
                          <a:ea typeface="Times New Roman"/>
                          <a:cs typeface="Mangal"/>
                        </a:rPr>
                        <a:t>रामचरितमानस १.८.२)</a:t>
                      </a:r>
                      <a:endParaRPr lang="en-US" sz="1600" dirty="0">
                        <a:latin typeface="Calibri"/>
                        <a:ea typeface="Calibri"/>
                        <a:cs typeface="Mangal"/>
                      </a:endParaRPr>
                    </a:p>
                  </a:txBody>
                  <a:tcPr marL="7417" marR="7417" marT="7417" marB="7417" anchor="ctr">
                    <a:lnL>
                      <a:noFill/>
                    </a:lnL>
                    <a:lnR>
                      <a:noFill/>
                    </a:lnR>
                    <a:lnT>
                      <a:noFill/>
                    </a:lnT>
                    <a:lnB>
                      <a:noFill/>
                    </a:lnB>
                  </a:tcPr>
                </a:tc>
                <a:extLst>
                  <a:ext uri="{0D108BD9-81ED-4DB2-BD59-A6C34878D82A}">
                    <a16:rowId xmlns:a16="http://schemas.microsoft.com/office/drawing/2014/main" xmlns="" val="10006"/>
                  </a:ext>
                </a:extLst>
              </a:tr>
              <a:tr h="274350">
                <a:tc>
                  <a:txBody>
                    <a:bodyPr/>
                    <a:lstStyle/>
                    <a:p>
                      <a:pPr marL="0" marR="0" algn="l">
                        <a:lnSpc>
                          <a:spcPct val="115000"/>
                        </a:lnSpc>
                        <a:spcBef>
                          <a:spcPts val="0"/>
                        </a:spcBef>
                        <a:spcAft>
                          <a:spcPts val="0"/>
                        </a:spcAft>
                      </a:pPr>
                      <a:r>
                        <a:rPr lang="hi-IN" sz="1600" b="1" dirty="0">
                          <a:latin typeface="Times New Roman"/>
                          <a:ea typeface="Times New Roman"/>
                          <a:cs typeface="Mangal"/>
                        </a:rPr>
                        <a:t>धर्म</a:t>
                      </a:r>
                      <a:endParaRPr lang="en-US" sz="1600" dirty="0">
                        <a:latin typeface="Calibri"/>
                        <a:ea typeface="Calibri"/>
                        <a:cs typeface="Mangal"/>
                      </a:endParaRPr>
                    </a:p>
                  </a:txBody>
                  <a:tcPr marL="7417" marR="7417" marT="7417" marB="7417" anchor="ctr">
                    <a:lnL>
                      <a:noFill/>
                    </a:lnL>
                    <a:lnR>
                      <a:noFill/>
                    </a:lnR>
                    <a:lnT>
                      <a:noFill/>
                    </a:lnT>
                    <a:lnB>
                      <a:noFill/>
                    </a:lnB>
                  </a:tcPr>
                </a:tc>
                <a:tc>
                  <a:txBody>
                    <a:bodyPr/>
                    <a:lstStyle/>
                    <a:p>
                      <a:pPr marL="0" marR="0" algn="l">
                        <a:lnSpc>
                          <a:spcPct val="115000"/>
                        </a:lnSpc>
                        <a:spcBef>
                          <a:spcPts val="0"/>
                        </a:spcBef>
                        <a:spcAft>
                          <a:spcPts val="0"/>
                        </a:spcAft>
                      </a:pPr>
                      <a:r>
                        <a:rPr lang="hi-IN" sz="1600" u="none" dirty="0">
                          <a:solidFill>
                            <a:schemeClr val="tx1"/>
                          </a:solidFill>
                          <a:latin typeface="Times New Roman"/>
                          <a:ea typeface="Times New Roman"/>
                          <a:cs typeface="Mangal"/>
                        </a:rPr>
                        <a:t>हिन्दू</a:t>
                      </a:r>
                      <a:endParaRPr lang="en-US" sz="1600" u="none" dirty="0">
                        <a:solidFill>
                          <a:schemeClr val="tx1"/>
                        </a:solidFill>
                        <a:latin typeface="Calibri"/>
                        <a:ea typeface="Calibri"/>
                        <a:cs typeface="Mangal"/>
                      </a:endParaRPr>
                    </a:p>
                  </a:txBody>
                  <a:tcPr marL="7417" marR="7417" marT="7417" marB="7417" anchor="ctr">
                    <a:lnL>
                      <a:noFill/>
                    </a:lnL>
                    <a:lnR>
                      <a:noFill/>
                    </a:lnR>
                    <a:lnT>
                      <a:noFill/>
                    </a:lnT>
                    <a:lnB>
                      <a:noFill/>
                    </a:lnB>
                  </a:tcPr>
                </a:tc>
                <a:extLst>
                  <a:ext uri="{0D108BD9-81ED-4DB2-BD59-A6C34878D82A}">
                    <a16:rowId xmlns:a16="http://schemas.microsoft.com/office/drawing/2014/main" xmlns="" val="10007"/>
                  </a:ext>
                </a:extLst>
              </a:tr>
              <a:tr h="274350">
                <a:tc>
                  <a:txBody>
                    <a:bodyPr/>
                    <a:lstStyle/>
                    <a:p>
                      <a:pPr marL="0" marR="0" algn="l">
                        <a:lnSpc>
                          <a:spcPct val="115000"/>
                        </a:lnSpc>
                        <a:spcBef>
                          <a:spcPts val="0"/>
                        </a:spcBef>
                        <a:spcAft>
                          <a:spcPts val="0"/>
                        </a:spcAft>
                      </a:pPr>
                      <a:r>
                        <a:rPr lang="hi-IN" sz="1600" b="1" dirty="0">
                          <a:latin typeface="Times New Roman"/>
                          <a:ea typeface="Times New Roman"/>
                          <a:cs typeface="Mangal"/>
                        </a:rPr>
                        <a:t>दर्शन</a:t>
                      </a:r>
                      <a:endParaRPr lang="en-US" sz="1600" dirty="0">
                        <a:latin typeface="Calibri"/>
                        <a:ea typeface="Calibri"/>
                        <a:cs typeface="Mangal"/>
                      </a:endParaRPr>
                    </a:p>
                  </a:txBody>
                  <a:tcPr marL="7417" marR="7417" marT="7417" marB="7417" anchor="ctr">
                    <a:lnL>
                      <a:noFill/>
                    </a:lnL>
                    <a:lnR>
                      <a:noFill/>
                    </a:lnR>
                    <a:lnT>
                      <a:noFill/>
                    </a:lnT>
                    <a:lnB>
                      <a:noFill/>
                    </a:lnB>
                  </a:tcPr>
                </a:tc>
                <a:tc>
                  <a:txBody>
                    <a:bodyPr/>
                    <a:lstStyle/>
                    <a:p>
                      <a:pPr marL="0" marR="0" algn="l">
                        <a:lnSpc>
                          <a:spcPct val="115000"/>
                        </a:lnSpc>
                        <a:spcBef>
                          <a:spcPts val="0"/>
                        </a:spcBef>
                        <a:spcAft>
                          <a:spcPts val="0"/>
                        </a:spcAft>
                      </a:pPr>
                      <a:r>
                        <a:rPr lang="hi-IN" sz="1600" u="none" dirty="0">
                          <a:solidFill>
                            <a:schemeClr val="tx1"/>
                          </a:solidFill>
                          <a:latin typeface="Times New Roman"/>
                          <a:ea typeface="Times New Roman"/>
                          <a:cs typeface="Mangal"/>
                        </a:rPr>
                        <a:t>वैष्णव</a:t>
                      </a:r>
                      <a:endParaRPr lang="en-US" sz="1600" u="none" dirty="0">
                        <a:solidFill>
                          <a:schemeClr val="tx1"/>
                        </a:solidFill>
                        <a:latin typeface="Calibri"/>
                        <a:ea typeface="Calibri"/>
                        <a:cs typeface="Mangal"/>
                      </a:endParaRPr>
                    </a:p>
                  </a:txBody>
                  <a:tcPr marL="7417" marR="7417" marT="7417" marB="7417" anchor="ctr">
                    <a:lnL>
                      <a:noFill/>
                    </a:lnL>
                    <a:lnR>
                      <a:noFill/>
                    </a:lnR>
                    <a:lnT>
                      <a:noFill/>
                    </a:lnT>
                    <a:lnB>
                      <a:noFill/>
                    </a:lnB>
                  </a:tcPr>
                </a:tc>
                <a:extLst>
                  <a:ext uri="{0D108BD9-81ED-4DB2-BD59-A6C34878D82A}">
                    <a16:rowId xmlns:a16="http://schemas.microsoft.com/office/drawing/2014/main" xmlns="" val="10008"/>
                  </a:ext>
                </a:extLst>
              </a:tr>
            </a:tbl>
          </a:graphicData>
        </a:graphic>
      </p:graphicFrame>
      <p:sp>
        <p:nvSpPr>
          <p:cNvPr id="8" name="Rectangle 7"/>
          <p:cNvSpPr/>
          <p:nvPr/>
        </p:nvSpPr>
        <p:spPr>
          <a:xfrm rot="10800000" flipV="1">
            <a:off x="1197430" y="290596"/>
            <a:ext cx="5573484" cy="584775"/>
          </a:xfrm>
          <a:prstGeom prst="rect">
            <a:avLst/>
          </a:prstGeom>
        </p:spPr>
        <p:txBody>
          <a:bodyPr wrap="square">
            <a:spAutoFit/>
          </a:bodyPr>
          <a:lstStyle/>
          <a:p>
            <a:r>
              <a:rPr lang="hi-IN" sz="3200" b="1" dirty="0" smtClean="0"/>
              <a:t>गोस्वामी तुलसीदास जीवनी</a:t>
            </a:r>
            <a:endParaRPr lang="en-US" sz="3200" dirty="0"/>
          </a:p>
        </p:txBody>
      </p:sp>
      <p:sp>
        <p:nvSpPr>
          <p:cNvPr id="7" name="Rectangle 6"/>
          <p:cNvSpPr/>
          <p:nvPr/>
        </p:nvSpPr>
        <p:spPr>
          <a:xfrm>
            <a:off x="0" y="6531476"/>
            <a:ext cx="4800600" cy="307777"/>
          </a:xfrm>
          <a:prstGeom prst="rect">
            <a:avLst/>
          </a:prstGeom>
          <a:solidFill>
            <a:schemeClr val="accent2">
              <a:lumMod val="75000"/>
            </a:schemeClr>
          </a:solidFill>
        </p:spPr>
        <p:txBody>
          <a:bodyPr wrap="square">
            <a:spAutoFit/>
          </a:bodyPr>
          <a:lstStyle/>
          <a:p>
            <a:r>
              <a:rPr lang="hi-IN" sz="1400" dirty="0"/>
              <a:t>भक्तिकाल के </a:t>
            </a:r>
            <a:r>
              <a:rPr lang="hi-IN" sz="1400" dirty="0" smtClean="0"/>
              <a:t>कवि</a:t>
            </a:r>
            <a:r>
              <a:rPr lang="en-US" sz="1400" dirty="0" smtClean="0"/>
              <a:t> - </a:t>
            </a:r>
            <a:r>
              <a:rPr lang="hi-IN" sz="1400" dirty="0"/>
              <a:t>डॉ. मे फ्लावर  के </a:t>
            </a:r>
            <a:r>
              <a:rPr lang="hi-IN" sz="1400" dirty="0" smtClean="0"/>
              <a:t>ए</a:t>
            </a:r>
            <a:r>
              <a:rPr lang="en-US" sz="1400" dirty="0" smtClean="0"/>
              <a:t> - </a:t>
            </a:r>
            <a:r>
              <a:rPr lang="hi-IN" sz="1400" dirty="0"/>
              <a:t>सेन मेरिस कॉलेज ,</a:t>
            </a:r>
            <a:r>
              <a:rPr lang="hi-IN" sz="1400" dirty="0" smtClean="0"/>
              <a:t>त्रिशुर</a:t>
            </a:r>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403</TotalTime>
  <Words>428</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 </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141</cp:revision>
  <dcterms:created xsi:type="dcterms:W3CDTF">2018-12-04T06:33:32Z</dcterms:created>
  <dcterms:modified xsi:type="dcterms:W3CDTF">2019-06-26T00:05:31Z</dcterms:modified>
</cp:coreProperties>
</file>