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285" r:id="rId6"/>
    <p:sldId id="284" r:id="rId7"/>
    <p:sldId id="289" r:id="rId8"/>
    <p:sldId id="286" r:id="rId9"/>
    <p:sldId id="287" r:id="rId10"/>
    <p:sldId id="288" r:id="rId11"/>
    <p:sldId id="291" r:id="rId12"/>
    <p:sldId id="290" r:id="rId13"/>
    <p:sldId id="292" r:id="rId14"/>
    <p:sldId id="294" r:id="rId15"/>
    <p:sldId id="295" r:id="rId16"/>
    <p:sldId id="305" r:id="rId17"/>
    <p:sldId id="296" r:id="rId18"/>
    <p:sldId id="297" r:id="rId19"/>
    <p:sldId id="299" r:id="rId20"/>
    <p:sldId id="300" r:id="rId21"/>
    <p:sldId id="302" r:id="rId22"/>
    <p:sldId id="303" r:id="rId23"/>
    <p:sldId id="304" r:id="rId24"/>
    <p:sldId id="307" r:id="rId25"/>
    <p:sldId id="308" r:id="rId26"/>
    <p:sldId id="314" r:id="rId27"/>
    <p:sldId id="317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20/Jun/2019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839" y="579378"/>
            <a:ext cx="7628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IN" sz="36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An Introduction to </a:t>
            </a:r>
            <a:r>
              <a:rPr lang="en-IN" sz="36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en-IN" sz="36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gricultural Microbiology</a:t>
            </a:r>
            <a:r>
              <a:rPr 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I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537" y="3314700"/>
            <a:ext cx="5016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Athul Sandheep. 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Assistant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Professor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Mary’s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College, Thrissur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06730" y="890270"/>
            <a:ext cx="8433435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IN" sz="22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5.</a:t>
            </a:r>
            <a:r>
              <a:rPr lang="en-IN" sz="2200" b="1" dirty="0" err="1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Denitrification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Nitrogen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makes its way back into the atmosphere through a process called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denitrification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in which nitrate (NO3-) is converted back to gaseous nitrogen (N2).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384485" y="37364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Sulphur </a:t>
            </a:r>
            <a:r>
              <a:rPr lang="en-IN" sz="3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cycle</a:t>
            </a:r>
            <a:endParaRPr lang="en-IN" altLang="en-US" sz="3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" y="1948180"/>
            <a:ext cx="742823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547045" y="51461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Sulphur cycle continues…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81685" y="1443990"/>
            <a:ext cx="7855585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Sulphur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exist variety of oxidation states within organic and inorganic compounds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Each oxidation – reduction reaction is mediated by microbes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Under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anaerobic condition H</a:t>
            </a:r>
            <a:r>
              <a:rPr lang="en-IN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is produced from mineralization of organic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sulphur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compounds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t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his H</a:t>
            </a:r>
            <a:r>
              <a:rPr lang="en-IN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is utilized by </a:t>
            </a: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icrobes</a:t>
            </a: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639120" y="20473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 err="1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Biofertilizers</a:t>
            </a:r>
            <a:endParaRPr lang="en-IN" altLang="en-US" sz="2600" b="1" dirty="0" err="1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10" y="1270000"/>
            <a:ext cx="617982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45110" y="4214495"/>
            <a:ext cx="8507004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Ø"/>
            </a:pP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ow cost, renewable source of plant nutrients which          supplement chemical fertilizers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457200" indent="-457200" algn="just">
              <a:buFont typeface="Wingdings" panose="05000000000000000000" charset="0"/>
              <a:buChar char="§"/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charset="0"/>
              <a:buChar char="Ø"/>
            </a:pP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hemical fertilizers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health and pollution problem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expensive</a:t>
            </a: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" y="230505"/>
            <a:ext cx="8716010" cy="614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8864" y="90805"/>
            <a:ext cx="991088" cy="1115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Bacterial </a:t>
            </a:r>
            <a:r>
              <a:rPr lang="en-US" altLang="en-IN" sz="26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bio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fertilizers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82345" y="2162810"/>
            <a:ext cx="717931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v"/>
            </a:pP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ormulation of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living bacteria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which are able to fix atmospheric nitrogen in the available form for the plants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457200" indent="-457200">
              <a:buFont typeface="Wingdings" panose="05000000000000000000" charset="0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Green </a:t>
            </a:r>
            <a:r>
              <a:rPr lang="en-I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manuring</a:t>
            </a:r>
            <a:r>
              <a:rPr lang="en-US" altLang="en-I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/>
            <a:endParaRPr lang="en-IN" sz="3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851"/>
            <a:ext cx="7886700" cy="1325563"/>
          </a:xfrm>
        </p:spPr>
        <p:txBody>
          <a:bodyPr/>
          <a:lstStyle/>
          <a:p>
            <a:r>
              <a:rPr lang="en-US" sz="2600" b="1" dirty="0">
                <a:solidFill>
                  <a:srgbClr val="C00000"/>
                </a:solidFill>
                <a:latin typeface="Bookman Old Style" pitchFamily="18" charset="0"/>
              </a:rPr>
              <a:t>Plant Growth Promoting Bacteria</a:t>
            </a:r>
          </a:p>
        </p:txBody>
      </p:sp>
      <p:pic>
        <p:nvPicPr>
          <p:cNvPr id="3" name="Content Placeholder 2" descr="201503183-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005" y="779145"/>
            <a:ext cx="8301990" cy="53003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68695" y="1436733"/>
            <a:ext cx="2827111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 dirty="0"/>
              <a:t>Adapted from : </a:t>
            </a:r>
            <a:r>
              <a:rPr lang="en-US" sz="1000" dirty="0">
                <a:sym typeface="+mn-ea"/>
              </a:rPr>
              <a:t>Paula </a:t>
            </a:r>
            <a:r>
              <a:rPr lang="en-US" sz="1000" dirty="0" err="1">
                <a:sym typeface="+mn-ea"/>
              </a:rPr>
              <a:t>García-Fraile</a:t>
            </a:r>
            <a:r>
              <a:rPr lang="en-US" sz="1000" dirty="0">
                <a:sym typeface="+mn-ea"/>
              </a:rPr>
              <a:t>, Esther </a:t>
            </a:r>
            <a:r>
              <a:rPr lang="en-US" sz="1000" dirty="0" err="1">
                <a:sym typeface="+mn-ea"/>
              </a:rPr>
              <a:t>Menéndez</a:t>
            </a:r>
            <a:r>
              <a:rPr lang="en-US" sz="1000" dirty="0">
                <a:sym typeface="+mn-ea"/>
              </a:rPr>
              <a:t>, </a:t>
            </a:r>
            <a:r>
              <a:rPr lang="en-US" sz="1000" dirty="0" err="1">
                <a:sym typeface="+mn-ea"/>
              </a:rPr>
              <a:t>Raúl</a:t>
            </a:r>
            <a:r>
              <a:rPr lang="en-US" sz="1000" dirty="0">
                <a:sym typeface="+mn-ea"/>
              </a:rPr>
              <a:t> Rivas. </a:t>
            </a:r>
          </a:p>
          <a:p>
            <a:r>
              <a:rPr lang="en-US" sz="1000" dirty="0">
                <a:sym typeface="+mn-ea"/>
              </a:rPr>
              <a:t>Role of bacterial </a:t>
            </a:r>
            <a:r>
              <a:rPr lang="en-US" sz="1000" dirty="0" err="1">
                <a:sym typeface="+mn-ea"/>
              </a:rPr>
              <a:t>biofertilizers</a:t>
            </a:r>
            <a:r>
              <a:rPr lang="en-US" sz="1000" dirty="0">
                <a:sym typeface="+mn-ea"/>
              </a:rPr>
              <a:t> in agriculture and forestry. </a:t>
            </a:r>
            <a:r>
              <a:rPr lang="en-US" sz="1000" dirty="0"/>
              <a:t>AIMS Bioengineering, 2015, 2(3): 183-205. </a:t>
            </a: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4419" y="196850"/>
            <a:ext cx="991088" cy="1115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1153470" y="55652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Algal and other bio</a:t>
            </a:r>
            <a:r>
              <a:rPr lang="en-US" alt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fe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rtilizers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sym typeface="+mn-ea"/>
              </a:rPr>
              <a:t> </a:t>
            </a:r>
            <a:endParaRPr lang="en-US" altLang="en-US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41045" y="1582420"/>
            <a:ext cx="7827645" cy="35863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Biological nitrogen fertilizers play a vital role in solving the problem of soil fertility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Anabaena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azollae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live in symbiotic association with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Azolla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Anabaena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azollae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can grow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 </a:t>
            </a:r>
            <a:r>
              <a:rPr lang="en-I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autotrophically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fix atmospheric N2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I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IN" sz="2600" b="1" dirty="0" err="1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Azolla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600" b="1" dirty="0" err="1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Biofertilizer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sym typeface="+mn-ea"/>
              </a:rPr>
              <a:t> 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sym typeface="+mn-ea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" y="1691005"/>
            <a:ext cx="7383780" cy="447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891215" y="53366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Phosphorous aiding </a:t>
            </a:r>
            <a:r>
              <a:rPr lang="en-US" alt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iofertilizers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sym typeface="+mn-ea"/>
              </a:rPr>
              <a:t> 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03250" y="1443990"/>
            <a:ext cx="7482205" cy="4262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I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 fungi such as,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Aspergillus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awamori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Penicillium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digitatum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etc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acteria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like</a:t>
            </a:r>
            <a:r>
              <a:rPr lang="en-IN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Bacillus </a:t>
            </a:r>
            <a:r>
              <a:rPr lang="en-IN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polymyxa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Pseudomonas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striata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etc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which can solubilize unavailable form of phosphorous into available forms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70255" y="583565"/>
            <a:ext cx="7414260" cy="50629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What is agricultural microbiology…? </a:t>
            </a:r>
            <a:endParaRPr lang="en-IN" sz="2600" b="1" dirty="0" smtClean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Agricultural microbiology is a field of study concerned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about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endParaRPr lang="en-US" alt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lant-associated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microbes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lant and animal diseases.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also deals with the microbiology of soil fertility, such as microbial degradation of organic matter and soil nutrient transformations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672140" y="50127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IN" sz="2600" b="1" dirty="0" err="1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IN" sz="2600" b="1" dirty="0" err="1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ycorrhizal</a:t>
            </a:r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IN" sz="26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iofertilizer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sym typeface="+mn-ea"/>
              </a:rPr>
              <a:t>s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7660" y="1567815"/>
            <a:ext cx="8488045" cy="35863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Vesicular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arbuscular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mycorrhizal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(VAM) fungi colonize in the roots of several plants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I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They are </a:t>
            </a:r>
            <a:r>
              <a:rPr lang="en-I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Zygomycetes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fungi belongs to the genera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Glomus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Acaulospora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bligate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symbionts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cannot be cultured on synthetic media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Help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plant growth through improved phosphorous nutrition and protects root against pathogen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384485" y="44603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Microbial insecticides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0355" y="1859916"/>
            <a:ext cx="7785554" cy="34470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alt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</a:t>
            </a:r>
            <a:r>
              <a:rPr lang="en-IN" sz="2600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Bacterial </a:t>
            </a:r>
            <a:r>
              <a:rPr lang="en-IN" sz="2600" dirty="0" err="1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insecicides</a:t>
            </a:r>
            <a:r>
              <a:rPr lang="en-IN" sz="2600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2600" dirty="0" smtClean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Several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bacterias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are used as insecticides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include endospore forming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Bacillus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Clostridium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species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just"/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endospore forming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en-I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proteus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Pseudomonas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enterobacter </a:t>
            </a:r>
            <a:r>
              <a:rPr lang="en-US" alt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etc...</a:t>
            </a:r>
            <a:endParaRPr lang="en-US" altLang="en-IN" sz="22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charset="0"/>
              <a:buChar char="Ø"/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I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Fungal </a:t>
            </a:r>
            <a:r>
              <a:rPr lang="en-US" alt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nsecticides </a:t>
            </a:r>
            <a:endParaRPr lang="en-US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03250" y="1443990"/>
            <a:ext cx="8034020" cy="2954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Most common and effective means of control of insect pests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v"/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Mainly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entamogenous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fungi are used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v"/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Different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kinds of formulations have been developed and applied in different ways against insect pests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Metarhizium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Verticillium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Hirsutella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entomophthora</a:t>
            </a:r>
            <a:r>
              <a:rPr lang="en-US" alt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etc.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Fungal </a:t>
            </a:r>
            <a:r>
              <a:rPr lang="en-US" alt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nsecticides 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67690" y="1685290"/>
            <a:ext cx="8212455" cy="40941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kill wide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insect</a:t>
            </a: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like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oths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eetle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osquito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lies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phids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nts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ermite</a:t>
            </a: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388205" y="764890"/>
            <a:ext cx="4431989" cy="606709"/>
          </a:xfrm>
          <a:prstGeom prst="rect">
            <a:avLst/>
          </a:prstGeom>
        </p:spPr>
        <p:txBody>
          <a:bodyPr anchor="b">
            <a:normAutofit fontScale="5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5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Advantages</a:t>
            </a:r>
            <a:r>
              <a:rPr lang="e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06095" y="2275205"/>
            <a:ext cx="7359650" cy="23391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just">
              <a:buFont typeface="Wingdings" panose="05000000000000000000" charset="0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Low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cost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Environmental safety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Absence of development of     resistance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Fungal </a:t>
            </a:r>
            <a:r>
              <a:rPr lang="en-US" alt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nsecticides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2132965"/>
            <a:ext cx="4321175" cy="38061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859383" y="5541917"/>
            <a:ext cx="428461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err="1"/>
              <a:t>Metarhizium</a:t>
            </a:r>
            <a:r>
              <a:rPr lang="en-US" dirty="0"/>
              <a:t> </a:t>
            </a:r>
            <a:r>
              <a:rPr lang="en-US" dirty="0" err="1"/>
              <a:t>anisopliae</a:t>
            </a:r>
            <a:r>
              <a:rPr lang="en-US" dirty="0"/>
              <a:t>, a rice shell pest.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12080" y="2132965"/>
            <a:ext cx="3213100" cy="32016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1082675" y="583565"/>
            <a:ext cx="6479540" cy="9105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IN" sz="2600" b="1" dirty="0">
                <a:solidFill>
                  <a:srgbClr val="C00000"/>
                </a:solidFill>
                <a:latin typeface="Bookman Old Style" pitchFamily="18" charset="0"/>
                <a:sym typeface="+mn-ea"/>
              </a:rPr>
              <a:t>   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sym typeface="+mn-ea"/>
              </a:rPr>
              <a:t>P</a:t>
            </a:r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  <a:sym typeface="+mn-ea"/>
              </a:rPr>
              <a:t>lant pathogens</a:t>
            </a:r>
            <a:endParaRPr lang="en-IN" altLang="en-US" sz="2600" b="1" dirty="0" smtClean="0">
              <a:solidFill>
                <a:srgbClr val="C00000"/>
              </a:solidFill>
              <a:latin typeface="Bookman Old Style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5799" y="1859915"/>
            <a:ext cx="7922623" cy="4331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</a:t>
            </a:r>
            <a:r>
              <a:rPr lang="en-I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organism that causes a disease on a </a:t>
            </a:r>
            <a:r>
              <a:rPr lang="en-IN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plant </a:t>
            </a:r>
            <a:r>
              <a:rPr lang="en-US" altLang="en-IN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,t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hey 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</a:t>
            </a:r>
            <a:endParaRPr lang="en-IN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Fungi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Bacteria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Viruses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Viroids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Virus-like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organisms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Phytoplasmas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Protozoa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nematodes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etc…</a:t>
            </a:r>
            <a:r>
              <a:rPr lang="en-US" sz="2200" dirty="0" smtClean="0">
                <a:sym typeface="+mn-ea"/>
              </a:rPr>
              <a:t>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715320" y="57303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36955"/>
            <a:ext cx="818515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6635750" y="610552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slideplayer.com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715320" y="57303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Content Placeholder 7" descr="image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22755" y="0"/>
            <a:ext cx="5785485" cy="1847850"/>
          </a:xfrm>
          <a:prstGeom prst="rect">
            <a:avLst/>
          </a:prstGeom>
        </p:spPr>
      </p:pic>
      <p:pic>
        <p:nvPicPr>
          <p:cNvPr id="14" name="Content Placeholder 13" descr="5.6._aaheader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29640" y="1836420"/>
            <a:ext cx="7470775" cy="406844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6094095" y="59048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plasticseurope.org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672140" y="54255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Plant Microbe Interactions</a:t>
            </a:r>
            <a:endParaRPr lang="en-US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Content Placeholder 1" descr="csm_Research_Area_C_eng_rgb_7a586186a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580" y="1569085"/>
            <a:ext cx="8499475" cy="44780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817632" y="1233714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www.ceplas.eu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BIOGEOCHEMICAL CYCLES 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51485" y="1609090"/>
            <a:ext cx="8006715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Microbes play an important role in   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iogeochemical cycles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Mainly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types of biogeochemical cycles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Carbon cycle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Nitrogen cycle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Sulphur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cycle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I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Carbon cycle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" y="1690370"/>
            <a:ext cx="818896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Carbon cycle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63270" y="1652269"/>
            <a:ext cx="7897404" cy="36471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ecomposition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organic matter by microbes is very important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Decomposition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fungi along with other microbes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chiefly bacteria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Decomposition help to release nutrient blocked up in the dead organic matter of plants and animals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73030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Nitrogen cycle 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" y="1825625"/>
            <a:ext cx="8364220" cy="442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I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IN" sz="26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Nitrogen cycle </a:t>
            </a:r>
            <a:endParaRPr lang="en-IN" altLang="en-US" sz="26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00381" y="1659889"/>
            <a:ext cx="8094980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a cyclic process by which nitrogen is converted between its various chemical forms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IN" sz="22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IN" sz="22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Nitrogen fixation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atmospheric nitrogen is converted in to ammonia or organic compounds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IN" sz="22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IN" sz="22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Nitrification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this step ammonium ion initially oxidized in to nitrite ions, subsequently into nitrate ions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,t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his process is carried out by nitrifying bacteria such as </a:t>
            </a:r>
            <a:r>
              <a:rPr lang="en-US" alt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species of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Nitrosp</a:t>
            </a:r>
            <a:r>
              <a:rPr lang="en-US" altLang="en-IN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IN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IN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IN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Nitrosococcus</a:t>
            </a:r>
            <a:r>
              <a:rPr lang="en-IN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</a:t>
            </a:r>
            <a:r>
              <a:rPr lang="en-IN" sz="2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Nitrosolobus</a:t>
            </a:r>
            <a:r>
              <a:rPr lang="en-US" altLang="en-I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738323" y="679268"/>
            <a:ext cx="8052980" cy="54733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IN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  <a:sym typeface="+mn-ea"/>
              </a:rPr>
              <a:t>3.Assimilation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  <a:sym typeface="+mn-ea"/>
              </a:rPr>
              <a:t>	Nitrogen </a:t>
            </a:r>
            <a:r>
              <a:rPr lang="en-IN" sz="2200" dirty="0">
                <a:latin typeface="Times New Roman" pitchFamily="18" charset="0"/>
                <a:cs typeface="Times New Roman" pitchFamily="18" charset="0"/>
                <a:sym typeface="+mn-ea"/>
              </a:rPr>
              <a:t>compounds in various forms, such as nitrate, nitrite, ammonia, and ammonium are taken up from soils by plants which are then used in the formation of plant and animal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  <a:sym typeface="+mn-ea"/>
              </a:rPr>
              <a:t>proteins.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IN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4.</a:t>
            </a:r>
            <a:r>
              <a:rPr lang="en-IN" sz="2400" b="1" dirty="0" err="1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  <a:sym typeface="+mn-ea"/>
              </a:rPr>
              <a:t>Ammonification</a:t>
            </a:r>
            <a:endParaRPr lang="en-IN" sz="2400" b="1" dirty="0" smtClean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plants and animals die, it is broken down by other microorganisms, produces ammonia which is then available for other biological processes.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74" y="6380543"/>
            <a:ext cx="815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Introduction to Agricultural microbiology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Dr.Athul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Sandheep.R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,</a:t>
            </a:r>
            <a:r>
              <a:rPr lang="en-US" sz="1600" b="1" dirty="0" err="1" smtClean="0">
                <a:latin typeface="Constantia" pitchFamily="18" charset="0"/>
                <a:cs typeface="Arial" panose="020B0604020202020204" pitchFamily="34" charset="0"/>
              </a:rPr>
              <a:t>St.Mary’s</a:t>
            </a:r>
            <a:r>
              <a:rPr lang="en-US" sz="1600" b="1" dirty="0" smtClean="0">
                <a:latin typeface="Constantia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onstantia" pitchFamily="18" charset="0"/>
                <a:cs typeface="Arial" panose="020B0604020202020204" pitchFamily="34" charset="0"/>
              </a:rPr>
              <a:t>College</a:t>
            </a:r>
            <a:endParaRPr lang="en-IN" sz="16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968</Words>
  <Application>WPS Presentation</Application>
  <PresentationFormat>On-screen Show (4:3)</PresentationFormat>
  <Paragraphs>149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Plant Growth Promoting Bacteria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admission</cp:lastModifiedBy>
  <cp:revision>136</cp:revision>
  <dcterms:created xsi:type="dcterms:W3CDTF">2018-12-04T06:33:00Z</dcterms:created>
  <dcterms:modified xsi:type="dcterms:W3CDTF">2019-06-20T03:58:09Z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