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64" r:id="rId3"/>
    <p:sldId id="287" r:id="rId4"/>
    <p:sldId id="295" r:id="rId5"/>
    <p:sldId id="263" r:id="rId6"/>
    <p:sldId id="296" r:id="rId7"/>
    <p:sldId id="286" r:id="rId8"/>
    <p:sldId id="298" r:id="rId9"/>
    <p:sldId id="297" r:id="rId10"/>
    <p:sldId id="29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7430"/>
    <a:srgbClr val="B2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5" d="100"/>
          <a:sy n="75" d="100"/>
        </p:scale>
        <p:origin x="117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E0FC9E6-B3C9-44D8-88D2-2B5376F4CF8B}" type="datetimeFigureOut">
              <a:rPr lang="en-IN" smtClean="0"/>
              <a:t>20-06-2019</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79C2EC-AED9-4D7F-9886-9D78619437E5}" type="slidenum">
              <a:rPr lang="en-IN" smtClean="0"/>
              <a:t>‹#›</a:t>
            </a:fld>
            <a:endParaRPr lang="en-IN"/>
          </a:p>
        </p:txBody>
      </p:sp>
    </p:spTree>
    <p:extLst>
      <p:ext uri="{BB962C8B-B14F-4D97-AF65-F5344CB8AC3E}">
        <p14:creationId xmlns:p14="http://schemas.microsoft.com/office/powerpoint/2010/main" val="3662578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t>6/20/2019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t>‹#›</a:t>
            </a:fld>
            <a:endParaRPr lang="en-US"/>
          </a:p>
        </p:txBody>
      </p:sp>
    </p:spTree>
    <p:extLst>
      <p:ext uri="{BB962C8B-B14F-4D97-AF65-F5344CB8AC3E}">
        <p14:creationId xmlns:p14="http://schemas.microsoft.com/office/powerpoint/2010/main"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3B378182-CCB6-4453-B1D7-DD1C1BADD3AC}" type="slidenum">
              <a:rPr lang="en-US" smtClean="0"/>
              <a:t>2</a:t>
            </a:fld>
            <a:endParaRPr lang="en-US"/>
          </a:p>
        </p:txBody>
      </p:sp>
    </p:spTree>
    <p:extLst>
      <p:ext uri="{BB962C8B-B14F-4D97-AF65-F5344CB8AC3E}">
        <p14:creationId xmlns:p14="http://schemas.microsoft.com/office/powerpoint/2010/main" val="3432754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5AA009C6-9872-473D-9EB4-AA36CAD4A343}" type="datetime1">
              <a:rPr lang="en-IN" smtClean="0"/>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IN" dirty="0" smtClean="0"/>
              <a:t>Kalidasa, Dr.K.I. Treesa, St Mary's College</a:t>
            </a:r>
            <a:endParaRPr lang="en-IN"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1A670BF-FA11-4E28-8D52-CB0E660DDDC1}" type="datetime1">
              <a:rPr lang="en-IN" smtClean="0"/>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IN" dirty="0" smtClean="0"/>
              <a:t>Kalidasa, Dr.K.I. Treesa, St Mary's College</a:t>
            </a:r>
            <a:endParaRPr lang="en-IN"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FFA37F4-A1E3-4342-B025-7054DD3DFB29}" type="datetime1">
              <a:rPr lang="en-IN" smtClean="0"/>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IN" dirty="0" smtClean="0"/>
              <a:t>Kalidasa, Dr.K.I. Treesa, St Mary's College</a:t>
            </a:r>
            <a:endParaRPr lang="en-IN"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5EBC354-7A81-449F-A9BE-81AAF9F5CAC8}" type="datetime1">
              <a:rPr lang="en-IN" smtClean="0"/>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IN" dirty="0" smtClean="0"/>
              <a:t>Kalidasa, Dr.K.I. Treesa, St Mary's College</a:t>
            </a:r>
            <a:endParaRPr lang="en-IN"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4395F285-209A-4FE8-BBA9-E27E111028F5}" type="datetime1">
              <a:rPr lang="en-IN" smtClean="0"/>
              <a:t>20-06-2019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r>
              <a:rPr lang="en-IN" dirty="0" smtClean="0"/>
              <a:t>Kalidasa, Dr.K.I. Treesa, St Mary's College</a:t>
            </a:r>
            <a:endParaRPr lang="en-IN"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1B2AFAEC-4BA4-4453-90DB-E5A4227424B4}" type="datetime1">
              <a:rPr lang="en-IN" smtClean="0"/>
              <a:t>20-06-2019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IN" dirty="0" smtClean="0"/>
              <a:t>Kalidasa, Dr.K.I. Treesa, St Mary's College</a:t>
            </a:r>
            <a:endParaRPr lang="en-IN"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59752CF-8184-4C2A-8875-2607A754184D}" type="datetime1">
              <a:rPr lang="en-IN" smtClean="0"/>
              <a:t>20-06-2019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r>
              <a:rPr lang="en-IN" dirty="0" smtClean="0"/>
              <a:t>Kalidasa, Dr.K.I. Treesa, St Mary's College</a:t>
            </a:r>
            <a:endParaRPr lang="en-IN"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2E107831-1509-4699-9BBC-C39838CABDA6}" type="datetime1">
              <a:rPr lang="en-IN" smtClean="0"/>
              <a:t>20-06-2019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r>
              <a:rPr lang="en-IN" dirty="0" smtClean="0"/>
              <a:t>Kalidasa, Dr.K.I. Treesa, St Mary's College</a:t>
            </a:r>
            <a:endParaRPr lang="en-IN"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FD8266B0-E8D0-4277-8065-B62C8F411DB8}" type="datetime1">
              <a:rPr lang="en-IN" smtClean="0"/>
              <a:t>20-06-2019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r>
              <a:rPr lang="en-IN" dirty="0" smtClean="0"/>
              <a:t>Kalidasa, Dr.K.I. Treesa, St Mary's College</a:t>
            </a:r>
            <a:endParaRPr lang="en-IN"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ED1ABE48-EA98-4441-BBC3-69B23F88CF57}" type="datetime1">
              <a:rPr lang="en-IN" smtClean="0"/>
              <a:t>20-06-2019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IN" dirty="0" smtClean="0"/>
              <a:t>Kalidasa, Dr.K.I. Treesa, St Mary's College</a:t>
            </a:r>
            <a:endParaRPr lang="en-IN"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CE0212AD-B80A-4146-9D73-216288E95CAF}" type="datetime1">
              <a:rPr lang="en-IN" smtClean="0"/>
              <a:t>20-06-2019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r>
              <a:rPr lang="en-IN" dirty="0" smtClean="0"/>
              <a:t>Kalidasa, Dr.K.I. Treesa, St Mary's College</a:t>
            </a:r>
            <a:endParaRPr lang="en-IN"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DAA5872A-EBA1-4765-860B-C6F753BE861D}"/>
              </a:ext>
            </a:extLst>
          </p:cNvPr>
          <p:cNvSpPr txBox="1"/>
          <p:nvPr/>
        </p:nvSpPr>
        <p:spPr>
          <a:xfrm>
            <a:off x="178905" y="692702"/>
            <a:ext cx="8584096" cy="646331"/>
          </a:xfrm>
          <a:prstGeom prst="rect">
            <a:avLst/>
          </a:prstGeom>
          <a:noFill/>
        </p:spPr>
        <p:txBody>
          <a:bodyPr wrap="square" rtlCol="0">
            <a:spAutoFit/>
          </a:bodyPr>
          <a:lstStyle/>
          <a:p>
            <a:pPr algn="ctr"/>
            <a:r>
              <a:rPr lang="en-IN" sz="3600" b="1" dirty="0" smtClean="0">
                <a:solidFill>
                  <a:srgbClr val="C00000"/>
                </a:solidFill>
                <a:latin typeface="Bookman Old Style" panose="02050604050505020204" pitchFamily="18" charset="0"/>
              </a:rPr>
              <a:t>Kālidāsa</a:t>
            </a:r>
            <a:endParaRPr lang="en-IN" sz="3600" b="1" dirty="0">
              <a:solidFill>
                <a:srgbClr val="C00000"/>
              </a:solidFill>
              <a:latin typeface="Bookman Old Style" panose="02050604050505020204" pitchFamily="18" charset="0"/>
              <a:cs typeface="Arial" panose="020B0604020202020204" pitchFamily="34" charset="0"/>
            </a:endParaRPr>
          </a:p>
        </p:txBody>
      </p:sp>
      <p:sp>
        <p:nvSpPr>
          <p:cNvPr id="6" name="TextBox 5">
            <a:extLst>
              <a:ext uri="{FF2B5EF4-FFF2-40B4-BE49-F238E27FC236}">
                <a16:creationId xmlns="" xmlns:a16="http://schemas.microsoft.com/office/drawing/2014/main" id="{2B94F812-2F22-48FB-8E4A-2929987BAACA}"/>
              </a:ext>
            </a:extLst>
          </p:cNvPr>
          <p:cNvSpPr txBox="1"/>
          <p:nvPr/>
        </p:nvSpPr>
        <p:spPr>
          <a:xfrm>
            <a:off x="4145475" y="3314700"/>
            <a:ext cx="3907567" cy="1785104"/>
          </a:xfrm>
          <a:prstGeom prst="rect">
            <a:avLst/>
          </a:prstGeom>
          <a:noFill/>
        </p:spPr>
        <p:txBody>
          <a:bodyPr wrap="square" rtlCol="0">
            <a:spAutoFit/>
          </a:bodyPr>
          <a:lstStyle/>
          <a:p>
            <a:r>
              <a:rPr lang="en-US" sz="2200" dirty="0" smtClean="0">
                <a:latin typeface="Times New Roman" panose="02020603050405020304" pitchFamily="18" charset="0"/>
                <a:cs typeface="Times New Roman" panose="02020603050405020304" pitchFamily="18" charset="0"/>
              </a:rPr>
              <a:t>Dr. K.I Treesa </a:t>
            </a:r>
          </a:p>
          <a:p>
            <a:r>
              <a:rPr lang="en-US" sz="2200" dirty="0" smtClean="0">
                <a:latin typeface="Times New Roman" panose="02020603050405020304" pitchFamily="18" charset="0"/>
                <a:cs typeface="Times New Roman" panose="02020603050405020304" pitchFamily="18" charset="0"/>
              </a:rPr>
              <a:t>Assistant Professor  </a:t>
            </a:r>
          </a:p>
          <a:p>
            <a:r>
              <a:rPr lang="en-US" sz="2200" dirty="0" smtClean="0">
                <a:latin typeface="Times New Roman" panose="02020603050405020304" pitchFamily="18" charset="0"/>
                <a:cs typeface="Times New Roman" panose="02020603050405020304" pitchFamily="18" charset="0"/>
              </a:rPr>
              <a:t>Department of Sanskrit </a:t>
            </a:r>
          </a:p>
          <a:p>
            <a:r>
              <a:rPr lang="en-US" sz="2200" dirty="0" smtClean="0">
                <a:latin typeface="Times New Roman" panose="02020603050405020304" pitchFamily="18" charset="0"/>
                <a:cs typeface="Times New Roman" panose="02020603050405020304" pitchFamily="18" charset="0"/>
              </a:rPr>
              <a:t>St. Mary’s College Thrissur </a:t>
            </a:r>
          </a:p>
          <a:p>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7712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299" y="365126"/>
            <a:ext cx="7886700" cy="1325563"/>
          </a:xfrm>
        </p:spPr>
        <p:txBody>
          <a:bodyPr/>
          <a:lstStyle/>
          <a:p>
            <a:r>
              <a:rPr lang="en-IN" sz="2600" b="1" dirty="0" smtClean="0">
                <a:solidFill>
                  <a:srgbClr val="C00000"/>
                </a:solidFill>
                <a:latin typeface="Bookman Old Style" panose="02050604050505020204" pitchFamily="18" charset="0"/>
              </a:rPr>
              <a:t>REFERENCES </a:t>
            </a:r>
            <a:endParaRPr lang="en-IN" sz="2600" b="1" dirty="0">
              <a:solidFill>
                <a:srgbClr val="C00000"/>
              </a:solidFill>
              <a:latin typeface="Bookman Old Style" panose="02050604050505020204" pitchFamily="18" charset="0"/>
            </a:endParaRPr>
          </a:p>
        </p:txBody>
      </p:sp>
      <p:sp>
        <p:nvSpPr>
          <p:cNvPr id="3" name="Content Placeholder 2"/>
          <p:cNvSpPr>
            <a:spLocks noGrp="1"/>
          </p:cNvSpPr>
          <p:nvPr>
            <p:ph idx="1"/>
          </p:nvPr>
        </p:nvSpPr>
        <p:spPr>
          <a:xfrm>
            <a:off x="368299" y="1269349"/>
            <a:ext cx="7886700" cy="4351338"/>
          </a:xfrm>
        </p:spPr>
        <p:txBody>
          <a:bodyPr/>
          <a:lstStyle/>
          <a:p>
            <a:r>
              <a:rPr lang="en-IN" sz="2200" dirty="0">
                <a:latin typeface="Times New Roman" panose="02020603050405020304" pitchFamily="18" charset="0"/>
                <a:cs typeface="Times New Roman" panose="02020603050405020304" pitchFamily="18" charset="0"/>
              </a:rPr>
              <a:t>"Kalidasa - Kalidasa Biography - Poem Hunter". www.poemhunter.com. Retrieved 5 October 2015</a:t>
            </a:r>
            <a:r>
              <a:rPr lang="en-IN" sz="2200" dirty="0" smtClean="0">
                <a:latin typeface="Times New Roman" panose="02020603050405020304" pitchFamily="18" charset="0"/>
                <a:cs typeface="Times New Roman" panose="02020603050405020304" pitchFamily="18" charset="0"/>
              </a:rPr>
              <a:t>.</a:t>
            </a:r>
          </a:p>
          <a:p>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Kālidāsa </a:t>
            </a:r>
            <a:r>
              <a:rPr lang="en-IN" sz="2200" dirty="0">
                <a:latin typeface="Times New Roman" panose="02020603050405020304" pitchFamily="18" charset="0"/>
                <a:cs typeface="Times New Roman" panose="02020603050405020304" pitchFamily="18" charset="0"/>
              </a:rPr>
              <a:t>(2001). The Recognition of Sakuntala: A Play In Seven Acts. Oxford University Press. pp. ix. ISBN 9780191606090.</a:t>
            </a:r>
          </a:p>
          <a:p>
            <a:endParaRPr lang="en-IN" sz="2200" dirty="0" smtClean="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Kalidasa</a:t>
            </a:r>
            <a:r>
              <a:rPr lang="en-IN" sz="2200" dirty="0">
                <a:latin typeface="Times New Roman" panose="02020603050405020304" pitchFamily="18" charset="0"/>
                <a:cs typeface="Times New Roman" panose="02020603050405020304" pitchFamily="18" charset="0"/>
              </a:rPr>
              <a:t> at the Encyclopædia </a:t>
            </a:r>
            <a:r>
              <a:rPr lang="en-IN" sz="2200" dirty="0" smtClean="0">
                <a:latin typeface="Times New Roman" panose="02020603050405020304" pitchFamily="18" charset="0"/>
                <a:cs typeface="Times New Roman" panose="02020603050405020304" pitchFamily="18" charset="0"/>
              </a:rPr>
              <a:t>Britannica</a:t>
            </a:r>
          </a:p>
          <a:p>
            <a:endParaRPr lang="en-IN" sz="1800" dirty="0"/>
          </a:p>
        </p:txBody>
      </p:sp>
      <p:pic>
        <p:nvPicPr>
          <p:cNvPr id="4" name="Picture 3" descr="College logo_Updated.png"/>
          <p:cNvPicPr>
            <a:picLocks noChangeAspect="1"/>
          </p:cNvPicPr>
          <p:nvPr/>
        </p:nvPicPr>
        <p:blipFill>
          <a:blip r:embed="rId2" cstate="print"/>
          <a:stretch>
            <a:fillRect/>
          </a:stretch>
        </p:blipFill>
        <p:spPr>
          <a:xfrm>
            <a:off x="8184594" y="-26504"/>
            <a:ext cx="991088" cy="1115290"/>
          </a:xfrm>
          <a:prstGeom prst="rect">
            <a:avLst/>
          </a:prstGeom>
        </p:spPr>
      </p:pic>
      <p:sp>
        <p:nvSpPr>
          <p:cNvPr id="8" name="Footer Placeholder 3"/>
          <p:cNvSpPr>
            <a:spLocks noGrp="1"/>
          </p:cNvSpPr>
          <p:nvPr>
            <p:ph type="ftr" sz="quarter" idx="11"/>
          </p:nvPr>
        </p:nvSpPr>
        <p:spPr>
          <a:xfrm>
            <a:off x="368299" y="6222590"/>
            <a:ext cx="4718050" cy="365125"/>
          </a:xfrm>
        </p:spPr>
        <p:txBody>
          <a:bodyPr/>
          <a:lstStyle/>
          <a:p>
            <a:r>
              <a:rPr lang="en-IN" sz="1600" b="1" i="1" dirty="0" smtClean="0">
                <a:effectLst>
                  <a:outerShdw blurRad="38100" dist="38100" dir="2700000" algn="tl">
                    <a:srgbClr val="000000">
                      <a:alpha val="43137"/>
                    </a:srgbClr>
                  </a:outerShdw>
                </a:effectLst>
                <a:latin typeface="Constantia" panose="02030602050306030303" pitchFamily="18" charset="0"/>
              </a:rPr>
              <a:t>Kalidasa, Dr.K.I. Treesa, St Mary's College</a:t>
            </a:r>
            <a:endParaRPr lang="en-IN" sz="1600" b="1" i="1" dirty="0">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p14="http://schemas.microsoft.com/office/powerpoint/2010/main" val="57206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3" cstate="print"/>
          <a:stretch>
            <a:fillRect/>
          </a:stretch>
        </p:blipFill>
        <p:spPr>
          <a:xfrm>
            <a:off x="8184594" y="-39756"/>
            <a:ext cx="991088" cy="1115290"/>
          </a:xfrm>
          <a:prstGeom prst="rect">
            <a:avLst/>
          </a:prstGeom>
        </p:spPr>
      </p:pic>
      <p:sp>
        <p:nvSpPr>
          <p:cNvPr id="6" name="Rectangle 5"/>
          <p:cNvSpPr/>
          <p:nvPr/>
        </p:nvSpPr>
        <p:spPr>
          <a:xfrm>
            <a:off x="713132" y="553178"/>
            <a:ext cx="6121400" cy="954107"/>
          </a:xfrm>
          <a:prstGeom prst="rect">
            <a:avLst/>
          </a:prstGeom>
        </p:spPr>
        <p:txBody>
          <a:bodyPr wrap="square">
            <a:spAutoFit/>
          </a:bodyPr>
          <a:lstStyle/>
          <a:p>
            <a:pPr algn="ctr">
              <a:buNone/>
            </a:pPr>
            <a:r>
              <a:rPr lang="en-IN" sz="2600" b="1" dirty="0" smtClean="0">
                <a:solidFill>
                  <a:srgbClr val="C00000"/>
                </a:solidFill>
                <a:latin typeface="Bookman Old Style" panose="02050604050505020204" pitchFamily="18" charset="0"/>
              </a:rPr>
              <a:t>KĀLIDĀSA</a:t>
            </a:r>
          </a:p>
          <a:p>
            <a:pPr algn="ctr">
              <a:buNone/>
            </a:pPr>
            <a:endParaRPr lang="en-US" sz="3000" b="1" dirty="0">
              <a:solidFill>
                <a:srgbClr val="C00000"/>
              </a:solidFill>
              <a:latin typeface="Century" panose="02040604050505020304" pitchFamily="18" charset="0"/>
            </a:endParaRP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41470" y="630039"/>
            <a:ext cx="2112462" cy="3028007"/>
          </a:xfrm>
          <a:prstGeom prst="rect">
            <a:avLst/>
          </a:prstGeom>
        </p:spPr>
      </p:pic>
      <p:sp>
        <p:nvSpPr>
          <p:cNvPr id="10" name="Subtitle 9"/>
          <p:cNvSpPr>
            <a:spLocks noGrp="1"/>
          </p:cNvSpPr>
          <p:nvPr>
            <p:ph type="subTitle" idx="1"/>
          </p:nvPr>
        </p:nvSpPr>
        <p:spPr>
          <a:xfrm>
            <a:off x="368299" y="1187684"/>
            <a:ext cx="8563665" cy="4286167"/>
          </a:xfrm>
        </p:spPr>
        <p:txBody>
          <a:bodyPr/>
          <a:lstStyle/>
          <a:p>
            <a:pPr marL="342900" indent="-342900" algn="l">
              <a:lnSpc>
                <a:spcPct val="100000"/>
              </a:lnSpc>
              <a:spcBef>
                <a:spcPts val="50"/>
              </a:spcBef>
              <a:spcAft>
                <a:spcPts val="50"/>
              </a:spcAft>
              <a:buFont typeface="Arial" panose="020B0604020202020204" pitchFamily="34" charset="0"/>
              <a:buChar char="•"/>
            </a:pPr>
            <a:r>
              <a:rPr lang="en-IN" sz="2200" b="1" dirty="0">
                <a:latin typeface="Times New Roman" panose="02020603050405020304" pitchFamily="18" charset="0"/>
                <a:cs typeface="Times New Roman" panose="02020603050405020304" pitchFamily="18" charset="0"/>
              </a:rPr>
              <a:t>Kālidāsa</a:t>
            </a:r>
            <a:r>
              <a:rPr lang="en-IN" sz="2200" dirty="0">
                <a:latin typeface="Times New Roman" panose="02020603050405020304" pitchFamily="18" charset="0"/>
                <a:cs typeface="Times New Roman" panose="02020603050405020304" pitchFamily="18" charset="0"/>
              </a:rPr>
              <a:t> was a c</a:t>
            </a:r>
            <a:r>
              <a:rPr lang="en-IN" sz="2200" dirty="0" smtClean="0">
                <a:latin typeface="Times New Roman" panose="02020603050405020304" pitchFamily="18" charset="0"/>
                <a:cs typeface="Times New Roman" panose="02020603050405020304" pitchFamily="18" charset="0"/>
              </a:rPr>
              <a:t>lassical Sanskrit writer,</a:t>
            </a:r>
          </a:p>
          <a:p>
            <a:pPr algn="l">
              <a:lnSpc>
                <a:spcPct val="100000"/>
              </a:lnSpc>
              <a:spcBef>
                <a:spcPts val="50"/>
              </a:spcBef>
              <a:spcAft>
                <a:spcPts val="50"/>
              </a:spcAft>
            </a:pPr>
            <a:r>
              <a:rPr lang="en-IN" sz="2200" dirty="0" smtClean="0">
                <a:latin typeface="Times New Roman" panose="02020603050405020304" pitchFamily="18" charset="0"/>
                <a:cs typeface="Times New Roman" panose="02020603050405020304" pitchFamily="18" charset="0"/>
              </a:rPr>
              <a:t>widely </a:t>
            </a:r>
            <a:r>
              <a:rPr lang="en-IN" sz="2200" dirty="0">
                <a:latin typeface="Times New Roman" panose="02020603050405020304" pitchFamily="18" charset="0"/>
                <a:cs typeface="Times New Roman" panose="02020603050405020304" pitchFamily="18" charset="0"/>
              </a:rPr>
              <a:t>regarded as the greatest poet and </a:t>
            </a:r>
            <a:endParaRPr lang="en-IN" sz="2200" dirty="0" smtClean="0">
              <a:latin typeface="Times New Roman" panose="02020603050405020304" pitchFamily="18" charset="0"/>
              <a:cs typeface="Times New Roman" panose="02020603050405020304" pitchFamily="18" charset="0"/>
            </a:endParaRPr>
          </a:p>
          <a:p>
            <a:pPr algn="l">
              <a:lnSpc>
                <a:spcPct val="100000"/>
              </a:lnSpc>
              <a:spcBef>
                <a:spcPts val="50"/>
              </a:spcBef>
              <a:spcAft>
                <a:spcPts val="50"/>
              </a:spcAft>
            </a:pPr>
            <a:r>
              <a:rPr lang="en-IN" sz="2200" dirty="0" smtClean="0">
                <a:latin typeface="Times New Roman" panose="02020603050405020304" pitchFamily="18" charset="0"/>
                <a:cs typeface="Times New Roman" panose="02020603050405020304" pitchFamily="18" charset="0"/>
              </a:rPr>
              <a:t>dramatist </a:t>
            </a:r>
            <a:r>
              <a:rPr lang="en-IN" sz="2200" dirty="0">
                <a:latin typeface="Times New Roman" panose="02020603050405020304" pitchFamily="18" charset="0"/>
                <a:cs typeface="Times New Roman" panose="02020603050405020304" pitchFamily="18" charset="0"/>
              </a:rPr>
              <a:t>in the Sanskrit language of India. </a:t>
            </a:r>
            <a:endParaRPr lang="en-IN" sz="2200" dirty="0" smtClean="0">
              <a:latin typeface="Times New Roman" panose="02020603050405020304" pitchFamily="18" charset="0"/>
              <a:cs typeface="Times New Roman" panose="02020603050405020304" pitchFamily="18" charset="0"/>
            </a:endParaRPr>
          </a:p>
          <a:p>
            <a:pPr algn="l">
              <a:lnSpc>
                <a:spcPct val="100000"/>
              </a:lnSpc>
              <a:spcBef>
                <a:spcPts val="50"/>
              </a:spcBef>
              <a:spcAft>
                <a:spcPts val="50"/>
              </a:spcAft>
            </a:pPr>
            <a:endParaRPr lang="en-IN" sz="2200" dirty="0" smtClean="0">
              <a:latin typeface="Times New Roman" panose="02020603050405020304" pitchFamily="18" charset="0"/>
              <a:cs typeface="Times New Roman" panose="02020603050405020304" pitchFamily="18" charset="0"/>
            </a:endParaRPr>
          </a:p>
          <a:p>
            <a:pPr marL="342900" indent="-342900" algn="l">
              <a:lnSpc>
                <a:spcPct val="100000"/>
              </a:lnSpc>
              <a:spcBef>
                <a:spcPts val="50"/>
              </a:spcBef>
              <a:spcAft>
                <a:spcPts val="50"/>
              </a:spcAft>
              <a:buFont typeface="Arial" panose="020B0604020202020204" pitchFamily="34" charset="0"/>
              <a:buChar char="•"/>
            </a:pPr>
            <a:r>
              <a:rPr lang="en-IN" sz="2200" dirty="0" smtClean="0">
                <a:latin typeface="Times New Roman" panose="02020603050405020304" pitchFamily="18" charset="0"/>
                <a:cs typeface="Times New Roman" panose="02020603050405020304" pitchFamily="18" charset="0"/>
              </a:rPr>
              <a:t>His </a:t>
            </a:r>
            <a:r>
              <a:rPr lang="en-IN" sz="2200" dirty="0">
                <a:latin typeface="Times New Roman" panose="02020603050405020304" pitchFamily="18" charset="0"/>
                <a:cs typeface="Times New Roman" panose="02020603050405020304" pitchFamily="18" charset="0"/>
              </a:rPr>
              <a:t>plays and poetry are primarily based </a:t>
            </a:r>
            <a:r>
              <a:rPr lang="en-IN" sz="2200" dirty="0" smtClean="0">
                <a:latin typeface="Times New Roman" panose="02020603050405020304" pitchFamily="18" charset="0"/>
                <a:cs typeface="Times New Roman" panose="02020603050405020304" pitchFamily="18" charset="0"/>
              </a:rPr>
              <a:t>on </a:t>
            </a:r>
          </a:p>
          <a:p>
            <a:pPr algn="l">
              <a:lnSpc>
                <a:spcPct val="100000"/>
              </a:lnSpc>
              <a:spcBef>
                <a:spcPts val="50"/>
              </a:spcBef>
              <a:spcAft>
                <a:spcPts val="50"/>
              </a:spcAft>
            </a:pPr>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Vedas, the Ramayana, </a:t>
            </a:r>
            <a:r>
              <a:rPr lang="en-IN" sz="2200" dirty="0" smtClean="0">
                <a:latin typeface="Times New Roman" panose="02020603050405020304" pitchFamily="18" charset="0"/>
                <a:cs typeface="Times New Roman" panose="02020603050405020304" pitchFamily="18" charset="0"/>
              </a:rPr>
              <a:t>the Mahabharata </a:t>
            </a:r>
            <a:endParaRPr lang="en-IN" sz="2200" dirty="0" smtClean="0">
              <a:latin typeface="Times New Roman" panose="02020603050405020304" pitchFamily="18" charset="0"/>
              <a:cs typeface="Times New Roman" panose="02020603050405020304" pitchFamily="18" charset="0"/>
            </a:endParaRPr>
          </a:p>
          <a:p>
            <a:pPr algn="l">
              <a:lnSpc>
                <a:spcPct val="100000"/>
              </a:lnSpc>
              <a:spcBef>
                <a:spcPts val="50"/>
              </a:spcBef>
              <a:spcAft>
                <a:spcPts val="50"/>
              </a:spcAft>
            </a:pPr>
            <a:r>
              <a:rPr lang="en-IN" sz="2200" dirty="0" smtClean="0">
                <a:latin typeface="Times New Roman" panose="02020603050405020304" pitchFamily="18" charset="0"/>
                <a:cs typeface="Times New Roman" panose="02020603050405020304" pitchFamily="18" charset="0"/>
              </a:rPr>
              <a:t>and </a:t>
            </a:r>
            <a:r>
              <a:rPr lang="en-IN" sz="2200" dirty="0">
                <a:latin typeface="Times New Roman" panose="02020603050405020304" pitchFamily="18" charset="0"/>
                <a:cs typeface="Times New Roman" panose="02020603050405020304" pitchFamily="18" charset="0"/>
              </a:rPr>
              <a:t>the </a:t>
            </a:r>
            <a:r>
              <a:rPr lang="en-IN" sz="2200" dirty="0" smtClean="0">
                <a:latin typeface="Times New Roman" panose="02020603050405020304" pitchFamily="18" charset="0"/>
                <a:cs typeface="Times New Roman" panose="02020603050405020304" pitchFamily="18" charset="0"/>
              </a:rPr>
              <a:t>Puranas. </a:t>
            </a:r>
          </a:p>
          <a:p>
            <a:pPr algn="l">
              <a:lnSpc>
                <a:spcPct val="100000"/>
              </a:lnSpc>
              <a:spcBef>
                <a:spcPts val="50"/>
              </a:spcBef>
              <a:spcAft>
                <a:spcPts val="50"/>
              </a:spcAft>
            </a:pPr>
            <a:endParaRPr lang="en-IN" sz="2200" dirty="0" smtClean="0">
              <a:latin typeface="Times New Roman" panose="02020603050405020304" pitchFamily="18" charset="0"/>
              <a:cs typeface="Times New Roman" panose="02020603050405020304" pitchFamily="18" charset="0"/>
            </a:endParaRPr>
          </a:p>
          <a:p>
            <a:pPr marL="342900" indent="-342900" algn="l">
              <a:lnSpc>
                <a:spcPct val="100000"/>
              </a:lnSpc>
              <a:spcBef>
                <a:spcPts val="50"/>
              </a:spcBef>
              <a:spcAft>
                <a:spcPts val="50"/>
              </a:spcAft>
              <a:buFont typeface="Arial" panose="020B0604020202020204" pitchFamily="34" charset="0"/>
              <a:buChar char="•"/>
            </a:pPr>
            <a:r>
              <a:rPr lang="en-IN" sz="2200" dirty="0" smtClean="0">
                <a:latin typeface="Times New Roman" panose="02020603050405020304" pitchFamily="18" charset="0"/>
                <a:cs typeface="Times New Roman" panose="02020603050405020304" pitchFamily="18" charset="0"/>
              </a:rPr>
              <a:t>Much </a:t>
            </a:r>
            <a:r>
              <a:rPr lang="en-IN" sz="2200" dirty="0">
                <a:latin typeface="Times New Roman" panose="02020603050405020304" pitchFamily="18" charset="0"/>
                <a:cs typeface="Times New Roman" panose="02020603050405020304" pitchFamily="18" charset="0"/>
              </a:rPr>
              <a:t>about his life is unknown, only what can be inferred from his poetry and plays</a:t>
            </a:r>
            <a:r>
              <a:rPr lang="en-IN" sz="2200" dirty="0" smtClean="0">
                <a:latin typeface="Times New Roman" panose="02020603050405020304" pitchFamily="18" charset="0"/>
                <a:cs typeface="Times New Roman" panose="02020603050405020304" pitchFamily="18" charset="0"/>
              </a:rPr>
              <a:t>. His </a:t>
            </a:r>
            <a:r>
              <a:rPr lang="en-IN" sz="2200" dirty="0">
                <a:latin typeface="Times New Roman" panose="02020603050405020304" pitchFamily="18" charset="0"/>
                <a:cs typeface="Times New Roman" panose="02020603050405020304" pitchFamily="18" charset="0"/>
              </a:rPr>
              <a:t>works cannot be dated with precision, but they were most likely authored within the 4th-5th century CE</a:t>
            </a:r>
            <a:r>
              <a:rPr lang="en-IN" sz="2200" dirty="0" smtClean="0">
                <a:latin typeface="Times New Roman" panose="02020603050405020304" pitchFamily="18" charset="0"/>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a:p>
            <a:pPr algn="just">
              <a:lnSpc>
                <a:spcPct val="100000"/>
              </a:lnSpc>
              <a:spcBef>
                <a:spcPts val="50"/>
              </a:spcBef>
              <a:spcAft>
                <a:spcPts val="50"/>
              </a:spcAft>
            </a:pPr>
            <a:r>
              <a:rPr lang="en-IN" sz="2200" dirty="0" smtClean="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368299" y="6222590"/>
            <a:ext cx="4718050" cy="365125"/>
          </a:xfrm>
        </p:spPr>
        <p:txBody>
          <a:bodyPr/>
          <a:lstStyle/>
          <a:p>
            <a:r>
              <a:rPr lang="en-IN" sz="1600" b="1" i="1" dirty="0" smtClean="0">
                <a:effectLst>
                  <a:outerShdw blurRad="38100" dist="38100" dir="2700000" algn="tl">
                    <a:srgbClr val="000000">
                      <a:alpha val="43137"/>
                    </a:srgbClr>
                  </a:outerShdw>
                </a:effectLst>
                <a:latin typeface="Constantia" panose="02030602050306030303" pitchFamily="18" charset="0"/>
              </a:rPr>
              <a:t>Kalidasa, Dr.K.I. Treesa, St Mary's College</a:t>
            </a:r>
            <a:endParaRPr lang="en-IN" sz="1600" b="1" i="1" dirty="0">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p14="http://schemas.microsoft.com/office/powerpoint/2010/main" val="4213965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7322" y="412752"/>
            <a:ext cx="7886700" cy="1325563"/>
          </a:xfrm>
        </p:spPr>
        <p:txBody>
          <a:bodyPr/>
          <a:lstStyle/>
          <a:p>
            <a:r>
              <a:rPr lang="en-IN" sz="2600" b="1" dirty="0" smtClean="0">
                <a:solidFill>
                  <a:srgbClr val="C00000"/>
                </a:solidFill>
                <a:latin typeface="Bookman Old Style" panose="02050604050505020204" pitchFamily="18" charset="0"/>
                <a:cs typeface="Times New Roman" panose="02020603050405020304" pitchFamily="18" charset="0"/>
              </a:rPr>
              <a:t>EARLY LIFE </a:t>
            </a:r>
            <a:br>
              <a:rPr lang="en-IN" sz="2600" b="1" dirty="0" smtClean="0">
                <a:solidFill>
                  <a:srgbClr val="C00000"/>
                </a:solidFill>
                <a:latin typeface="Bookman Old Style" panose="02050604050505020204" pitchFamily="18" charset="0"/>
                <a:cs typeface="Times New Roman" panose="02020603050405020304" pitchFamily="18" charset="0"/>
              </a:rPr>
            </a:br>
            <a:endParaRPr lang="en-IN" sz="2600" b="1" dirty="0">
              <a:solidFill>
                <a:srgbClr val="C00000"/>
              </a:solidFill>
              <a:latin typeface="Bookman Old Style" panose="02050604050505020204" pitchFamily="18" charset="0"/>
            </a:endParaRPr>
          </a:p>
        </p:txBody>
      </p:sp>
      <p:sp>
        <p:nvSpPr>
          <p:cNvPr id="3" name="Content Placeholder 2"/>
          <p:cNvSpPr>
            <a:spLocks noGrp="1"/>
          </p:cNvSpPr>
          <p:nvPr>
            <p:ph idx="4294967295"/>
          </p:nvPr>
        </p:nvSpPr>
        <p:spPr>
          <a:xfrm>
            <a:off x="437322" y="1208472"/>
            <a:ext cx="7886700" cy="4351337"/>
          </a:xfrm>
          <a:prstGeom prst="rect">
            <a:avLst/>
          </a:prstGeom>
        </p:spPr>
        <p:txBody>
          <a:bodyPr/>
          <a:lstStyle/>
          <a:p>
            <a:pPr algn="just"/>
            <a:r>
              <a:rPr lang="en-IN" sz="2200" dirty="0" smtClean="0">
                <a:latin typeface="Times New Roman" panose="02020603050405020304" pitchFamily="18" charset="0"/>
                <a:cs typeface="Times New Roman" panose="02020603050405020304" pitchFamily="18" charset="0"/>
              </a:rPr>
              <a:t>Scholars </a:t>
            </a:r>
            <a:r>
              <a:rPr lang="en-IN" sz="2200" dirty="0">
                <a:latin typeface="Times New Roman" panose="02020603050405020304" pitchFamily="18" charset="0"/>
                <a:cs typeface="Times New Roman" panose="02020603050405020304" pitchFamily="18" charset="0"/>
              </a:rPr>
              <a:t>have speculated that </a:t>
            </a:r>
            <a:r>
              <a:rPr lang="en-IN" sz="2200" dirty="0" smtClean="0">
                <a:latin typeface="Times New Roman" panose="02020603050405020304" pitchFamily="18" charset="0"/>
                <a:cs typeface="Times New Roman" panose="02020603050405020304" pitchFamily="18" charset="0"/>
              </a:rPr>
              <a:t>Kalidasa </a:t>
            </a:r>
            <a:r>
              <a:rPr lang="en-IN" sz="2200" dirty="0">
                <a:latin typeface="Times New Roman" panose="02020603050405020304" pitchFamily="18" charset="0"/>
                <a:cs typeface="Times New Roman" panose="02020603050405020304" pitchFamily="18" charset="0"/>
              </a:rPr>
              <a:t>may have lived near the </a:t>
            </a:r>
            <a:r>
              <a:rPr lang="en-IN" sz="2200" dirty="0" smtClean="0">
                <a:latin typeface="Times New Roman" panose="02020603050405020304" pitchFamily="18" charset="0"/>
                <a:cs typeface="Times New Roman" panose="02020603050405020304" pitchFamily="18" charset="0"/>
              </a:rPr>
              <a:t>Himalayas, </a:t>
            </a:r>
            <a:r>
              <a:rPr lang="en-IN" sz="2200" dirty="0">
                <a:latin typeface="Times New Roman" panose="02020603050405020304" pitchFamily="18" charset="0"/>
                <a:cs typeface="Times New Roman" panose="02020603050405020304" pitchFamily="18" charset="0"/>
              </a:rPr>
              <a:t>in the </a:t>
            </a:r>
            <a:r>
              <a:rPr lang="en-IN" sz="2200" dirty="0" smtClean="0">
                <a:latin typeface="Times New Roman" panose="02020603050405020304" pitchFamily="18" charset="0"/>
                <a:cs typeface="Times New Roman" panose="02020603050405020304" pitchFamily="18" charset="0"/>
              </a:rPr>
              <a:t>vicinity </a:t>
            </a:r>
            <a:r>
              <a:rPr lang="en-IN" sz="2200" dirty="0">
                <a:latin typeface="Times New Roman" panose="02020603050405020304" pitchFamily="18" charset="0"/>
                <a:cs typeface="Times New Roman" panose="02020603050405020304" pitchFamily="18" charset="0"/>
              </a:rPr>
              <a:t>of Ujjain, and in </a:t>
            </a:r>
            <a:r>
              <a:rPr lang="en-IN" sz="2200" dirty="0" smtClean="0">
                <a:latin typeface="Times New Roman" panose="02020603050405020304" pitchFamily="18" charset="0"/>
                <a:cs typeface="Times New Roman" panose="02020603050405020304" pitchFamily="18" charset="0"/>
              </a:rPr>
              <a:t>Kalinga. </a:t>
            </a:r>
          </a:p>
          <a:p>
            <a:pPr marL="0" indent="0" algn="just">
              <a:buNone/>
            </a:pPr>
            <a:endParaRPr lang="en-IN" sz="2200" dirty="0">
              <a:latin typeface="Times New Roman" panose="02020603050405020304" pitchFamily="18" charset="0"/>
              <a:cs typeface="Times New Roman" panose="02020603050405020304" pitchFamily="18" charset="0"/>
            </a:endParaRPr>
          </a:p>
          <a:p>
            <a:pPr algn="just"/>
            <a:r>
              <a:rPr lang="en-IN" sz="2200" dirty="0" smtClean="0">
                <a:latin typeface="Times New Roman" panose="02020603050405020304" pitchFamily="18" charset="0"/>
                <a:cs typeface="Times New Roman" panose="02020603050405020304" pitchFamily="18" charset="0"/>
              </a:rPr>
              <a:t>Lakshmi </a:t>
            </a:r>
            <a:r>
              <a:rPr lang="en-IN" sz="2200" dirty="0">
                <a:latin typeface="Times New Roman" panose="02020603050405020304" pitchFamily="18" charset="0"/>
                <a:cs typeface="Times New Roman" panose="02020603050405020304" pitchFamily="18" charset="0"/>
              </a:rPr>
              <a:t>Dhar Kalla (1891-1953), a Sanskrit scholar and a Kashmiri Pandit, wrote a book titled The birth-place of Kalidasa (1926), </a:t>
            </a:r>
            <a:endParaRPr lang="en-US" sz="22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7594" y="3611216"/>
            <a:ext cx="2036428" cy="2820507"/>
          </a:xfrm>
          <a:prstGeom prst="rect">
            <a:avLst/>
          </a:prstGeom>
        </p:spPr>
      </p:pic>
      <p:pic>
        <p:nvPicPr>
          <p:cNvPr id="7" name="Picture 6" descr="College logo_Updated.png"/>
          <p:cNvPicPr>
            <a:picLocks noChangeAspect="1"/>
          </p:cNvPicPr>
          <p:nvPr/>
        </p:nvPicPr>
        <p:blipFill>
          <a:blip r:embed="rId3" cstate="print"/>
          <a:stretch>
            <a:fillRect/>
          </a:stretch>
        </p:blipFill>
        <p:spPr>
          <a:xfrm>
            <a:off x="8184594" y="-39756"/>
            <a:ext cx="991088" cy="1115290"/>
          </a:xfrm>
          <a:prstGeom prst="rect">
            <a:avLst/>
          </a:prstGeom>
        </p:spPr>
      </p:pic>
      <p:sp>
        <p:nvSpPr>
          <p:cNvPr id="9" name="Footer Placeholder 3"/>
          <p:cNvSpPr>
            <a:spLocks noGrp="1"/>
          </p:cNvSpPr>
          <p:nvPr>
            <p:ph type="ftr" sz="quarter" idx="11"/>
          </p:nvPr>
        </p:nvSpPr>
        <p:spPr>
          <a:xfrm>
            <a:off x="368299" y="6222590"/>
            <a:ext cx="4718050" cy="365125"/>
          </a:xfrm>
        </p:spPr>
        <p:txBody>
          <a:bodyPr/>
          <a:lstStyle/>
          <a:p>
            <a:r>
              <a:rPr lang="en-IN" sz="1600" b="1" i="1" dirty="0" smtClean="0">
                <a:effectLst>
                  <a:outerShdw blurRad="38100" dist="38100" dir="2700000" algn="tl">
                    <a:srgbClr val="000000">
                      <a:alpha val="43137"/>
                    </a:srgbClr>
                  </a:outerShdw>
                </a:effectLst>
                <a:latin typeface="Constantia" panose="02030602050306030303" pitchFamily="18" charset="0"/>
              </a:rPr>
              <a:t>Kalidasa, Dr.K.I. Treesa, St Mary's College</a:t>
            </a:r>
            <a:endParaRPr lang="en-IN" sz="1600" b="1" i="1" dirty="0">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p14="http://schemas.microsoft.com/office/powerpoint/2010/main" val="2432889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1784350" cy="723660"/>
          </a:xfrm>
        </p:spPr>
        <p:txBody>
          <a:bodyPr/>
          <a:lstStyle/>
          <a:p>
            <a:r>
              <a:rPr lang="en-IN" sz="2600" b="1" dirty="0" smtClean="0">
                <a:solidFill>
                  <a:srgbClr val="C00000"/>
                </a:solidFill>
                <a:latin typeface="Bookman Old Style" panose="02050604050505020204" pitchFamily="18" charset="0"/>
              </a:rPr>
              <a:t>PERIOD </a:t>
            </a:r>
            <a:r>
              <a:rPr lang="en-IN" sz="2600" dirty="0" smtClean="0">
                <a:latin typeface="Bookman Old Style" panose="02050604050505020204" pitchFamily="18" charset="0"/>
              </a:rPr>
              <a:t>	</a:t>
            </a:r>
            <a:endParaRPr lang="en-IN" sz="2600" dirty="0">
              <a:latin typeface="Bookman Old Style" panose="02050604050505020204" pitchFamily="18" charset="0"/>
            </a:endParaRPr>
          </a:p>
        </p:txBody>
      </p:sp>
      <p:sp>
        <p:nvSpPr>
          <p:cNvPr id="3" name="Content Placeholder 2"/>
          <p:cNvSpPr>
            <a:spLocks noGrp="1"/>
          </p:cNvSpPr>
          <p:nvPr>
            <p:ph idx="1"/>
          </p:nvPr>
        </p:nvSpPr>
        <p:spPr>
          <a:xfrm>
            <a:off x="628650" y="1088786"/>
            <a:ext cx="7886700" cy="4351338"/>
          </a:xfrm>
        </p:spPr>
        <p:txBody>
          <a:bodyPr/>
          <a:lstStyle/>
          <a:p>
            <a:r>
              <a:rPr lang="en-IN" sz="2200" dirty="0">
                <a:latin typeface="Times New Roman" panose="02020603050405020304" pitchFamily="18" charset="0"/>
                <a:cs typeface="Times New Roman" panose="02020603050405020304" pitchFamily="18" charset="0"/>
              </a:rPr>
              <a:t>Several ancient and medieval books state that Kalidasa was a court poet of a king named </a:t>
            </a:r>
            <a:r>
              <a:rPr lang="en-IN" sz="2200" dirty="0" smtClean="0">
                <a:latin typeface="Times New Roman" panose="02020603050405020304" pitchFamily="18" charset="0"/>
                <a:cs typeface="Times New Roman" panose="02020603050405020304" pitchFamily="18" charset="0"/>
              </a:rPr>
              <a:t>Vikramaditya</a:t>
            </a:r>
          </a:p>
          <a:p>
            <a:pPr marL="0" indent="0">
              <a:buNone/>
            </a:pPr>
            <a:endParaRPr lang="en-IN" sz="2200" dirty="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most popular theory is that Kalidasa flourished during the reign of Chandragupta II</a:t>
            </a:r>
            <a:r>
              <a:rPr lang="en-IN" sz="2200" dirty="0" smtClean="0">
                <a:latin typeface="Times New Roman" panose="02020603050405020304" pitchFamily="18" charset="0"/>
                <a:cs typeface="Times New Roman" panose="02020603050405020304" pitchFamily="18" charset="0"/>
              </a:rPr>
              <a:t>,</a:t>
            </a:r>
            <a:endParaRPr lang="en-IN" sz="2200" baseline="30000" dirty="0" smtClean="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Indian </a:t>
            </a:r>
            <a:r>
              <a:rPr lang="en-IN" sz="2200" dirty="0">
                <a:latin typeface="Times New Roman" panose="02020603050405020304" pitchFamily="18" charset="0"/>
                <a:cs typeface="Times New Roman" panose="02020603050405020304" pitchFamily="18" charset="0"/>
              </a:rPr>
              <a:t>scholars, such as Vasudev Vishnu Mirashi and Ram Gupta, also place Kalidasa in this </a:t>
            </a:r>
            <a:r>
              <a:rPr lang="en-IN" sz="2200" dirty="0" smtClean="0">
                <a:latin typeface="Times New Roman" panose="02020603050405020304" pitchFamily="18" charset="0"/>
                <a:cs typeface="Times New Roman" panose="02020603050405020304" pitchFamily="18" charset="0"/>
              </a:rPr>
              <a:t>period. According </a:t>
            </a:r>
            <a:r>
              <a:rPr lang="en-IN" sz="2200" dirty="0">
                <a:latin typeface="Times New Roman" panose="02020603050405020304" pitchFamily="18" charset="0"/>
                <a:cs typeface="Times New Roman" panose="02020603050405020304" pitchFamily="18" charset="0"/>
              </a:rPr>
              <a:t>to this theory, his career might have extended to the reign of Kumaragupta I </a:t>
            </a:r>
          </a:p>
        </p:txBody>
      </p:sp>
      <p:pic>
        <p:nvPicPr>
          <p:cNvPr id="4" name="Picture 3" descr="College logo_Updated.png"/>
          <p:cNvPicPr>
            <a:picLocks noChangeAspect="1"/>
          </p:cNvPicPr>
          <p:nvPr/>
        </p:nvPicPr>
        <p:blipFill>
          <a:blip r:embed="rId2" cstate="print"/>
          <a:stretch>
            <a:fillRect/>
          </a:stretch>
        </p:blipFill>
        <p:spPr>
          <a:xfrm>
            <a:off x="8184594" y="-26504"/>
            <a:ext cx="991088" cy="1115290"/>
          </a:xfrm>
          <a:prstGeom prst="rect">
            <a:avLst/>
          </a:prstGeom>
        </p:spPr>
      </p:pic>
      <p:sp>
        <p:nvSpPr>
          <p:cNvPr id="8" name="Footer Placeholder 3"/>
          <p:cNvSpPr>
            <a:spLocks noGrp="1"/>
          </p:cNvSpPr>
          <p:nvPr>
            <p:ph type="ftr" sz="quarter" idx="11"/>
          </p:nvPr>
        </p:nvSpPr>
        <p:spPr>
          <a:xfrm>
            <a:off x="368299" y="6222590"/>
            <a:ext cx="4718050" cy="365125"/>
          </a:xfrm>
        </p:spPr>
        <p:txBody>
          <a:bodyPr/>
          <a:lstStyle/>
          <a:p>
            <a:r>
              <a:rPr lang="en-IN" sz="1600" b="1" i="1" dirty="0" smtClean="0">
                <a:effectLst>
                  <a:outerShdw blurRad="38100" dist="38100" dir="2700000" algn="tl">
                    <a:srgbClr val="000000">
                      <a:alpha val="43137"/>
                    </a:srgbClr>
                  </a:outerShdw>
                </a:effectLst>
                <a:latin typeface="Constantia" panose="02030602050306030303" pitchFamily="18" charset="0"/>
              </a:rPr>
              <a:t>Kalidasa, Dr.K.I. Treesa, St Mary's College</a:t>
            </a:r>
            <a:endParaRPr lang="en-IN" sz="1600" b="1" i="1" dirty="0">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p14="http://schemas.microsoft.com/office/powerpoint/2010/main" val="3674836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368299" y="794259"/>
            <a:ext cx="1510350" cy="492443"/>
          </a:xfrm>
          <a:prstGeom prst="rect">
            <a:avLst/>
          </a:prstGeom>
        </p:spPr>
        <p:txBody>
          <a:bodyPr wrap="none">
            <a:spAutoFit/>
          </a:bodyPr>
          <a:lstStyle/>
          <a:p>
            <a:r>
              <a:rPr lang="en-US" sz="2600" b="1" dirty="0" smtClean="0">
                <a:solidFill>
                  <a:srgbClr val="C00000"/>
                </a:solidFill>
                <a:latin typeface="Bookman Old Style" panose="02050604050505020204" pitchFamily="18" charset="0"/>
              </a:rPr>
              <a:t>WORKS</a:t>
            </a:r>
            <a:endParaRPr lang="en-US" sz="2600" b="1" dirty="0">
              <a:solidFill>
                <a:srgbClr val="C00000"/>
              </a:solidFill>
              <a:latin typeface="Bookman Old Style" panose="02050604050505020204" pitchFamily="18" charset="0"/>
            </a:endParaRPr>
          </a:p>
        </p:txBody>
      </p:sp>
      <p:sp>
        <p:nvSpPr>
          <p:cNvPr id="3" name="Rectangle 2"/>
          <p:cNvSpPr/>
          <p:nvPr/>
        </p:nvSpPr>
        <p:spPr>
          <a:xfrm>
            <a:off x="368299" y="1484619"/>
            <a:ext cx="8494776" cy="2123658"/>
          </a:xfrm>
          <a:prstGeom prst="rect">
            <a:avLst/>
          </a:prstGeom>
        </p:spPr>
        <p:txBody>
          <a:bodyPr wrap="square">
            <a:spAutoFit/>
          </a:bodyPr>
          <a:lstStyle/>
          <a:p>
            <a:pPr algn="just"/>
            <a:r>
              <a:rPr lang="en-IN" sz="2200" b="1" dirty="0" smtClean="0">
                <a:latin typeface="Times New Roman" panose="02020603050405020304" pitchFamily="18" charset="0"/>
                <a:cs typeface="Times New Roman" panose="02020603050405020304" pitchFamily="18" charset="0"/>
              </a:rPr>
              <a:t>Plays</a:t>
            </a:r>
          </a:p>
          <a:p>
            <a:pPr algn="just"/>
            <a:endParaRPr lang="en-IN" sz="2200" b="1" dirty="0">
              <a:latin typeface="Times New Roman" panose="02020603050405020304" pitchFamily="18" charset="0"/>
              <a:cs typeface="Times New Roman" panose="02020603050405020304" pitchFamily="18" charset="0"/>
            </a:endParaRPr>
          </a:p>
          <a:p>
            <a:r>
              <a:rPr lang="en-IN" sz="2200" u="sng" dirty="0" smtClean="0">
                <a:latin typeface="Times New Roman" panose="02020603050405020304" pitchFamily="18" charset="0"/>
                <a:cs typeface="Times New Roman" panose="02020603050405020304" pitchFamily="18" charset="0"/>
              </a:rPr>
              <a:t>Abhijnanashakuntala</a:t>
            </a:r>
            <a:r>
              <a:rPr lang="en-IN" sz="2200" dirty="0">
                <a:latin typeface="Times New Roman" panose="02020603050405020304" pitchFamily="18" charset="0"/>
                <a:cs typeface="Times New Roman" panose="02020603050405020304" pitchFamily="18" charset="0"/>
              </a:rPr>
              <a:t> is the most famous and is usually judged the best Indian literary effort of any </a:t>
            </a:r>
            <a:r>
              <a:rPr lang="en-IN" sz="2200" dirty="0" smtClean="0">
                <a:latin typeface="Times New Roman" panose="02020603050405020304" pitchFamily="18" charset="0"/>
                <a:cs typeface="Times New Roman" panose="02020603050405020304" pitchFamily="18" charset="0"/>
              </a:rPr>
              <a:t>period, </a:t>
            </a:r>
            <a:r>
              <a:rPr lang="en-IN" sz="2200" dirty="0">
                <a:latin typeface="Times New Roman" panose="02020603050405020304" pitchFamily="18" charset="0"/>
                <a:cs typeface="Times New Roman" panose="02020603050405020304" pitchFamily="18" charset="0"/>
              </a:rPr>
              <a:t>the work tells of the seduction of the nymph </a:t>
            </a:r>
            <a:r>
              <a:rPr lang="en-IN" sz="2200" dirty="0" smtClean="0">
                <a:latin typeface="Times New Roman" panose="02020603050405020304" pitchFamily="18" charset="0"/>
                <a:cs typeface="Times New Roman" panose="02020603050405020304" pitchFamily="18" charset="0"/>
              </a:rPr>
              <a:t>Shakuntala by </a:t>
            </a:r>
            <a:r>
              <a:rPr lang="en-IN" sz="2200" dirty="0">
                <a:latin typeface="Times New Roman" panose="02020603050405020304" pitchFamily="18" charset="0"/>
                <a:cs typeface="Times New Roman" panose="02020603050405020304" pitchFamily="18" charset="0"/>
              </a:rPr>
              <a:t>King </a:t>
            </a:r>
            <a:r>
              <a:rPr lang="en-IN" sz="2200" dirty="0" smtClean="0">
                <a:latin typeface="Times New Roman" panose="02020603050405020304" pitchFamily="18" charset="0"/>
                <a:cs typeface="Times New Roman" panose="02020603050405020304" pitchFamily="18" charset="0"/>
              </a:rPr>
              <a:t>Dushyanta, </a:t>
            </a:r>
            <a:r>
              <a:rPr lang="en-IN" sz="2200" dirty="0">
                <a:latin typeface="Times New Roman" panose="02020603050405020304" pitchFamily="18" charset="0"/>
                <a:cs typeface="Times New Roman" panose="02020603050405020304" pitchFamily="18" charset="0"/>
              </a:rPr>
              <a:t>his rejection of the girl and his child, and their subsequent reunion in heaven.  </a:t>
            </a:r>
            <a:endParaRPr lang="en-US" sz="22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2349" y="3608277"/>
            <a:ext cx="1404964" cy="2360339"/>
          </a:xfrm>
          <a:prstGeom prst="rect">
            <a:avLst/>
          </a:prstGeom>
        </p:spPr>
      </p:pic>
      <p:pic>
        <p:nvPicPr>
          <p:cNvPr id="6" name="Picture 5" descr="College logo_Updated.png"/>
          <p:cNvPicPr>
            <a:picLocks noChangeAspect="1"/>
          </p:cNvPicPr>
          <p:nvPr/>
        </p:nvPicPr>
        <p:blipFill>
          <a:blip r:embed="rId3" cstate="print"/>
          <a:stretch>
            <a:fillRect/>
          </a:stretch>
        </p:blipFill>
        <p:spPr>
          <a:xfrm>
            <a:off x="8184594" y="-26504"/>
            <a:ext cx="991088" cy="1115290"/>
          </a:xfrm>
          <a:prstGeom prst="rect">
            <a:avLst/>
          </a:prstGeom>
        </p:spPr>
      </p:pic>
      <p:sp>
        <p:nvSpPr>
          <p:cNvPr id="10" name="Footer Placeholder 3"/>
          <p:cNvSpPr>
            <a:spLocks noGrp="1"/>
          </p:cNvSpPr>
          <p:nvPr>
            <p:ph type="ftr" sz="quarter" idx="11"/>
          </p:nvPr>
        </p:nvSpPr>
        <p:spPr>
          <a:xfrm>
            <a:off x="368299" y="6222590"/>
            <a:ext cx="4718050" cy="365125"/>
          </a:xfrm>
        </p:spPr>
        <p:txBody>
          <a:bodyPr/>
          <a:lstStyle/>
          <a:p>
            <a:r>
              <a:rPr lang="en-IN" sz="1600" b="1" i="1" dirty="0" smtClean="0">
                <a:effectLst>
                  <a:outerShdw blurRad="38100" dist="38100" dir="2700000" algn="tl">
                    <a:srgbClr val="000000">
                      <a:alpha val="43137"/>
                    </a:srgbClr>
                  </a:outerShdw>
                </a:effectLst>
                <a:latin typeface="Constantia" panose="02030602050306030303" pitchFamily="18" charset="0"/>
              </a:rPr>
              <a:t>Kalidasa, Dr.K.I. Treesa, St Mary's College</a:t>
            </a:r>
            <a:endParaRPr lang="en-IN" sz="1600" b="1" i="1" dirty="0">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p14="http://schemas.microsoft.com/office/powerpoint/2010/main" val="2575031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299" y="819558"/>
            <a:ext cx="7886700" cy="4351338"/>
          </a:xfrm>
        </p:spPr>
        <p:txBody>
          <a:bodyPr/>
          <a:lstStyle/>
          <a:p>
            <a:pPr marL="0" indent="0">
              <a:buNone/>
            </a:pPr>
            <a:r>
              <a:rPr lang="en-IN" sz="2200" u="sng" dirty="0" smtClean="0">
                <a:latin typeface="Times New Roman" panose="02020603050405020304" pitchFamily="18" charset="0"/>
                <a:cs typeface="Times New Roman" panose="02020603050405020304" pitchFamily="18" charset="0"/>
              </a:rPr>
              <a:t>Vikramorvashi</a:t>
            </a: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tells a legend as old as the </a:t>
            </a:r>
            <a:r>
              <a:rPr lang="en-IN" sz="2200" dirty="0" smtClean="0">
                <a:latin typeface="Times New Roman" panose="02020603050405020304" pitchFamily="18" charset="0"/>
                <a:cs typeface="Times New Roman" panose="02020603050405020304" pitchFamily="18" charset="0"/>
              </a:rPr>
              <a:t>Vedas, </a:t>
            </a:r>
            <a:r>
              <a:rPr lang="en-IN" sz="2200" dirty="0">
                <a:latin typeface="Times New Roman" panose="02020603050405020304" pitchFamily="18" charset="0"/>
                <a:cs typeface="Times New Roman" panose="02020603050405020304" pitchFamily="18" charset="0"/>
              </a:rPr>
              <a:t>though very differently. Its theme is the love of a mortal for a divine maiden; it is well known for the “mad scene” (Act IV) in which the king, grief-stricken, wanders through a lovely forest apostrophizing various flowers and trees as though they were his love. </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u="sng" dirty="0">
              <a:latin typeface="Times New Roman" panose="02020603050405020304" pitchFamily="18" charset="0"/>
              <a:cs typeface="Times New Roman" panose="02020603050405020304" pitchFamily="18" charset="0"/>
            </a:endParaRPr>
          </a:p>
          <a:p>
            <a:pPr marL="0" indent="0">
              <a:buNone/>
            </a:pPr>
            <a:r>
              <a:rPr lang="en-IN" sz="2200" u="sng" dirty="0" err="1" smtClean="0">
                <a:latin typeface="Times New Roman" panose="02020603050405020304" pitchFamily="18" charset="0"/>
                <a:cs typeface="Times New Roman" panose="02020603050405020304" pitchFamily="18" charset="0"/>
              </a:rPr>
              <a:t>Malavikagnimitra</a:t>
            </a:r>
            <a:r>
              <a:rPr lang="en-IN" sz="2200" dirty="0">
                <a:latin typeface="Times New Roman" panose="02020603050405020304" pitchFamily="18" charset="0"/>
                <a:cs typeface="Times New Roman" panose="02020603050405020304" pitchFamily="18" charset="0"/>
              </a:rPr>
              <a:t>, is of a different stamp—a harem intrigue, comical and playful, but not less accomplished for lacking any high purpose. The play </a:t>
            </a:r>
            <a:r>
              <a:rPr lang="en-IN" sz="2200" dirty="0" smtClean="0">
                <a:latin typeface="Times New Roman" panose="02020603050405020304" pitchFamily="18" charset="0"/>
                <a:cs typeface="Times New Roman" panose="02020603050405020304" pitchFamily="18" charset="0"/>
              </a:rPr>
              <a:t>contains </a:t>
            </a:r>
            <a:r>
              <a:rPr lang="en-IN" sz="2200" dirty="0">
                <a:latin typeface="Times New Roman" panose="02020603050405020304" pitchFamily="18" charset="0"/>
                <a:cs typeface="Times New Roman" panose="02020603050405020304" pitchFamily="18" charset="0"/>
              </a:rPr>
              <a:t>datable references, the historicity of which have been much discussed.</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1800" dirty="0">
              <a:latin typeface="Century" panose="020406040505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21599" y="4414695"/>
            <a:ext cx="3662995" cy="1282048"/>
          </a:xfrm>
          <a:prstGeom prst="rect">
            <a:avLst/>
          </a:prstGeom>
        </p:spPr>
      </p:pic>
      <p:pic>
        <p:nvPicPr>
          <p:cNvPr id="5" name="Picture 4" descr="College logo_Updated.png"/>
          <p:cNvPicPr>
            <a:picLocks noChangeAspect="1"/>
          </p:cNvPicPr>
          <p:nvPr/>
        </p:nvPicPr>
        <p:blipFill>
          <a:blip r:embed="rId3" cstate="print"/>
          <a:stretch>
            <a:fillRect/>
          </a:stretch>
        </p:blipFill>
        <p:spPr>
          <a:xfrm>
            <a:off x="8184594" y="-26504"/>
            <a:ext cx="991088" cy="1115290"/>
          </a:xfrm>
          <a:prstGeom prst="rect">
            <a:avLst/>
          </a:prstGeom>
        </p:spPr>
      </p:pic>
      <p:sp>
        <p:nvSpPr>
          <p:cNvPr id="8" name="Footer Placeholder 3"/>
          <p:cNvSpPr>
            <a:spLocks noGrp="1"/>
          </p:cNvSpPr>
          <p:nvPr>
            <p:ph type="ftr" sz="quarter" idx="11"/>
          </p:nvPr>
        </p:nvSpPr>
        <p:spPr>
          <a:xfrm>
            <a:off x="368299" y="6222590"/>
            <a:ext cx="4718050" cy="365125"/>
          </a:xfrm>
        </p:spPr>
        <p:txBody>
          <a:bodyPr/>
          <a:lstStyle/>
          <a:p>
            <a:r>
              <a:rPr lang="en-IN" sz="1600" b="1" i="1" dirty="0" smtClean="0">
                <a:effectLst>
                  <a:outerShdw blurRad="38100" dist="38100" dir="2700000" algn="tl">
                    <a:srgbClr val="000000">
                      <a:alpha val="43137"/>
                    </a:srgbClr>
                  </a:outerShdw>
                </a:effectLst>
                <a:latin typeface="Constantia" panose="02030602050306030303" pitchFamily="18" charset="0"/>
              </a:rPr>
              <a:t>Kalidasa, Dr.K.I. Treesa, St Mary's College</a:t>
            </a:r>
            <a:endParaRPr lang="en-IN" sz="1600" b="1" i="1" dirty="0">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p14="http://schemas.microsoft.com/office/powerpoint/2010/main" val="2207316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299" y="233707"/>
            <a:ext cx="7886700" cy="7185853"/>
          </a:xfrm>
        </p:spPr>
        <p:txBody>
          <a:bodyPr/>
          <a:lstStyle/>
          <a:p>
            <a:pPr marL="0" indent="0" algn="just">
              <a:buNone/>
            </a:pPr>
            <a:r>
              <a:rPr lang="en-IN" sz="2200" b="1" dirty="0" smtClean="0">
                <a:latin typeface="Times New Roman" panose="02020603050405020304" pitchFamily="18" charset="0"/>
                <a:cs typeface="Times New Roman" panose="02020603050405020304" pitchFamily="18" charset="0"/>
              </a:rPr>
              <a:t>Poems</a:t>
            </a:r>
          </a:p>
          <a:p>
            <a:pPr marL="0" indent="0" algn="just">
              <a:buNone/>
            </a:pPr>
            <a:endParaRPr lang="en-IN" sz="2200" b="1" dirty="0" smtClean="0">
              <a:latin typeface="Times New Roman" panose="02020603050405020304" pitchFamily="18" charset="0"/>
              <a:cs typeface="Times New Roman" panose="02020603050405020304" pitchFamily="18" charset="0"/>
            </a:endParaRPr>
          </a:p>
          <a:p>
            <a:pPr marL="0" indent="0" algn="just">
              <a:buNone/>
            </a:pPr>
            <a:r>
              <a:rPr lang="en-IN" sz="2200" b="1" dirty="0" smtClean="0">
                <a:latin typeface="Times New Roman" panose="02020603050405020304" pitchFamily="18" charset="0"/>
                <a:cs typeface="Times New Roman" panose="02020603050405020304" pitchFamily="18" charset="0"/>
              </a:rPr>
              <a:t>Epics</a:t>
            </a:r>
            <a:endParaRPr lang="en-IN" sz="2200" b="1" dirty="0">
              <a:latin typeface="Times New Roman" panose="02020603050405020304" pitchFamily="18" charset="0"/>
              <a:cs typeface="Times New Roman" panose="02020603050405020304" pitchFamily="18" charset="0"/>
            </a:endParaRPr>
          </a:p>
          <a:p>
            <a:r>
              <a:rPr lang="en-IN" sz="2200" u="sng" dirty="0">
                <a:latin typeface="Times New Roman" panose="02020603050405020304" pitchFamily="18" charset="0"/>
                <a:cs typeface="Times New Roman" panose="02020603050405020304" pitchFamily="18" charset="0"/>
              </a:rPr>
              <a:t>Raghuvaṃśa</a:t>
            </a:r>
            <a:r>
              <a:rPr lang="en-IN" sz="2200" dirty="0">
                <a:latin typeface="Times New Roman" panose="02020603050405020304" pitchFamily="18" charset="0"/>
                <a:cs typeface="Times New Roman" panose="02020603050405020304" pitchFamily="18" charset="0"/>
              </a:rPr>
              <a:t> The first recounts the legends of the hero </a:t>
            </a:r>
            <a:r>
              <a:rPr lang="en-IN" sz="2200" dirty="0" smtClean="0">
                <a:latin typeface="Times New Roman" panose="02020603050405020304" pitchFamily="18" charset="0"/>
                <a:cs typeface="Times New Roman" panose="02020603050405020304" pitchFamily="18" charset="0"/>
              </a:rPr>
              <a:t>Rama’s </a:t>
            </a:r>
            <a:r>
              <a:rPr lang="en-IN" sz="2200" dirty="0">
                <a:latin typeface="Times New Roman" panose="02020603050405020304" pitchFamily="18" charset="0"/>
                <a:cs typeface="Times New Roman" panose="02020603050405020304" pitchFamily="18" charset="0"/>
              </a:rPr>
              <a:t>forebears and descendants</a:t>
            </a:r>
            <a:r>
              <a:rPr lang="en-IN" sz="2200" dirty="0" smtClean="0">
                <a:latin typeface="Times New Roman" panose="02020603050405020304" pitchFamily="18" charset="0"/>
                <a:cs typeface="Times New Roman" panose="02020603050405020304" pitchFamily="18" charset="0"/>
              </a:rPr>
              <a:t>.</a:t>
            </a:r>
            <a:endParaRPr lang="en-IN" sz="2200" u="sng" dirty="0">
              <a:latin typeface="Times New Roman" panose="02020603050405020304" pitchFamily="18" charset="0"/>
              <a:cs typeface="Times New Roman" panose="02020603050405020304" pitchFamily="18" charset="0"/>
            </a:endParaRPr>
          </a:p>
          <a:p>
            <a:r>
              <a:rPr lang="en-IN" sz="2200" u="sng" dirty="0" smtClean="0">
                <a:latin typeface="Times New Roman" panose="02020603050405020304" pitchFamily="18" charset="0"/>
                <a:cs typeface="Times New Roman" panose="02020603050405020304" pitchFamily="18" charset="0"/>
              </a:rPr>
              <a:t>Kumārasambhava</a:t>
            </a:r>
            <a:r>
              <a:rPr lang="en-IN" sz="2200" dirty="0" smtClean="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tells the picaresque story of Shiva’s seduction by his consort Parvati, the conflagration of Kama </a:t>
            </a:r>
            <a:r>
              <a:rPr lang="en-IN" sz="2200" dirty="0" smtClean="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and the birth of </a:t>
            </a:r>
            <a:r>
              <a:rPr lang="en-IN" sz="2200" dirty="0" smtClean="0">
                <a:latin typeface="Times New Roman" panose="02020603050405020304" pitchFamily="18" charset="0"/>
                <a:cs typeface="Times New Roman" panose="02020603050405020304" pitchFamily="18" charset="0"/>
              </a:rPr>
              <a:t>Kumara. </a:t>
            </a: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b="1" dirty="0" smtClean="0">
                <a:latin typeface="Times New Roman" panose="02020603050405020304" pitchFamily="18" charset="0"/>
                <a:cs typeface="Times New Roman" panose="02020603050405020304" pitchFamily="18" charset="0"/>
              </a:rPr>
              <a:t>Minor poems</a:t>
            </a:r>
          </a:p>
          <a:p>
            <a:r>
              <a:rPr lang="en-IN" sz="2200" u="sng" dirty="0" smtClean="0">
                <a:latin typeface="Times New Roman" panose="02020603050405020304" pitchFamily="18" charset="0"/>
                <a:cs typeface="Times New Roman" panose="02020603050405020304" pitchFamily="18" charset="0"/>
              </a:rPr>
              <a:t>Ṛtusaṃhāra</a:t>
            </a:r>
            <a:r>
              <a:rPr lang="en-IN" sz="2200" dirty="0">
                <a:latin typeface="Times New Roman" panose="02020603050405020304" pitchFamily="18" charset="0"/>
                <a:cs typeface="Times New Roman" panose="02020603050405020304" pitchFamily="18" charset="0"/>
              </a:rPr>
              <a:t> describes the six seasons by narrating the experiences of two lovers in each of the seasons</a:t>
            </a:r>
            <a:r>
              <a:rPr lang="en-IN" sz="2200" dirty="0" smtClean="0">
                <a:latin typeface="Times New Roman" panose="02020603050405020304" pitchFamily="18" charset="0"/>
                <a:cs typeface="Times New Roman" panose="02020603050405020304" pitchFamily="18" charset="0"/>
              </a:rPr>
              <a:t>.</a:t>
            </a:r>
            <a:endParaRPr lang="en-IN" sz="2200" u="sng" dirty="0" smtClean="0">
              <a:latin typeface="Times New Roman" panose="02020603050405020304" pitchFamily="18" charset="0"/>
              <a:cs typeface="Times New Roman" panose="02020603050405020304" pitchFamily="18" charset="0"/>
            </a:endParaRPr>
          </a:p>
          <a:p>
            <a:r>
              <a:rPr lang="en-IN" sz="2200" u="sng" dirty="0" err="1" smtClean="0">
                <a:latin typeface="Times New Roman" panose="02020603050405020304" pitchFamily="18" charset="0"/>
                <a:cs typeface="Times New Roman" panose="02020603050405020304" pitchFamily="18" charset="0"/>
              </a:rPr>
              <a:t>Meghadūta</a:t>
            </a:r>
            <a:endParaRPr lang="en-IN" sz="2200" u="sng"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which </a:t>
            </a:r>
            <a:r>
              <a:rPr lang="en-IN" sz="2200" dirty="0">
                <a:latin typeface="Times New Roman" panose="02020603050405020304" pitchFamily="18" charset="0"/>
                <a:cs typeface="Times New Roman" panose="02020603050405020304" pitchFamily="18" charset="0"/>
              </a:rPr>
              <a:t>is the story of a </a:t>
            </a:r>
            <a:r>
              <a:rPr lang="en-IN" sz="2200" dirty="0" smtClean="0">
                <a:latin typeface="Times New Roman" panose="02020603050405020304" pitchFamily="18" charset="0"/>
                <a:cs typeface="Times New Roman" panose="02020603050405020304" pitchFamily="18" charset="0"/>
              </a:rPr>
              <a:t>Yaksha trying </a:t>
            </a:r>
            <a:r>
              <a:rPr lang="en-IN" sz="2200" dirty="0">
                <a:latin typeface="Times New Roman" panose="02020603050405020304" pitchFamily="18" charset="0"/>
                <a:cs typeface="Times New Roman" panose="02020603050405020304" pitchFamily="18" charset="0"/>
              </a:rPr>
              <a:t>to send a message to his lover through a </a:t>
            </a:r>
            <a:r>
              <a:rPr lang="en-IN" sz="2200" dirty="0" smtClean="0">
                <a:latin typeface="Times New Roman" panose="02020603050405020304" pitchFamily="18" charset="0"/>
                <a:cs typeface="Times New Roman" panose="02020603050405020304" pitchFamily="18" charset="0"/>
              </a:rPr>
              <a:t>cloud and it also describes the mountains, rivers, and forests of northern India.</a:t>
            </a:r>
          </a:p>
          <a:p>
            <a:pPr marL="0" indent="0">
              <a:buNone/>
            </a:pPr>
            <a:endParaRPr lang="en-IN" sz="2000" b="1" dirty="0"/>
          </a:p>
          <a:p>
            <a:pPr marL="0" indent="0">
              <a:buNone/>
            </a:pPr>
            <a:endParaRPr lang="en-IN" sz="1800" dirty="0"/>
          </a:p>
          <a:p>
            <a:endParaRPr lang="en-IN" sz="2000" b="1" dirty="0"/>
          </a:p>
          <a:p>
            <a:endParaRPr lang="en-IN" dirty="0"/>
          </a:p>
        </p:txBody>
      </p:sp>
      <p:pic>
        <p:nvPicPr>
          <p:cNvPr id="4" name="Picture 3" descr="College logo_Updated.png"/>
          <p:cNvPicPr>
            <a:picLocks noChangeAspect="1"/>
          </p:cNvPicPr>
          <p:nvPr/>
        </p:nvPicPr>
        <p:blipFill>
          <a:blip r:embed="rId2" cstate="print"/>
          <a:stretch>
            <a:fillRect/>
          </a:stretch>
        </p:blipFill>
        <p:spPr>
          <a:xfrm>
            <a:off x="8184594" y="-26505"/>
            <a:ext cx="991088" cy="1115290"/>
          </a:xfrm>
          <a:prstGeom prst="rect">
            <a:avLst/>
          </a:prstGeom>
        </p:spPr>
      </p:pic>
      <p:sp>
        <p:nvSpPr>
          <p:cNvPr id="7" name="Footer Placeholder 3"/>
          <p:cNvSpPr>
            <a:spLocks noGrp="1"/>
          </p:cNvSpPr>
          <p:nvPr>
            <p:ph type="ftr" sz="quarter" idx="11"/>
          </p:nvPr>
        </p:nvSpPr>
        <p:spPr>
          <a:xfrm>
            <a:off x="368299" y="6222590"/>
            <a:ext cx="4718050" cy="365125"/>
          </a:xfrm>
        </p:spPr>
        <p:txBody>
          <a:bodyPr/>
          <a:lstStyle/>
          <a:p>
            <a:r>
              <a:rPr lang="en-IN" sz="1600" b="1" i="1" dirty="0" smtClean="0">
                <a:effectLst>
                  <a:outerShdw blurRad="38100" dist="38100" dir="2700000" algn="tl">
                    <a:srgbClr val="000000">
                      <a:alpha val="43137"/>
                    </a:srgbClr>
                  </a:outerShdw>
                </a:effectLst>
                <a:latin typeface="Constantia" panose="02030602050306030303" pitchFamily="18" charset="0"/>
              </a:rPr>
              <a:t>Kalidasa, Dr.K.I. Treesa, St Mary's College</a:t>
            </a:r>
            <a:endParaRPr lang="en-IN" sz="1600" b="1" i="1" dirty="0">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p14="http://schemas.microsoft.com/office/powerpoint/2010/main" val="2428109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299" y="471226"/>
            <a:ext cx="7886700" cy="4351338"/>
          </a:xfrm>
        </p:spPr>
        <p:txBody>
          <a:bodyPr/>
          <a:lstStyle/>
          <a:p>
            <a:pPr marL="0" indent="0">
              <a:buNone/>
            </a:pPr>
            <a:r>
              <a:rPr lang="en-IN" sz="2200" b="1" dirty="0" smtClean="0">
                <a:latin typeface="Times New Roman" panose="02020603050405020304" pitchFamily="18" charset="0"/>
                <a:cs typeface="Times New Roman" panose="02020603050405020304" pitchFamily="18" charset="0"/>
              </a:rPr>
              <a:t>Translations</a:t>
            </a:r>
          </a:p>
          <a:p>
            <a:pPr marL="0" indent="0">
              <a:spcBef>
                <a:spcPts val="50"/>
              </a:spcBef>
              <a:spcAft>
                <a:spcPts val="50"/>
              </a:spcAft>
              <a:buNone/>
            </a:pPr>
            <a:endParaRPr lang="en-IN" sz="2200" dirty="0" smtClean="0">
              <a:latin typeface="Times New Roman" panose="02020603050405020304" pitchFamily="18" charset="0"/>
              <a:cs typeface="Times New Roman" panose="02020603050405020304" pitchFamily="18" charset="0"/>
            </a:endParaRPr>
          </a:p>
          <a:p>
            <a:pPr marL="0" indent="0">
              <a:spcBef>
                <a:spcPts val="50"/>
              </a:spcBef>
              <a:spcAft>
                <a:spcPts val="50"/>
              </a:spcAft>
              <a:buNone/>
            </a:pPr>
            <a:r>
              <a:rPr lang="en-IN" sz="2200" dirty="0" smtClean="0">
                <a:latin typeface="Times New Roman" panose="02020603050405020304" pitchFamily="18" charset="0"/>
                <a:cs typeface="Times New Roman" panose="02020603050405020304" pitchFamily="18" charset="0"/>
              </a:rPr>
              <a:t>Montgomery Schuyler, Jr. published a bibliography of the editions and translations of the drama </a:t>
            </a:r>
            <a:r>
              <a:rPr lang="en-IN" sz="2200" dirty="0" err="1" smtClean="0">
                <a:latin typeface="Times New Roman" panose="02020603050405020304" pitchFamily="18" charset="0"/>
                <a:cs typeface="Times New Roman" panose="02020603050405020304" pitchFamily="18" charset="0"/>
              </a:rPr>
              <a:t>Shakuntala</a:t>
            </a:r>
            <a:r>
              <a:rPr lang="en-IN" sz="2200" dirty="0" smtClean="0">
                <a:latin typeface="Times New Roman" panose="02020603050405020304" pitchFamily="18" charset="0"/>
                <a:cs typeface="Times New Roman" panose="02020603050405020304" pitchFamily="18" charset="0"/>
              </a:rPr>
              <a:t> while preparing his work "Bibliography of the Sanskrit Drama".</a:t>
            </a:r>
          </a:p>
          <a:p>
            <a:pPr marL="0" indent="0">
              <a:spcBef>
                <a:spcPts val="50"/>
              </a:spcBef>
              <a:spcAft>
                <a:spcPts val="50"/>
              </a:spcAft>
              <a:buNone/>
            </a:pPr>
            <a:r>
              <a:rPr lang="en-IN" sz="2200" dirty="0" smtClean="0">
                <a:latin typeface="Times New Roman" panose="02020603050405020304" pitchFamily="18" charset="0"/>
                <a:cs typeface="Times New Roman" panose="02020603050405020304" pitchFamily="18" charset="0"/>
              </a:rPr>
              <a:t> </a:t>
            </a:r>
          </a:p>
          <a:p>
            <a:pPr marL="0" indent="0">
              <a:spcBef>
                <a:spcPts val="50"/>
              </a:spcBef>
              <a:spcAft>
                <a:spcPts val="50"/>
              </a:spcAft>
              <a:buNone/>
            </a:pPr>
            <a:endParaRPr lang="en-IN" sz="2200" dirty="0" smtClean="0">
              <a:latin typeface="Times New Roman" panose="02020603050405020304" pitchFamily="18" charset="0"/>
              <a:cs typeface="Times New Roman" panose="02020603050405020304" pitchFamily="18" charset="0"/>
            </a:endParaRPr>
          </a:p>
          <a:p>
            <a:pPr marL="0" indent="0">
              <a:spcBef>
                <a:spcPts val="50"/>
              </a:spcBef>
              <a:spcAft>
                <a:spcPts val="50"/>
              </a:spcAft>
              <a:buNone/>
            </a:pPr>
            <a:r>
              <a:rPr lang="en-IN" sz="2200" dirty="0" smtClean="0">
                <a:latin typeface="Times New Roman" panose="02020603050405020304" pitchFamily="18" charset="0"/>
                <a:cs typeface="Times New Roman" panose="02020603050405020304" pitchFamily="18" charset="0"/>
              </a:rPr>
              <a:t>Sir William Jones published English translation of </a:t>
            </a:r>
            <a:r>
              <a:rPr lang="en-IN" sz="2200" dirty="0" err="1" smtClean="0">
                <a:latin typeface="Times New Roman" panose="02020603050405020304" pitchFamily="18" charset="0"/>
                <a:cs typeface="Times New Roman" panose="02020603050405020304" pitchFamily="18" charset="0"/>
              </a:rPr>
              <a:t>Sakuntala</a:t>
            </a:r>
            <a:r>
              <a:rPr lang="en-IN" sz="2200" dirty="0" smtClean="0">
                <a:latin typeface="Times New Roman" panose="02020603050405020304" pitchFamily="18" charset="0"/>
                <a:cs typeface="Times New Roman" panose="02020603050405020304" pitchFamily="18" charset="0"/>
              </a:rPr>
              <a:t> in 1791 C.E. and </a:t>
            </a:r>
            <a:r>
              <a:rPr lang="en-IN" sz="2200" dirty="0" err="1" smtClean="0">
                <a:latin typeface="Times New Roman" panose="02020603050405020304" pitchFamily="18" charset="0"/>
                <a:cs typeface="Times New Roman" panose="02020603050405020304" pitchFamily="18" charset="0"/>
              </a:rPr>
              <a:t>Rtusamhar</a:t>
            </a:r>
            <a:r>
              <a:rPr lang="en-IN" sz="2200" dirty="0" smtClean="0">
                <a:latin typeface="Times New Roman" panose="02020603050405020304" pitchFamily="18" charset="0"/>
                <a:cs typeface="Times New Roman" panose="02020603050405020304" pitchFamily="18" charset="0"/>
              </a:rPr>
              <a:t> was published by him in original text during </a:t>
            </a:r>
          </a:p>
          <a:p>
            <a:pPr marL="0" indent="0">
              <a:spcBef>
                <a:spcPts val="50"/>
              </a:spcBef>
              <a:spcAft>
                <a:spcPts val="50"/>
              </a:spcAft>
              <a:buNone/>
            </a:pPr>
            <a:r>
              <a:rPr lang="en-IN" sz="2200" dirty="0" smtClean="0">
                <a:latin typeface="Times New Roman" panose="02020603050405020304" pitchFamily="18" charset="0"/>
                <a:cs typeface="Times New Roman" panose="02020603050405020304" pitchFamily="18" charset="0"/>
              </a:rPr>
              <a:t>1792  C.E.</a:t>
            </a:r>
            <a:endParaRPr lang="en-IN" sz="2200" b="1" dirty="0" smtClean="0">
              <a:latin typeface="Times New Roman" panose="02020603050405020304" pitchFamily="18" charset="0"/>
              <a:cs typeface="Times New Roman" panose="02020603050405020304" pitchFamily="18" charset="0"/>
            </a:endParaRPr>
          </a:p>
          <a:p>
            <a:endParaRPr lang="en-IN" sz="1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4181" y="3865506"/>
            <a:ext cx="1354935" cy="1914115"/>
          </a:xfrm>
          <a:prstGeom prst="rect">
            <a:avLst/>
          </a:prstGeom>
        </p:spPr>
      </p:pic>
      <p:pic>
        <p:nvPicPr>
          <p:cNvPr id="4" name="Picture 3" descr="College logo_Updated.png"/>
          <p:cNvPicPr>
            <a:picLocks noChangeAspect="1"/>
          </p:cNvPicPr>
          <p:nvPr/>
        </p:nvPicPr>
        <p:blipFill>
          <a:blip r:embed="rId3" cstate="print"/>
          <a:stretch>
            <a:fillRect/>
          </a:stretch>
        </p:blipFill>
        <p:spPr>
          <a:xfrm>
            <a:off x="8184594" y="-26504"/>
            <a:ext cx="991088" cy="1115290"/>
          </a:xfrm>
          <a:prstGeom prst="rect">
            <a:avLst/>
          </a:prstGeom>
        </p:spPr>
      </p:pic>
      <p:sp>
        <p:nvSpPr>
          <p:cNvPr id="8" name="Footer Placeholder 3"/>
          <p:cNvSpPr>
            <a:spLocks noGrp="1"/>
          </p:cNvSpPr>
          <p:nvPr>
            <p:ph type="ftr" sz="quarter" idx="11"/>
          </p:nvPr>
        </p:nvSpPr>
        <p:spPr>
          <a:xfrm>
            <a:off x="368299" y="6222590"/>
            <a:ext cx="4718050" cy="365125"/>
          </a:xfrm>
        </p:spPr>
        <p:txBody>
          <a:bodyPr/>
          <a:lstStyle/>
          <a:p>
            <a:r>
              <a:rPr lang="en-IN" sz="1600" b="1" i="1" dirty="0" smtClean="0">
                <a:effectLst>
                  <a:outerShdw blurRad="38100" dist="38100" dir="2700000" algn="tl">
                    <a:srgbClr val="000000">
                      <a:alpha val="43137"/>
                    </a:srgbClr>
                  </a:outerShdw>
                </a:effectLst>
                <a:latin typeface="Constantia" panose="02030602050306030303" pitchFamily="18" charset="0"/>
              </a:rPr>
              <a:t>Kalidasa, Dr.K.I. Treesa, St Mary's College</a:t>
            </a:r>
            <a:endParaRPr lang="en-IN" sz="1600" b="1" i="1" dirty="0">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p14="http://schemas.microsoft.com/office/powerpoint/2010/main" val="1356185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299" y="342541"/>
            <a:ext cx="7886700" cy="1325563"/>
          </a:xfrm>
        </p:spPr>
        <p:txBody>
          <a:bodyPr/>
          <a:lstStyle/>
          <a:p>
            <a:r>
              <a:rPr lang="en-IN" sz="2600" b="1" dirty="0" smtClean="0">
                <a:solidFill>
                  <a:srgbClr val="C00000"/>
                </a:solidFill>
                <a:latin typeface="Bookman Old Style" panose="02050604050505020204" pitchFamily="18" charset="0"/>
              </a:rPr>
              <a:t>CONCLUSION</a:t>
            </a:r>
            <a:endParaRPr lang="en-IN" sz="2600" b="1" dirty="0">
              <a:solidFill>
                <a:srgbClr val="C00000"/>
              </a:solidFill>
              <a:latin typeface="Bookman Old Style" panose="02050604050505020204" pitchFamily="18" charset="0"/>
            </a:endParaRPr>
          </a:p>
        </p:txBody>
      </p:sp>
      <p:sp>
        <p:nvSpPr>
          <p:cNvPr id="3" name="Content Placeholder 2"/>
          <p:cNvSpPr>
            <a:spLocks noGrp="1"/>
          </p:cNvSpPr>
          <p:nvPr>
            <p:ph idx="1"/>
          </p:nvPr>
        </p:nvSpPr>
        <p:spPr>
          <a:xfrm>
            <a:off x="368299" y="1222547"/>
            <a:ext cx="7886700" cy="4351338"/>
          </a:xfrm>
        </p:spPr>
        <p:txBody>
          <a:bodyPr/>
          <a:lstStyle/>
          <a:p>
            <a:pPr marL="0" indent="0">
              <a:buNone/>
            </a:pPr>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society reflected in Kalidasa’s work is that of a courtly aristocracy sure of its dignity and power. Kalidasa has perhaps done more than any other writer to wed the older, Brahmanic religious tradition, particularly its ritual concern with Sanskrit, to the needs of a new and brilliant </a:t>
            </a:r>
            <a:r>
              <a:rPr lang="en-IN" sz="2200" dirty="0" smtClean="0">
                <a:latin typeface="Times New Roman" panose="02020603050405020304" pitchFamily="18" charset="0"/>
                <a:cs typeface="Times New Roman" panose="02020603050405020304" pitchFamily="18" charset="0"/>
              </a:rPr>
              <a:t>secular</a:t>
            </a: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Hinduism</a:t>
            </a:r>
            <a:r>
              <a:rPr lang="en-IN" sz="2200" dirty="0">
                <a:latin typeface="Times New Roman" panose="02020603050405020304" pitchFamily="18" charset="0"/>
                <a:cs typeface="Times New Roman" panose="02020603050405020304" pitchFamily="18" charset="0"/>
              </a:rPr>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324" y="3188580"/>
            <a:ext cx="3702050" cy="2776538"/>
          </a:xfrm>
          <a:prstGeom prst="rect">
            <a:avLst/>
          </a:prstGeom>
        </p:spPr>
      </p:pic>
      <p:pic>
        <p:nvPicPr>
          <p:cNvPr id="5" name="Picture 4" descr="College logo_Updated.png"/>
          <p:cNvPicPr>
            <a:picLocks noChangeAspect="1"/>
          </p:cNvPicPr>
          <p:nvPr/>
        </p:nvPicPr>
        <p:blipFill>
          <a:blip r:embed="rId3" cstate="print"/>
          <a:stretch>
            <a:fillRect/>
          </a:stretch>
        </p:blipFill>
        <p:spPr>
          <a:xfrm>
            <a:off x="8184594" y="-26504"/>
            <a:ext cx="991088" cy="1115290"/>
          </a:xfrm>
          <a:prstGeom prst="rect">
            <a:avLst/>
          </a:prstGeom>
        </p:spPr>
      </p:pic>
      <p:sp>
        <p:nvSpPr>
          <p:cNvPr id="9" name="Footer Placeholder 3"/>
          <p:cNvSpPr txBox="1">
            <a:spLocks/>
          </p:cNvSpPr>
          <p:nvPr/>
        </p:nvSpPr>
        <p:spPr>
          <a:xfrm>
            <a:off x="368299" y="6222590"/>
            <a:ext cx="471805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N" sz="1600" b="1" i="1" dirty="0" smtClean="0">
                <a:effectLst>
                  <a:outerShdw blurRad="38100" dist="38100" dir="2700000" algn="tl">
                    <a:srgbClr val="000000">
                      <a:alpha val="43137"/>
                    </a:srgbClr>
                  </a:outerShdw>
                </a:effectLst>
                <a:latin typeface="Constantia" panose="02030602050306030303" pitchFamily="18" charset="0"/>
              </a:rPr>
              <a:t>Kalidasa, Dr.K.I. Treesa, St Mary's College</a:t>
            </a:r>
            <a:endParaRPr lang="en-IN" sz="1600" b="1" i="1" dirty="0">
              <a:effectLst>
                <a:outerShdw blurRad="38100" dist="38100" dir="2700000" algn="tl">
                  <a:srgbClr val="000000">
                    <a:alpha val="43137"/>
                  </a:srgbClr>
                </a:outerShdw>
              </a:effectLst>
              <a:latin typeface="Constantia" panose="02030602050306030303" pitchFamily="18" charset="0"/>
            </a:endParaRPr>
          </a:p>
        </p:txBody>
      </p:sp>
    </p:spTree>
    <p:extLst>
      <p:ext uri="{BB962C8B-B14F-4D97-AF65-F5344CB8AC3E}">
        <p14:creationId xmlns:p14="http://schemas.microsoft.com/office/powerpoint/2010/main" val="39815523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271</TotalTime>
  <Words>241</Words>
  <Application>Microsoft Office PowerPoint</Application>
  <PresentationFormat>On-screen Show (4:3)</PresentationFormat>
  <Paragraphs>72</Paragraphs>
  <Slides>10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Bookman Old Style</vt:lpstr>
      <vt:lpstr>Calibri</vt:lpstr>
      <vt:lpstr>Calibri Light</vt:lpstr>
      <vt:lpstr>Century</vt:lpstr>
      <vt:lpstr>Constantia</vt:lpstr>
      <vt:lpstr>Times New Roman</vt:lpstr>
      <vt:lpstr>Office Theme</vt:lpstr>
      <vt:lpstr>PowerPoint Presentation</vt:lpstr>
      <vt:lpstr>PowerPoint Presentation</vt:lpstr>
      <vt:lpstr>EARLY LIFE  </vt:lpstr>
      <vt:lpstr>PERIOD  </vt:lpstr>
      <vt:lpstr>PowerPoint Presentation</vt:lpstr>
      <vt:lpstr>PowerPoint Presentation</vt:lpstr>
      <vt:lpstr>PowerPoint Presentation</vt:lpstr>
      <vt:lpstr>PowerPoint Presentation</vt:lpstr>
      <vt:lpstr>CONCLUSION</vt:lpstr>
      <vt:lpstr>REFERENCES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BLACK BEAUTY</cp:lastModifiedBy>
  <cp:revision>117</cp:revision>
  <dcterms:created xsi:type="dcterms:W3CDTF">2018-12-04T06:33:32Z</dcterms:created>
  <dcterms:modified xsi:type="dcterms:W3CDTF">2019-06-20T08:30:04Z</dcterms:modified>
</cp:coreProperties>
</file>