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328" r:id="rId4"/>
    <p:sldId id="353" r:id="rId5"/>
    <p:sldId id="329" r:id="rId6"/>
    <p:sldId id="331" r:id="rId7"/>
    <p:sldId id="333"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1308" y="-102"/>
      </p:cViewPr>
      <p:guideLst>
        <p:guide orient="horz" pos="2146"/>
        <p:guide pos="290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93A24-685C-47EF-A629-502D73F5DEA8}" type="datetimeFigureOut">
              <a:rPr lang="en-US" smtClean="0"/>
              <a:pPr/>
              <a:t>20/Jun/2019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8182-CCB6-4453-B1D7-DD1C1BADD3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a:stretch>
        </a:blipFill>
        <a:effectLst/>
      </p:bgPr>
    </p:bg>
    <p:spTree>
      <p:nvGrpSpPr>
        <p:cNvPr id="1" name=""/>
        <p:cNvGrpSpPr/>
        <p:nvPr/>
      </p:nvGrpSpPr>
      <p:grpSpPr>
        <a:xfrm>
          <a:off x="0" y="0"/>
          <a:ext cx="0" cy="0"/>
          <a:chOff x="0" y="0"/>
          <a:chExt cx="0" cy="0"/>
        </a:xfrm>
      </p:grpSpPr>
      <p:sp>
        <p:nvSpPr>
          <p:cNvPr id="4" name="TextBox 3"/>
          <p:cNvSpPr txBox="1"/>
          <p:nvPr/>
        </p:nvSpPr>
        <p:spPr>
          <a:xfrm>
            <a:off x="705395" y="605504"/>
            <a:ext cx="7903028" cy="1200329"/>
          </a:xfrm>
          <a:prstGeom prst="rect">
            <a:avLst/>
          </a:prstGeom>
          <a:noFill/>
        </p:spPr>
        <p:txBody>
          <a:bodyPr wrap="square" rtlCol="0">
            <a:spAutoFit/>
          </a:bodyPr>
          <a:lstStyle/>
          <a:p>
            <a:pPr algn="ctr"/>
            <a:r>
              <a:rPr lang="en-US" altLang="en-IN" sz="3600" b="1" dirty="0" smtClean="0">
                <a:solidFill>
                  <a:srgbClr val="C00000"/>
                </a:solidFill>
                <a:latin typeface="Bookman Old Style" pitchFamily="18" charset="0"/>
                <a:cs typeface="Times New Roman" panose="02020603050405020304" pitchFamily="18" charset="0"/>
                <a:sym typeface="+mn-ea"/>
              </a:rPr>
              <a:t>An Introduction to </a:t>
            </a:r>
            <a:r>
              <a:rPr lang="en-IN" sz="3600" b="1" dirty="0">
                <a:solidFill>
                  <a:srgbClr val="C00000"/>
                </a:solidFill>
                <a:latin typeface="Bookman Old Style" pitchFamily="18" charset="0"/>
                <a:cs typeface="Times New Roman" panose="02020603050405020304" pitchFamily="18" charset="0"/>
                <a:sym typeface="+mn-ea"/>
              </a:rPr>
              <a:t>Robert Koch</a:t>
            </a:r>
            <a:br>
              <a:rPr lang="en-IN" sz="3600" b="1" dirty="0">
                <a:solidFill>
                  <a:srgbClr val="C00000"/>
                </a:solidFill>
                <a:latin typeface="Bookman Old Style" pitchFamily="18" charset="0"/>
                <a:cs typeface="Times New Roman" panose="02020603050405020304" pitchFamily="18" charset="0"/>
                <a:sym typeface="+mn-ea"/>
              </a:rPr>
            </a:br>
            <a:endParaRPr lang="en-IN" sz="3600" b="1" dirty="0">
              <a:solidFill>
                <a:srgbClr val="C00000"/>
              </a:solidFill>
              <a:latin typeface="Bookman Old Style" pitchFamily="18" charset="0"/>
              <a:cs typeface="Times New Roman" panose="02020603050405020304" pitchFamily="18" charset="0"/>
            </a:endParaRPr>
          </a:p>
        </p:txBody>
      </p:sp>
      <p:sp>
        <p:nvSpPr>
          <p:cNvPr id="6" name="TextBox 5"/>
          <p:cNvSpPr txBox="1"/>
          <p:nvPr/>
        </p:nvSpPr>
        <p:spPr>
          <a:xfrm>
            <a:off x="4145475" y="3314700"/>
            <a:ext cx="4515199" cy="1785104"/>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Dr. Athul Sandheep.R</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sym typeface="+mn-ea"/>
              </a:rPr>
              <a:t>Assistant </a:t>
            </a:r>
            <a:r>
              <a:rPr lang="en-US" sz="2200" dirty="0" smtClean="0">
                <a:latin typeface="Times New Roman" panose="02020603050405020304" pitchFamily="18" charset="0"/>
                <a:cs typeface="Times New Roman" panose="02020603050405020304" pitchFamily="18" charset="0"/>
                <a:sym typeface="+mn-ea"/>
              </a:rPr>
              <a:t>Professor</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Department of </a:t>
            </a:r>
            <a:r>
              <a:rPr lang="en-US" sz="2200" dirty="0" smtClean="0">
                <a:latin typeface="Times New Roman" panose="02020603050405020304" pitchFamily="18" charset="0"/>
                <a:cs typeface="Times New Roman" panose="02020603050405020304" pitchFamily="18" charset="0"/>
              </a:rPr>
              <a:t>Microbiology</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St. Mary’s </a:t>
            </a:r>
            <a:r>
              <a:rPr lang="en-US" sz="2200" smtClean="0">
                <a:latin typeface="Times New Roman" panose="02020603050405020304" pitchFamily="18" charset="0"/>
                <a:cs typeface="Times New Roman" panose="02020603050405020304" pitchFamily="18" charset="0"/>
              </a:rPr>
              <a:t>College, Thrissur</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1029645" y="237389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287020" y="1167130"/>
            <a:ext cx="7896860" cy="4094198"/>
          </a:xfrm>
          <a:prstGeom prst="rect">
            <a:avLst/>
          </a:prstGeom>
          <a:noFill/>
        </p:spPr>
        <p:txBody>
          <a:bodyPr wrap="square" rtlCol="0" anchor="t">
            <a:spAutoFit/>
          </a:bodyPr>
          <a:lstStyle/>
          <a:p>
            <a:pPr marL="457200" indent="-457200" algn="just">
              <a:lnSpc>
                <a:spcPct val="150000"/>
              </a:lnSpc>
              <a:buFont typeface="Wingdings" panose="05000000000000000000" charset="0"/>
              <a:buChar char="Ø"/>
            </a:pPr>
            <a:r>
              <a:rPr lang="en-IN" sz="2200" dirty="0" smtClean="0">
                <a:latin typeface="Times New Roman" panose="02020603050405020304" pitchFamily="18" charset="0"/>
                <a:cs typeface="Times New Roman" panose="02020603050405020304" pitchFamily="18" charset="0"/>
                <a:sym typeface="+mn-ea"/>
              </a:rPr>
              <a:t>The </a:t>
            </a:r>
            <a:r>
              <a:rPr lang="en-IN" sz="2200" dirty="0">
                <a:latin typeface="Times New Roman" panose="02020603050405020304" pitchFamily="18" charset="0"/>
                <a:cs typeface="Times New Roman" panose="02020603050405020304" pitchFamily="18" charset="0"/>
                <a:sym typeface="+mn-ea"/>
              </a:rPr>
              <a:t>result of all this work was the introduction of methods </a:t>
            </a:r>
            <a:r>
              <a:rPr lang="en-IN" sz="2200" dirty="0" smtClean="0">
                <a:latin typeface="Times New Roman" panose="02020603050405020304" pitchFamily="18" charset="0"/>
                <a:cs typeface="Times New Roman" panose="02020603050405020304" pitchFamily="18" charset="0"/>
                <a:sym typeface="+mn-ea"/>
              </a:rPr>
              <a:t>such as pure culture techniques for isolation of pathogenic </a:t>
            </a:r>
            <a:r>
              <a:rPr lang="en-IN" sz="2200" dirty="0">
                <a:latin typeface="Times New Roman" panose="02020603050405020304" pitchFamily="18" charset="0"/>
                <a:cs typeface="Times New Roman" panose="02020603050405020304" pitchFamily="18" charset="0"/>
                <a:sym typeface="+mn-ea"/>
              </a:rPr>
              <a:t>bacteria  , free from other organisms and by which they could be detected and identified</a:t>
            </a:r>
            <a:r>
              <a:rPr lang="en-IN" sz="2200" dirty="0" smtClean="0">
                <a:latin typeface="Times New Roman" panose="02020603050405020304" pitchFamily="18" charset="0"/>
                <a:cs typeface="Times New Roman" panose="02020603050405020304" pitchFamily="18" charset="0"/>
                <a:sym typeface="+mn-ea"/>
              </a:rPr>
              <a:t>.</a:t>
            </a:r>
          </a:p>
          <a:p>
            <a:pPr marL="457200" indent="-457200" algn="just">
              <a:lnSpc>
                <a:spcPct val="150000"/>
              </a:lnSpc>
              <a:buFont typeface="Wingdings" panose="05000000000000000000" charset="0"/>
              <a:buChar char="Ø"/>
            </a:pP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charset="0"/>
              <a:buChar char="Ø"/>
            </a:pPr>
            <a:r>
              <a:rPr lang="en-IN" sz="2200" dirty="0" smtClean="0">
                <a:latin typeface="Times New Roman" panose="02020603050405020304" pitchFamily="18" charset="0"/>
                <a:cs typeface="Times New Roman" panose="02020603050405020304" pitchFamily="18" charset="0"/>
                <a:sym typeface="+mn-ea"/>
              </a:rPr>
              <a:t>Koch </a:t>
            </a:r>
            <a:r>
              <a:rPr lang="en-IN" sz="2200" dirty="0">
                <a:latin typeface="Times New Roman" panose="02020603050405020304" pitchFamily="18" charset="0"/>
                <a:cs typeface="Times New Roman" panose="02020603050405020304" pitchFamily="18" charset="0"/>
                <a:sym typeface="+mn-ea"/>
              </a:rPr>
              <a:t>also laid down the conditions, known as Koch’s postulates, which must be satisfied before it can be accepted that particular bacteria cause particular diseases.</a:t>
            </a:r>
            <a:endParaRPr lang="en-US"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28650" y="365125"/>
            <a:ext cx="7800340" cy="579755"/>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600" b="1" dirty="0">
                <a:solidFill>
                  <a:srgbClr val="C00000"/>
                </a:solidFill>
                <a:latin typeface="Bookman Old Style" pitchFamily="18" charset="0"/>
                <a:cs typeface="Times New Roman" panose="02020603050405020304" pitchFamily="18" charset="0"/>
                <a:sym typeface="+mn-ea"/>
              </a:rPr>
              <a:t>Koch’s postulates</a:t>
            </a:r>
            <a:endParaRPr lang="en-IN" altLang="en-US" sz="2600" b="1" dirty="0">
              <a:solidFill>
                <a:srgbClr val="C00000"/>
              </a:solidFill>
              <a:latin typeface="Bookman Old Style" pitchFamily="18" charset="0"/>
              <a:cs typeface="Times New Roman" panose="02020603050405020304" pitchFamily="18" charset="0"/>
              <a:sym typeface="+mn-ea"/>
            </a:endParaRPr>
          </a:p>
        </p:txBody>
      </p:sp>
      <p:pic>
        <p:nvPicPr>
          <p:cNvPr id="4098"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671830" y="1283970"/>
            <a:ext cx="8250555" cy="492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384485" y="308235"/>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384175" y="1041944"/>
            <a:ext cx="8281035" cy="5693866"/>
          </a:xfrm>
          <a:prstGeom prst="rect">
            <a:avLst/>
          </a:prstGeom>
          <a:noFill/>
        </p:spPr>
        <p:txBody>
          <a:bodyPr wrap="square" rtlCol="0" anchor="t">
            <a:spAutoFit/>
          </a:bodyPr>
          <a:lstStyle/>
          <a:p>
            <a:pPr marL="457200" indent="-457200" algn="just">
              <a:lnSpc>
                <a:spcPct val="200000"/>
              </a:lnSpc>
              <a:buFont typeface="Wingdings" pitchFamily="2" charset="2"/>
              <a:buChar char="Ø"/>
            </a:pPr>
            <a:r>
              <a:rPr lang="en-IN" sz="2200" dirty="0">
                <a:latin typeface="Times New Roman" panose="02020603050405020304" pitchFamily="18" charset="0"/>
                <a:cs typeface="Times New Roman" panose="02020603050405020304" pitchFamily="18" charset="0"/>
                <a:sym typeface="+mn-ea"/>
              </a:rPr>
              <a:t>Some two years after his arrival in Berlin Koch discovered the tubercle bacillus and also a method of growing it in pure culture</a:t>
            </a:r>
            <a:r>
              <a:rPr lang="en-IN" sz="2200" dirty="0" smtClean="0">
                <a:latin typeface="Times New Roman" panose="02020603050405020304" pitchFamily="18" charset="0"/>
                <a:cs typeface="Times New Roman" panose="02020603050405020304" pitchFamily="18" charset="0"/>
                <a:sym typeface="+mn-ea"/>
              </a:rPr>
              <a:t>.</a:t>
            </a:r>
          </a:p>
          <a:p>
            <a:pPr marL="457200" indent="-457200" algn="just">
              <a:lnSpc>
                <a:spcPct val="200000"/>
              </a:lnSpc>
              <a:buFont typeface="Wingdings" pitchFamily="2" charset="2"/>
              <a:buChar char="Ø"/>
            </a:pPr>
            <a:r>
              <a:rPr lang="en-US" altLang="en-IN" sz="2200" dirty="0" smtClean="0">
                <a:latin typeface="Times New Roman" panose="02020603050405020304" pitchFamily="18" charset="0"/>
                <a:cs typeface="Times New Roman" panose="02020603050405020304" pitchFamily="18" charset="0"/>
                <a:sym typeface="+mn-ea"/>
              </a:rPr>
              <a:t>I</a:t>
            </a:r>
            <a:r>
              <a:rPr lang="en-IN" sz="2200" dirty="0" smtClean="0">
                <a:latin typeface="Times New Roman" panose="02020603050405020304" pitchFamily="18" charset="0"/>
                <a:cs typeface="Times New Roman" panose="02020603050405020304" pitchFamily="18" charset="0"/>
                <a:sym typeface="+mn-ea"/>
              </a:rPr>
              <a:t>n 1883, he was sent to Egypt as Leader of the German Cholera Commission, to investigate an outbreak of cholera in that country.</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200000"/>
              </a:lnSpc>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Here he discovered the </a:t>
            </a:r>
            <a:r>
              <a:rPr lang="en-IN" sz="2200" dirty="0" err="1" smtClean="0">
                <a:latin typeface="Times New Roman" panose="02020603050405020304" pitchFamily="18" charset="0"/>
                <a:cs typeface="Times New Roman" panose="02020603050405020304" pitchFamily="18" charset="0"/>
                <a:sym typeface="+mn-ea"/>
              </a:rPr>
              <a:t>vibrio</a:t>
            </a:r>
            <a:r>
              <a:rPr lang="en-IN" sz="2200" dirty="0" smtClean="0">
                <a:latin typeface="Times New Roman" panose="02020603050405020304" pitchFamily="18" charset="0"/>
                <a:cs typeface="Times New Roman" panose="02020603050405020304" pitchFamily="18" charset="0"/>
                <a:sym typeface="+mn-ea"/>
              </a:rPr>
              <a:t> that causes cholera and brought back pure cultures of it to Germany.</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200000"/>
              </a:lnSpc>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He also studied cholera in India.</a:t>
            </a:r>
          </a:p>
          <a:p>
            <a:pPr marL="457200" indent="-457200">
              <a:buFont typeface="Wingdings" panose="05000000000000000000" charset="0"/>
              <a:buChar char="ü"/>
            </a:pPr>
            <a:endParaRPr lang="en-IN" sz="2800" dirty="0" smtClean="0">
              <a:latin typeface="Times New Roman" panose="02020603050405020304" pitchFamily="18" charset="0"/>
              <a:cs typeface="Times New Roman" panose="02020603050405020304" pitchFamily="18" charset="0"/>
              <a:sym typeface="+mn-ea"/>
            </a:endParaRPr>
          </a:p>
          <a:p>
            <a:pPr marL="457200" indent="-457200"/>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384485" y="390785"/>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397510" y="1659890"/>
            <a:ext cx="8349615" cy="2462213"/>
          </a:xfrm>
          <a:prstGeom prst="rect">
            <a:avLst/>
          </a:prstGeom>
          <a:noFill/>
        </p:spPr>
        <p:txBody>
          <a:bodyPr wrap="square" rtlCol="0" anchor="t">
            <a:spAutoFit/>
          </a:bodyPr>
          <a:lstStyle/>
          <a:p>
            <a:pPr marL="457200" indent="-457200" algn="just">
              <a:buFont typeface="Wingdings" panose="05000000000000000000" charset="0"/>
              <a:buChar char="v"/>
            </a:pPr>
            <a:r>
              <a:rPr lang="en-IN" sz="2200" dirty="0" smtClean="0">
                <a:latin typeface="Times New Roman" panose="02020603050405020304" pitchFamily="18" charset="0"/>
                <a:cs typeface="Times New Roman" panose="02020603050405020304" pitchFamily="18" charset="0"/>
                <a:sym typeface="+mn-ea"/>
              </a:rPr>
              <a:t>Koch </a:t>
            </a:r>
            <a:r>
              <a:rPr lang="en-IN" sz="2200" dirty="0">
                <a:latin typeface="Times New Roman" panose="02020603050405020304" pitchFamily="18" charset="0"/>
                <a:cs typeface="Times New Roman" panose="02020603050405020304" pitchFamily="18" charset="0"/>
                <a:sym typeface="+mn-ea"/>
              </a:rPr>
              <a:t>formulated rules for the control of epidemics of cholera which were approved by the Great Powers in Dresden in 1893 and formed the basis of the methods of control which are still used </a:t>
            </a:r>
            <a:r>
              <a:rPr lang="en-IN" sz="2200" dirty="0" smtClean="0">
                <a:latin typeface="Times New Roman" panose="02020603050405020304" pitchFamily="18" charset="0"/>
                <a:cs typeface="Times New Roman" panose="02020603050405020304" pitchFamily="18" charset="0"/>
                <a:sym typeface="+mn-ea"/>
              </a:rPr>
              <a:t>today</a:t>
            </a:r>
            <a:r>
              <a:rPr lang="en-US" altLang="en-IN" sz="2200" dirty="0" smtClean="0">
                <a:latin typeface="Times New Roman" panose="02020603050405020304" pitchFamily="18" charset="0"/>
                <a:cs typeface="Times New Roman" panose="02020603050405020304" pitchFamily="18" charset="0"/>
                <a:sym typeface="+mn-ea"/>
              </a:rPr>
              <a:t>.</a:t>
            </a:r>
            <a:endParaRPr lang="en-IN" sz="2200" dirty="0" smtClean="0">
              <a:latin typeface="Times New Roman" panose="02020603050405020304" pitchFamily="18" charset="0"/>
              <a:cs typeface="Times New Roman" panose="02020603050405020304" pitchFamily="18" charset="0"/>
              <a:sym typeface="+mn-ea"/>
            </a:endParaRPr>
          </a:p>
          <a:p>
            <a:pPr marL="457200" indent="-457200" algn="just">
              <a:buFont typeface="Wingdings" panose="05000000000000000000" charset="0"/>
              <a:buChar char="v"/>
            </a:pPr>
            <a:endParaRPr lang="en-IN" sz="2200" dirty="0" smtClean="0">
              <a:latin typeface="Times New Roman" panose="02020603050405020304" pitchFamily="18" charset="0"/>
              <a:cs typeface="Times New Roman" panose="02020603050405020304" pitchFamily="18" charset="0"/>
              <a:sym typeface="+mn-ea"/>
            </a:endParaRPr>
          </a:p>
          <a:p>
            <a:pPr marL="457200" indent="-457200" algn="just">
              <a:buFont typeface="Wingdings" panose="05000000000000000000" charset="0"/>
              <a:buChar char="v"/>
            </a:pPr>
            <a:endParaRPr lang="en-IN" sz="22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v"/>
            </a:pPr>
            <a:r>
              <a:rPr lang="en-IN" sz="2200" dirty="0">
                <a:latin typeface="Times New Roman" panose="02020603050405020304" pitchFamily="18" charset="0"/>
                <a:cs typeface="Times New Roman" panose="02020603050405020304" pitchFamily="18" charset="0"/>
                <a:sym typeface="+mn-ea"/>
              </a:rPr>
              <a:t>His work on cholera, for which a Prize of 100,000 German Marks was awarded to </a:t>
            </a:r>
            <a:r>
              <a:rPr lang="en-IN" sz="2200" dirty="0" smtClean="0">
                <a:latin typeface="Times New Roman" panose="02020603050405020304" pitchFamily="18" charset="0"/>
                <a:cs typeface="Times New Roman" panose="02020603050405020304" pitchFamily="18" charset="0"/>
                <a:sym typeface="+mn-ea"/>
              </a:rPr>
              <a:t>him</a:t>
            </a:r>
            <a:r>
              <a:rPr lang="en-IN" sz="2200" dirty="0">
                <a:latin typeface="Times New Roman" panose="02020603050405020304" pitchFamily="18" charset="0"/>
                <a:cs typeface="Times New Roman" panose="02020603050405020304" pitchFamily="18" charset="0"/>
                <a:sym typeface="+mn-ea"/>
              </a:rPr>
              <a:t>.</a:t>
            </a:r>
            <a:endParaRPr 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520375" y="40412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741680" y="1582420"/>
            <a:ext cx="7442835" cy="3078535"/>
          </a:xfrm>
          <a:prstGeom prst="rect">
            <a:avLst/>
          </a:prstGeom>
          <a:noFill/>
        </p:spPr>
        <p:txBody>
          <a:bodyPr wrap="square" rtlCol="0" anchor="t">
            <a:spAutoFit/>
          </a:bodyPr>
          <a:lstStyle/>
          <a:p>
            <a:pPr marL="457200" indent="-457200" algn="just">
              <a:lnSpc>
                <a:spcPct val="150000"/>
              </a:lnSpc>
              <a:buFont typeface="Wingdings" panose="05000000000000000000" charset="0"/>
              <a:buChar char="Ø"/>
            </a:pPr>
            <a:r>
              <a:rPr lang="en-IN" sz="2200" dirty="0">
                <a:latin typeface="Times New Roman" panose="02020603050405020304" pitchFamily="18" charset="0"/>
                <a:cs typeface="Times New Roman" panose="02020603050405020304" pitchFamily="18" charset="0"/>
                <a:sym typeface="+mn-ea"/>
              </a:rPr>
              <a:t>In 1885 Koch was appointed Professor of Hygiene in the University of Berlin and Director of the newly established Institute of Hygiene in the University there. </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charset="0"/>
              <a:buChar char="Ø"/>
            </a:pPr>
            <a:endParaRPr lang="en-IN" sz="22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charset="0"/>
              <a:buChar char="Ø"/>
            </a:pPr>
            <a:r>
              <a:rPr lang="en-IN" sz="2200" dirty="0" smtClean="0">
                <a:latin typeface="Times New Roman" panose="02020603050405020304" pitchFamily="18" charset="0"/>
                <a:cs typeface="Times New Roman" panose="02020603050405020304" pitchFamily="18" charset="0"/>
                <a:sym typeface="+mn-ea"/>
              </a:rPr>
              <a:t>In </a:t>
            </a:r>
            <a:r>
              <a:rPr lang="en-IN" sz="2200" dirty="0">
                <a:latin typeface="Times New Roman" panose="02020603050405020304" pitchFamily="18" charset="0"/>
                <a:cs typeface="Times New Roman" panose="02020603050405020304" pitchFamily="18" charset="0"/>
                <a:sym typeface="+mn-ea"/>
              </a:rPr>
              <a:t>1890 he was appointed Surgeon General (</a:t>
            </a:r>
            <a:r>
              <a:rPr lang="en-IN" sz="2200" dirty="0" err="1">
                <a:latin typeface="Times New Roman" panose="02020603050405020304" pitchFamily="18" charset="0"/>
                <a:cs typeface="Times New Roman" panose="02020603050405020304" pitchFamily="18" charset="0"/>
                <a:sym typeface="+mn-ea"/>
              </a:rPr>
              <a:t>Generalarzt</a:t>
            </a:r>
            <a:r>
              <a:rPr lang="en-IN" sz="2200" dirty="0">
                <a:latin typeface="Times New Roman" panose="02020603050405020304" pitchFamily="18" charset="0"/>
                <a:cs typeface="Times New Roman" panose="02020603050405020304" pitchFamily="18" charset="0"/>
                <a:sym typeface="+mn-ea"/>
              </a:rPr>
              <a:t>) Class I and Freeman of the City of Berlin</a:t>
            </a:r>
            <a:r>
              <a:rPr lang="en-IN" sz="2200" dirty="0" smtClean="0">
                <a:latin typeface="Times New Roman" panose="02020603050405020304" pitchFamily="18" charset="0"/>
                <a:cs typeface="Times New Roman" panose="02020603050405020304" pitchFamily="18" charset="0"/>
                <a:sym typeface="+mn-ea"/>
              </a:rPr>
              <a:t>.</a:t>
            </a:r>
            <a:endParaRPr lang="en-US"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1029645" y="237389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699770" y="1807845"/>
            <a:ext cx="7401560" cy="2462213"/>
          </a:xfrm>
          <a:prstGeom prst="rect">
            <a:avLst/>
          </a:prstGeom>
          <a:noFill/>
        </p:spPr>
        <p:txBody>
          <a:bodyPr wrap="square" rtlCol="0" anchor="t">
            <a:spAutoFit/>
          </a:bodyPr>
          <a:lstStyle/>
          <a:p>
            <a:pPr marL="457200" indent="-457200" algn="just">
              <a:buFont typeface="Wingdings" pitchFamily="2" charset="2"/>
              <a:buChar char="Ø"/>
            </a:pPr>
            <a:r>
              <a:rPr lang="en-IN" sz="2200" dirty="0">
                <a:latin typeface="Times New Roman" panose="02020603050405020304" pitchFamily="18" charset="0"/>
                <a:cs typeface="Times New Roman" panose="02020603050405020304" pitchFamily="18" charset="0"/>
                <a:sym typeface="+mn-ea"/>
              </a:rPr>
              <a:t>In 1891 he became an Honorary Professor of the Medical Faculty of Berlin and Director of the new Institute for Infectious </a:t>
            </a:r>
            <a:r>
              <a:rPr lang="en-IN" sz="2200" dirty="0" smtClean="0">
                <a:latin typeface="Times New Roman" panose="02020603050405020304" pitchFamily="18" charset="0"/>
                <a:cs typeface="Times New Roman" panose="02020603050405020304" pitchFamily="18" charset="0"/>
                <a:sym typeface="+mn-ea"/>
              </a:rPr>
              <a:t>Diseases</a:t>
            </a:r>
            <a:r>
              <a:rPr lang="en-IN" sz="2200" dirty="0">
                <a:latin typeface="Times New Roman" panose="02020603050405020304" pitchFamily="18" charset="0"/>
                <a:cs typeface="Times New Roman" panose="02020603050405020304" pitchFamily="18" charset="0"/>
                <a:sym typeface="+mn-ea"/>
              </a:rPr>
              <a:t>.</a:t>
            </a:r>
            <a:r>
              <a:rPr lang="en-IN" sz="2200" dirty="0" smtClean="0">
                <a:latin typeface="Times New Roman" panose="02020603050405020304" pitchFamily="18" charset="0"/>
                <a:cs typeface="Times New Roman" panose="02020603050405020304" pitchFamily="18" charset="0"/>
                <a:sym typeface="+mn-ea"/>
              </a:rPr>
              <a:t> </a:t>
            </a:r>
            <a:endParaRPr lang="en-IN" sz="220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endParaRPr lang="en-IN" sz="220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Here </a:t>
            </a:r>
            <a:r>
              <a:rPr lang="en-IN" sz="2200" dirty="0">
                <a:latin typeface="Times New Roman" panose="02020603050405020304" pitchFamily="18" charset="0"/>
                <a:cs typeface="Times New Roman" panose="02020603050405020304" pitchFamily="18" charset="0"/>
                <a:sym typeface="+mn-ea"/>
              </a:rPr>
              <a:t>he was fortunate to have among his colleagues, such men as Ehrlich, von Behring and </a:t>
            </a:r>
            <a:r>
              <a:rPr lang="en-IN" sz="2200" dirty="0" err="1">
                <a:latin typeface="Times New Roman" panose="02020603050405020304" pitchFamily="18" charset="0"/>
                <a:cs typeface="Times New Roman" panose="02020603050405020304" pitchFamily="18" charset="0"/>
                <a:sym typeface="+mn-ea"/>
              </a:rPr>
              <a:t>Kitasato</a:t>
            </a:r>
            <a:r>
              <a:rPr lang="en-IN" sz="2200" dirty="0">
                <a:latin typeface="Times New Roman" panose="02020603050405020304" pitchFamily="18" charset="0"/>
                <a:cs typeface="Times New Roman" panose="02020603050405020304" pitchFamily="18" charset="0"/>
                <a:sym typeface="+mn-ea"/>
              </a:rPr>
              <a:t>, who themselves made great discoveries.</a:t>
            </a:r>
            <a:endParaRPr 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1029645" y="237389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471170" y="1623060"/>
            <a:ext cx="7787640" cy="4094198"/>
          </a:xfrm>
          <a:prstGeom prst="rect">
            <a:avLst/>
          </a:prstGeom>
          <a:noFill/>
        </p:spPr>
        <p:txBody>
          <a:bodyPr wrap="square" rtlCol="0" anchor="t">
            <a:spAutoFit/>
          </a:bodyPr>
          <a:lstStyle/>
          <a:p>
            <a:pPr marL="457200" indent="-457200">
              <a:lnSpc>
                <a:spcPct val="150000"/>
              </a:lnSpc>
              <a:buFont typeface="Wingdings" panose="05000000000000000000" charset="0"/>
              <a:buChar char="ü"/>
            </a:pPr>
            <a:r>
              <a:rPr lang="en-IN" sz="2200" dirty="0">
                <a:latin typeface="Times New Roman" panose="02020603050405020304" pitchFamily="18" charset="0"/>
                <a:cs typeface="Times New Roman" panose="02020603050405020304" pitchFamily="18" charset="0"/>
                <a:sym typeface="+mn-ea"/>
              </a:rPr>
              <a:t>In 1896 Koch went to South Africa to study the origin of </a:t>
            </a:r>
            <a:r>
              <a:rPr lang="en-IN" sz="2200" dirty="0" err="1">
                <a:latin typeface="Times New Roman" panose="02020603050405020304" pitchFamily="18" charset="0"/>
                <a:cs typeface="Times New Roman" panose="02020603050405020304" pitchFamily="18" charset="0"/>
                <a:sym typeface="+mn-ea"/>
              </a:rPr>
              <a:t>rinderpest</a:t>
            </a:r>
            <a:r>
              <a:rPr lang="en-IN" sz="2200" dirty="0">
                <a:latin typeface="Times New Roman" panose="02020603050405020304" pitchFamily="18" charset="0"/>
                <a:cs typeface="Times New Roman" panose="02020603050405020304" pitchFamily="18" charset="0"/>
                <a:sym typeface="+mn-ea"/>
              </a:rPr>
              <a:t> </a:t>
            </a:r>
            <a:r>
              <a:rPr lang="en-US" altLang="en-IN" sz="2200" dirty="0">
                <a:latin typeface="Times New Roman" panose="02020603050405020304" pitchFamily="18" charset="0"/>
                <a:cs typeface="Times New Roman" panose="02020603050405020304" pitchFamily="18" charset="0"/>
                <a:sym typeface="+mn-ea"/>
              </a:rPr>
              <a:t>.</a:t>
            </a:r>
            <a:endParaRPr lang="en-IN" sz="2200" dirty="0" smtClean="0">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charset="0"/>
              <a:buChar char="ü"/>
            </a:pPr>
            <a:endParaRPr lang="en-IN" sz="2200" dirty="0">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charset="0"/>
              <a:buChar char="ü"/>
            </a:pPr>
            <a:r>
              <a:rPr lang="en-IN" sz="2200" dirty="0" smtClean="0">
                <a:latin typeface="Times New Roman" panose="02020603050405020304" pitchFamily="18" charset="0"/>
                <a:cs typeface="Times New Roman" panose="02020603050405020304" pitchFamily="18" charset="0"/>
                <a:sym typeface="+mn-ea"/>
              </a:rPr>
              <a:t>He </a:t>
            </a:r>
            <a:r>
              <a:rPr lang="en-IN" sz="2200" dirty="0">
                <a:latin typeface="Times New Roman" panose="02020603050405020304" pitchFamily="18" charset="0"/>
                <a:cs typeface="Times New Roman" panose="02020603050405020304" pitchFamily="18" charset="0"/>
                <a:sym typeface="+mn-ea"/>
              </a:rPr>
              <a:t>did not identify the cause of this </a:t>
            </a:r>
            <a:r>
              <a:rPr lang="en-IN" sz="2200" dirty="0" smtClean="0">
                <a:latin typeface="Times New Roman" panose="02020603050405020304" pitchFamily="18" charset="0"/>
                <a:cs typeface="Times New Roman" panose="02020603050405020304" pitchFamily="18" charset="0"/>
                <a:sym typeface="+mn-ea"/>
              </a:rPr>
              <a:t>disease.</a:t>
            </a:r>
            <a:endParaRPr lang="en-IN" sz="2200" dirty="0" smtClean="0">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charset="0"/>
              <a:buChar char="ü"/>
            </a:pP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charset="0"/>
              <a:buChar char="ü"/>
            </a:pPr>
            <a:r>
              <a:rPr lang="en-IN" sz="2200" dirty="0" smtClean="0">
                <a:latin typeface="Times New Roman" panose="02020603050405020304" pitchFamily="18" charset="0"/>
                <a:cs typeface="Times New Roman" panose="02020603050405020304" pitchFamily="18" charset="0"/>
                <a:sym typeface="+mn-ea"/>
              </a:rPr>
              <a:t>But </a:t>
            </a:r>
            <a:r>
              <a:rPr lang="en-IN" sz="2200" dirty="0">
                <a:latin typeface="Times New Roman" panose="02020603050405020304" pitchFamily="18" charset="0"/>
                <a:cs typeface="Times New Roman" panose="02020603050405020304" pitchFamily="18" charset="0"/>
                <a:sym typeface="+mn-ea"/>
              </a:rPr>
              <a:t>he succeeded in limiting the outbreak of it by injection into healthy farm-stock of bile taken from the gall bladders of infected animals.</a:t>
            </a:r>
            <a:endParaRPr 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272090" y="102495"/>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857885" y="1413510"/>
            <a:ext cx="7428865" cy="2462213"/>
          </a:xfrm>
          <a:prstGeom prst="rect">
            <a:avLst/>
          </a:prstGeom>
          <a:noFill/>
        </p:spPr>
        <p:txBody>
          <a:bodyPr wrap="square" rtlCol="0" anchor="t">
            <a:spAutoFit/>
          </a:bodyPr>
          <a:lstStyle/>
          <a:p>
            <a:pPr marL="457200" indent="-457200" algn="just">
              <a:buFont typeface="Wingdings" panose="05000000000000000000" charset="0"/>
              <a:buChar char="ü"/>
            </a:pPr>
            <a:r>
              <a:rPr lang="en-US" altLang="en-IN" sz="2200" dirty="0">
                <a:latin typeface="Times New Roman" panose="02020603050405020304" pitchFamily="18" charset="0"/>
                <a:cs typeface="Times New Roman" panose="02020603050405020304" pitchFamily="18" charset="0"/>
                <a:sym typeface="+mn-ea"/>
              </a:rPr>
              <a:t>In</a:t>
            </a:r>
            <a:r>
              <a:rPr lang="en-IN" sz="2200" dirty="0">
                <a:latin typeface="Times New Roman" panose="02020603050405020304" pitchFamily="18" charset="0"/>
                <a:cs typeface="Times New Roman" panose="02020603050405020304" pitchFamily="18" charset="0"/>
                <a:sym typeface="+mn-ea"/>
              </a:rPr>
              <a:t> 1898. Soon after his return to Germany he was sent to Italy and the tropics where he confirmed the work of Sir Ronald Ross in malaria </a:t>
            </a:r>
            <a:r>
              <a:rPr lang="en-US" altLang="en-IN" sz="2200" dirty="0">
                <a:latin typeface="Times New Roman" panose="02020603050405020304" pitchFamily="18" charset="0"/>
                <a:cs typeface="Times New Roman" panose="02020603050405020304" pitchFamily="18" charset="0"/>
                <a:sym typeface="+mn-ea"/>
              </a:rPr>
              <a:t>.</a:t>
            </a:r>
            <a:endParaRPr lang="en-IN" sz="2200" dirty="0">
              <a:latin typeface="Times New Roman" panose="02020603050405020304" pitchFamily="18" charset="0"/>
              <a:cs typeface="Times New Roman" panose="02020603050405020304" pitchFamily="18" charset="0"/>
              <a:sym typeface="+mn-ea"/>
            </a:endParaRPr>
          </a:p>
          <a:p>
            <a:pPr marL="457200" indent="-457200" algn="just">
              <a:buFont typeface="Wingdings" panose="05000000000000000000" charset="0"/>
              <a:buChar char="ü"/>
            </a:pPr>
            <a:endParaRPr lang="en-IN" sz="22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ü"/>
            </a:pPr>
            <a:endParaRPr lang="en-IN" sz="2200" dirty="0" smtClean="0">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ü"/>
            </a:pPr>
            <a:r>
              <a:rPr lang="en-US" altLang="en-IN" sz="2200" dirty="0" smtClean="0">
                <a:latin typeface="Times New Roman" panose="02020603050405020304" pitchFamily="18" charset="0"/>
                <a:cs typeface="Times New Roman" panose="02020603050405020304" pitchFamily="18" charset="0"/>
                <a:sym typeface="+mn-ea"/>
              </a:rPr>
              <a:t>He  </a:t>
            </a:r>
            <a:r>
              <a:rPr lang="en-IN" sz="2200" dirty="0" smtClean="0">
                <a:latin typeface="Times New Roman" panose="02020603050405020304" pitchFamily="18" charset="0"/>
                <a:cs typeface="Times New Roman" panose="02020603050405020304" pitchFamily="18" charset="0"/>
                <a:sym typeface="+mn-ea"/>
              </a:rPr>
              <a:t>did </a:t>
            </a:r>
            <a:r>
              <a:rPr lang="en-IN" sz="2200" dirty="0">
                <a:latin typeface="Times New Roman" panose="02020603050405020304" pitchFamily="18" charset="0"/>
                <a:cs typeface="Times New Roman" panose="02020603050405020304" pitchFamily="18" charset="0"/>
                <a:sym typeface="+mn-ea"/>
              </a:rPr>
              <a:t>useful work on the aetiology of the different forms of malaria and their control with quinine.</a:t>
            </a:r>
            <a:endParaRPr 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384485" y="20473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885100" y="1016454"/>
            <a:ext cx="7723323" cy="4051878"/>
          </a:xfrm>
          <a:prstGeom prst="rect">
            <a:avLst/>
          </a:prstGeom>
          <a:noFill/>
        </p:spPr>
        <p:txBody>
          <a:bodyPr wrap="square" rtlCol="0" anchor="t">
            <a:spAutoFit/>
          </a:bodyPr>
          <a:lstStyle/>
          <a:p>
            <a:pPr marL="457200" indent="-457200" algn="just">
              <a:lnSpc>
                <a:spcPct val="200000"/>
              </a:lnSpc>
              <a:buFont typeface="Wingdings" panose="05000000000000000000" charset="0"/>
              <a:buChar char="Ø"/>
            </a:pPr>
            <a:r>
              <a:rPr lang="en-IN" sz="2200" dirty="0">
                <a:latin typeface="Times New Roman" panose="02020603050405020304" pitchFamily="18" charset="0"/>
                <a:cs typeface="Times New Roman" panose="02020603050405020304" pitchFamily="18" charset="0"/>
                <a:sym typeface="+mn-ea"/>
              </a:rPr>
              <a:t>In December, 1904, Koch was sent to German East Africa to study East Coast fever of cattle</a:t>
            </a:r>
            <a:r>
              <a:rPr lang="en-US" altLang="en-IN" sz="2200" dirty="0">
                <a:latin typeface="Times New Roman" panose="02020603050405020304" pitchFamily="18" charset="0"/>
                <a:cs typeface="Times New Roman" panose="02020603050405020304" pitchFamily="18" charset="0"/>
                <a:sym typeface="+mn-ea"/>
              </a:rPr>
              <a:t>.</a:t>
            </a:r>
            <a:r>
              <a:rPr lang="en-IN" sz="2200" dirty="0">
                <a:latin typeface="Times New Roman" panose="02020603050405020304" pitchFamily="18" charset="0"/>
                <a:cs typeface="Times New Roman" panose="02020603050405020304" pitchFamily="18" charset="0"/>
                <a:sym typeface="+mn-ea"/>
              </a:rPr>
              <a:t> </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200000"/>
              </a:lnSpc>
              <a:buFont typeface="Wingdings" panose="05000000000000000000" charset="0"/>
              <a:buChar char="Ø"/>
            </a:pPr>
            <a:r>
              <a:rPr lang="en-IN" sz="2200" dirty="0">
                <a:latin typeface="Times New Roman" panose="02020603050405020304" pitchFamily="18" charset="0"/>
                <a:cs typeface="Times New Roman" panose="02020603050405020304" pitchFamily="18" charset="0"/>
                <a:sym typeface="+mn-ea"/>
              </a:rPr>
              <a:t>H</a:t>
            </a:r>
            <a:r>
              <a:rPr lang="en-IN" sz="2200" dirty="0" smtClean="0">
                <a:latin typeface="Times New Roman" panose="02020603050405020304" pitchFamily="18" charset="0"/>
                <a:cs typeface="Times New Roman" panose="02020603050405020304" pitchFamily="18" charset="0"/>
                <a:sym typeface="+mn-ea"/>
              </a:rPr>
              <a:t>e </a:t>
            </a:r>
            <a:r>
              <a:rPr lang="en-IN" sz="2200" dirty="0">
                <a:latin typeface="Times New Roman" panose="02020603050405020304" pitchFamily="18" charset="0"/>
                <a:cs typeface="Times New Roman" panose="02020603050405020304" pitchFamily="18" charset="0"/>
                <a:sym typeface="+mn-ea"/>
              </a:rPr>
              <a:t>made important </a:t>
            </a:r>
            <a:r>
              <a:rPr lang="en-IN" sz="2200" dirty="0" smtClean="0">
                <a:latin typeface="Times New Roman" panose="02020603050405020304" pitchFamily="18" charset="0"/>
                <a:cs typeface="Times New Roman" panose="02020603050405020304" pitchFamily="18" charset="0"/>
                <a:sym typeface="+mn-ea"/>
              </a:rPr>
              <a:t>observations</a:t>
            </a:r>
            <a:r>
              <a:rPr lang="en-IN" sz="2200" dirty="0">
                <a:latin typeface="Times New Roman" panose="02020603050405020304" pitchFamily="18" charset="0"/>
                <a:cs typeface="Times New Roman" panose="02020603050405020304" pitchFamily="18" charset="0"/>
                <a:sym typeface="+mn-ea"/>
              </a:rPr>
              <a:t> </a:t>
            </a:r>
            <a:r>
              <a:rPr lang="en-IN" sz="2200" dirty="0" smtClean="0">
                <a:latin typeface="Times New Roman" panose="02020603050405020304" pitchFamily="18" charset="0"/>
                <a:cs typeface="Times New Roman" panose="02020603050405020304" pitchFamily="18" charset="0"/>
                <a:sym typeface="+mn-ea"/>
              </a:rPr>
              <a:t> on </a:t>
            </a:r>
            <a:r>
              <a:rPr lang="en-IN" sz="2200" dirty="0">
                <a:latin typeface="Times New Roman" panose="02020603050405020304" pitchFamily="18" charset="0"/>
                <a:cs typeface="Times New Roman" panose="02020603050405020304" pitchFamily="18" charset="0"/>
                <a:sym typeface="+mn-ea"/>
              </a:rPr>
              <a:t>this </a:t>
            </a:r>
            <a:r>
              <a:rPr lang="en-IN" sz="2200" dirty="0" smtClean="0">
                <a:latin typeface="Times New Roman" panose="02020603050405020304" pitchFamily="18" charset="0"/>
                <a:cs typeface="Times New Roman" panose="02020603050405020304" pitchFamily="18" charset="0"/>
                <a:sym typeface="+mn-ea"/>
              </a:rPr>
              <a:t>disease.</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200000"/>
              </a:lnSpc>
              <a:buFont typeface="Wingdings" panose="05000000000000000000" charset="0"/>
              <a:buChar char="Ø"/>
            </a:pPr>
            <a:r>
              <a:rPr lang="en-IN" sz="2200" dirty="0" smtClean="0">
                <a:latin typeface="Times New Roman" panose="02020603050405020304" pitchFamily="18" charset="0"/>
                <a:cs typeface="Times New Roman" panose="02020603050405020304" pitchFamily="18" charset="0"/>
                <a:sym typeface="+mn-ea"/>
              </a:rPr>
              <a:t> He </a:t>
            </a:r>
            <a:r>
              <a:rPr lang="en-IN" sz="2200" dirty="0">
                <a:latin typeface="Times New Roman" panose="02020603050405020304" pitchFamily="18" charset="0"/>
                <a:cs typeface="Times New Roman" panose="02020603050405020304" pitchFamily="18" charset="0"/>
                <a:sym typeface="+mn-ea"/>
              </a:rPr>
              <a:t>also </a:t>
            </a:r>
            <a:r>
              <a:rPr lang="en-IN" sz="2200" dirty="0" smtClean="0">
                <a:latin typeface="Times New Roman" panose="02020603050405020304" pitchFamily="18" charset="0"/>
                <a:cs typeface="Times New Roman" panose="02020603050405020304" pitchFamily="18" charset="0"/>
                <a:sym typeface="+mn-ea"/>
              </a:rPr>
              <a:t>observed </a:t>
            </a:r>
            <a:r>
              <a:rPr lang="en-IN" sz="2200" dirty="0">
                <a:latin typeface="Times New Roman" panose="02020603050405020304" pitchFamily="18" charset="0"/>
                <a:cs typeface="Times New Roman" panose="02020603050405020304" pitchFamily="18" charset="0"/>
                <a:sym typeface="+mn-ea"/>
              </a:rPr>
              <a:t>pathogenic species of </a:t>
            </a:r>
            <a:r>
              <a:rPr lang="en-IN" sz="2200" dirty="0" err="1">
                <a:latin typeface="Times New Roman" panose="02020603050405020304" pitchFamily="18" charset="0"/>
                <a:cs typeface="Times New Roman" panose="02020603050405020304" pitchFamily="18" charset="0"/>
                <a:sym typeface="+mn-ea"/>
              </a:rPr>
              <a:t>Babesia</a:t>
            </a:r>
            <a:r>
              <a:rPr lang="en-IN" sz="2200" dirty="0">
                <a:latin typeface="Times New Roman" panose="02020603050405020304" pitchFamily="18" charset="0"/>
                <a:cs typeface="Times New Roman" panose="02020603050405020304" pitchFamily="18" charset="0"/>
                <a:sym typeface="+mn-ea"/>
              </a:rPr>
              <a:t> and </a:t>
            </a:r>
            <a:r>
              <a:rPr lang="en-IN" sz="2200" dirty="0" err="1">
                <a:latin typeface="Times New Roman" panose="02020603050405020304" pitchFamily="18" charset="0"/>
                <a:cs typeface="Times New Roman" panose="02020603050405020304" pitchFamily="18" charset="0"/>
                <a:sym typeface="+mn-ea"/>
              </a:rPr>
              <a:t>Trypanosoma</a:t>
            </a:r>
            <a:r>
              <a:rPr lang="en-IN" sz="2200" dirty="0">
                <a:latin typeface="Times New Roman" panose="02020603050405020304" pitchFamily="18" charset="0"/>
                <a:cs typeface="Times New Roman" panose="02020603050405020304" pitchFamily="18" charset="0"/>
                <a:sym typeface="+mn-ea"/>
              </a:rPr>
              <a:t> and on </a:t>
            </a:r>
            <a:r>
              <a:rPr lang="en-IN" sz="2200" dirty="0" err="1">
                <a:latin typeface="Times New Roman" panose="02020603050405020304" pitchFamily="18" charset="0"/>
                <a:cs typeface="Times New Roman" panose="02020603050405020304" pitchFamily="18" charset="0"/>
                <a:sym typeface="+mn-ea"/>
              </a:rPr>
              <a:t>tickborne</a:t>
            </a:r>
            <a:r>
              <a:rPr lang="en-IN" sz="2200" dirty="0">
                <a:latin typeface="Times New Roman" panose="02020603050405020304" pitchFamily="18" charset="0"/>
                <a:cs typeface="Times New Roman" panose="02020603050405020304" pitchFamily="18" charset="0"/>
                <a:sym typeface="+mn-ea"/>
              </a:rPr>
              <a:t> </a:t>
            </a:r>
            <a:r>
              <a:rPr lang="en-IN" sz="2200" dirty="0" err="1">
                <a:latin typeface="Times New Roman" panose="02020603050405020304" pitchFamily="18" charset="0"/>
                <a:cs typeface="Times New Roman" panose="02020603050405020304" pitchFamily="18" charset="0"/>
                <a:sym typeface="+mn-ea"/>
              </a:rPr>
              <a:t>spirochaetosis</a:t>
            </a:r>
            <a:r>
              <a:rPr lang="en-IN" sz="2200" dirty="0">
                <a:latin typeface="Times New Roman" panose="02020603050405020304" pitchFamily="18" charset="0"/>
                <a:cs typeface="Times New Roman" panose="02020603050405020304" pitchFamily="18" charset="0"/>
                <a:sym typeface="+mn-ea"/>
              </a:rPr>
              <a:t>, continuing his work on these organisms when he returned home.</a:t>
            </a:r>
            <a:endParaRPr 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1029645" y="237389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789940" y="1704340"/>
            <a:ext cx="7564120" cy="3970318"/>
          </a:xfrm>
          <a:prstGeom prst="rect">
            <a:avLst/>
          </a:prstGeom>
          <a:noFill/>
        </p:spPr>
        <p:txBody>
          <a:bodyPr wrap="square" rtlCol="0" anchor="t">
            <a:spAutoFit/>
          </a:bodyPr>
          <a:lstStyle/>
          <a:p>
            <a:pPr indent="0" algn="ctr">
              <a:buFont typeface="Wingdings" panose="05000000000000000000" charset="0"/>
              <a:buNone/>
            </a:pPr>
            <a:r>
              <a:rPr lang="en-US" altLang="en-IN" sz="2800" dirty="0">
                <a:latin typeface="Times New Roman" panose="02020603050405020304" pitchFamily="18" charset="0"/>
                <a:cs typeface="Times New Roman" panose="02020603050405020304" pitchFamily="18" charset="0"/>
                <a:sym typeface="+mn-ea"/>
              </a:rPr>
              <a:t>       </a:t>
            </a:r>
            <a:r>
              <a:rPr lang="en-IN" sz="2600" b="1" dirty="0">
                <a:solidFill>
                  <a:srgbClr val="C00000"/>
                </a:solidFill>
                <a:latin typeface="Bookman Old Style" pitchFamily="18" charset="0"/>
                <a:cs typeface="Times New Roman" panose="02020603050405020304" pitchFamily="18" charset="0"/>
                <a:sym typeface="+mn-ea"/>
              </a:rPr>
              <a:t>Koch was the recipient of many prizes and    medals </a:t>
            </a:r>
            <a:endParaRPr lang="en-IN" sz="2600" b="1" dirty="0" smtClean="0">
              <a:solidFill>
                <a:srgbClr val="C00000"/>
              </a:solidFill>
              <a:latin typeface="Bookman Old Style" pitchFamily="18" charset="0"/>
              <a:cs typeface="Times New Roman" panose="02020603050405020304" pitchFamily="18" charset="0"/>
            </a:endParaRPr>
          </a:p>
          <a:p>
            <a:pPr marL="457200" indent="-457200">
              <a:lnSpc>
                <a:spcPct val="150000"/>
              </a:lnSpc>
              <a:buFont typeface="Wingdings" panose="05000000000000000000" charset="0"/>
              <a:buChar char="ü"/>
            </a:pPr>
            <a:r>
              <a:rPr lang="en-IN" sz="2200" dirty="0" smtClean="0">
                <a:latin typeface="Times New Roman" panose="02020603050405020304" pitchFamily="18" charset="0"/>
                <a:cs typeface="Times New Roman" panose="02020603050405020304" pitchFamily="18" charset="0"/>
                <a:sym typeface="+mn-ea"/>
              </a:rPr>
              <a:t>Honorary </a:t>
            </a:r>
            <a:r>
              <a:rPr lang="en-IN" sz="2200" dirty="0">
                <a:latin typeface="Times New Roman" panose="02020603050405020304" pitchFamily="18" charset="0"/>
                <a:cs typeface="Times New Roman" panose="02020603050405020304" pitchFamily="18" charset="0"/>
                <a:sym typeface="+mn-ea"/>
              </a:rPr>
              <a:t>doctorates of the Universities of Heidelberg and </a:t>
            </a:r>
            <a:r>
              <a:rPr lang="en-IN" sz="2200" dirty="0" smtClean="0">
                <a:latin typeface="Times New Roman" panose="02020603050405020304" pitchFamily="18" charset="0"/>
                <a:cs typeface="Times New Roman" panose="02020603050405020304" pitchFamily="18" charset="0"/>
                <a:sym typeface="+mn-ea"/>
              </a:rPr>
              <a:t>Bologna. </a:t>
            </a:r>
            <a:endParaRPr lang="en-IN" sz="2200" dirty="0" smtClean="0">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charset="0"/>
              <a:buChar char="ü"/>
            </a:pPr>
            <a:r>
              <a:rPr lang="en-IN" sz="2200" dirty="0" smtClean="0">
                <a:latin typeface="Times New Roman" panose="02020603050405020304" pitchFamily="18" charset="0"/>
                <a:cs typeface="Times New Roman" panose="02020603050405020304" pitchFamily="18" charset="0"/>
                <a:sym typeface="+mn-ea"/>
              </a:rPr>
              <a:t>Honorary </a:t>
            </a:r>
            <a:r>
              <a:rPr lang="en-IN" sz="2200" dirty="0">
                <a:latin typeface="Times New Roman" panose="02020603050405020304" pitchFamily="18" charset="0"/>
                <a:cs typeface="Times New Roman" panose="02020603050405020304" pitchFamily="18" charset="0"/>
                <a:sym typeface="+mn-ea"/>
              </a:rPr>
              <a:t>citizenships of Berlin, </a:t>
            </a:r>
            <a:r>
              <a:rPr lang="en-IN" sz="2200" dirty="0" err="1">
                <a:latin typeface="Times New Roman" panose="02020603050405020304" pitchFamily="18" charset="0"/>
                <a:cs typeface="Times New Roman" panose="02020603050405020304" pitchFamily="18" charset="0"/>
                <a:sym typeface="+mn-ea"/>
              </a:rPr>
              <a:t>Wollstein</a:t>
            </a:r>
            <a:r>
              <a:rPr lang="en-IN" sz="2200" dirty="0">
                <a:latin typeface="Times New Roman" panose="02020603050405020304" pitchFamily="18" charset="0"/>
                <a:cs typeface="Times New Roman" panose="02020603050405020304" pitchFamily="18" charset="0"/>
                <a:sym typeface="+mn-ea"/>
              </a:rPr>
              <a:t> and his native </a:t>
            </a:r>
            <a:r>
              <a:rPr lang="en-IN" sz="2200" dirty="0" err="1" smtClean="0">
                <a:latin typeface="Times New Roman" panose="02020603050405020304" pitchFamily="18" charset="0"/>
                <a:cs typeface="Times New Roman" panose="02020603050405020304" pitchFamily="18" charset="0"/>
                <a:sym typeface="+mn-ea"/>
              </a:rPr>
              <a:t>Clausthal</a:t>
            </a:r>
            <a:r>
              <a:rPr lang="en-IN" sz="2200" dirty="0">
                <a:latin typeface="Times New Roman" panose="02020603050405020304" pitchFamily="18" charset="0"/>
                <a:cs typeface="Times New Roman" panose="02020603050405020304" pitchFamily="18" charset="0"/>
                <a:sym typeface="+mn-ea"/>
              </a:rPr>
              <a:t>.</a:t>
            </a:r>
            <a:r>
              <a:rPr lang="en-IN" sz="2200" dirty="0" smtClean="0">
                <a:latin typeface="Times New Roman" panose="02020603050405020304" pitchFamily="18" charset="0"/>
                <a:cs typeface="Times New Roman" panose="02020603050405020304" pitchFamily="18" charset="0"/>
                <a:sym typeface="+mn-ea"/>
              </a:rPr>
              <a:t> </a:t>
            </a:r>
          </a:p>
          <a:p>
            <a:pPr marL="457200" indent="-457200">
              <a:lnSpc>
                <a:spcPct val="150000"/>
              </a:lnSpc>
              <a:buFont typeface="Wingdings" panose="05000000000000000000" charset="0"/>
              <a:buChar char="ü"/>
            </a:pPr>
            <a:r>
              <a:rPr lang="en-IN" sz="2200" dirty="0" smtClean="0">
                <a:latin typeface="Times New Roman" panose="02020603050405020304" pitchFamily="18" charset="0"/>
                <a:cs typeface="Times New Roman" panose="02020603050405020304" pitchFamily="18" charset="0"/>
                <a:sym typeface="+mn-ea"/>
              </a:rPr>
              <a:t>Honorary </a:t>
            </a:r>
            <a:r>
              <a:rPr lang="en-IN" sz="2200" dirty="0">
                <a:latin typeface="Times New Roman" panose="02020603050405020304" pitchFamily="18" charset="0"/>
                <a:cs typeface="Times New Roman" panose="02020603050405020304" pitchFamily="18" charset="0"/>
                <a:sym typeface="+mn-ea"/>
              </a:rPr>
              <a:t>memberships of learned societies and academies in Berlin, Vienna, Posen, Perugia, Naples and New York.</a:t>
            </a:r>
            <a:endParaRPr lang="en-US" sz="2200" dirty="0">
              <a:latin typeface="Times New Roman" panose="02020603050405020304" pitchFamily="18" charset="0"/>
              <a:cs typeface="Times New Roman" panose="02020603050405020304" pitchFamily="18" charset="0"/>
            </a:endParaRPr>
          </a:p>
        </p:txBody>
      </p:sp>
      <p:sp>
        <p:nvSpPr>
          <p:cNvPr id="3" name="Title 1"/>
          <p:cNvSpPr txBox="1"/>
          <p:nvPr/>
        </p:nvSpPr>
        <p:spPr>
          <a:xfrm>
            <a:off x="554030" y="61113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pic>
        <p:nvPicPr>
          <p:cNvPr id="7" name="Content Placeholder 6"/>
          <p:cNvPicPr>
            <a:picLocks noGrp="1" noChangeAspect="1"/>
          </p:cNvPicPr>
          <p:nvPr>
            <p:ph idx="1"/>
          </p:nvPr>
        </p:nvPicPr>
        <p:blipFill>
          <a:blip r:embed="rId3"/>
          <a:stretch>
            <a:fillRect/>
          </a:stretch>
        </p:blipFill>
        <p:spPr>
          <a:xfrm>
            <a:off x="1029335" y="427990"/>
            <a:ext cx="7155180" cy="1276350"/>
          </a:xfrm>
          <a:prstGeom prst="rect">
            <a:avLst/>
          </a:prstGeom>
        </p:spPr>
      </p:pic>
      <p:sp>
        <p:nvSpPr>
          <p:cNvPr id="9" name="TextBox 8"/>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384485" y="52858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pic>
        <p:nvPicPr>
          <p:cNvPr id="102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384175" y="528320"/>
            <a:ext cx="7800340" cy="57873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949960" y="445770"/>
            <a:ext cx="7800340" cy="1245235"/>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487680" y="1932305"/>
            <a:ext cx="7579995" cy="3586366"/>
          </a:xfrm>
          <a:prstGeom prst="rect">
            <a:avLst/>
          </a:prstGeom>
          <a:noFill/>
        </p:spPr>
        <p:txBody>
          <a:bodyPr wrap="square" rtlCol="0" anchor="t">
            <a:spAutoFit/>
          </a:bodyPr>
          <a:lstStyle/>
          <a:p>
            <a:pPr marL="457200" indent="-457200" algn="just">
              <a:lnSpc>
                <a:spcPct val="150000"/>
              </a:lnSpc>
              <a:buFont typeface="Wingdings" pitchFamily="2" charset="2"/>
              <a:buChar char="ü"/>
            </a:pPr>
            <a:r>
              <a:rPr lang="en-IN" sz="2200" dirty="0">
                <a:latin typeface="Times New Roman" panose="02020603050405020304" pitchFamily="18" charset="0"/>
                <a:cs typeface="Times New Roman" panose="02020603050405020304" pitchFamily="18" charset="0"/>
                <a:sym typeface="+mn-ea"/>
              </a:rPr>
              <a:t>He was awarded the German Order of the Crown, </a:t>
            </a:r>
            <a:r>
              <a:rPr lang="en-IN" sz="2200" dirty="0" smtClean="0">
                <a:latin typeface="Times New Roman" panose="02020603050405020304" pitchFamily="18" charset="0"/>
                <a:cs typeface="Times New Roman" panose="02020603050405020304" pitchFamily="18" charset="0"/>
                <a:sym typeface="+mn-ea"/>
              </a:rPr>
              <a:t>the </a:t>
            </a:r>
            <a:r>
              <a:rPr lang="en-IN" sz="2200" dirty="0">
                <a:latin typeface="Times New Roman" panose="02020603050405020304" pitchFamily="18" charset="0"/>
                <a:cs typeface="Times New Roman" panose="02020603050405020304" pitchFamily="18" charset="0"/>
                <a:sym typeface="+mn-ea"/>
              </a:rPr>
              <a:t>Grand Cross of the German Order of the Red Eagle </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itchFamily="2" charset="2"/>
              <a:buChar char="ü"/>
            </a:pPr>
            <a:endParaRPr lang="en-IN" sz="2200" dirty="0">
              <a:latin typeface="Times New Roman" panose="02020603050405020304" pitchFamily="18" charset="0"/>
              <a:cs typeface="Times New Roman" panose="02020603050405020304" pitchFamily="18" charset="0"/>
              <a:sym typeface="+mn-ea"/>
            </a:endParaRPr>
          </a:p>
          <a:p>
            <a:pPr marL="457200" indent="-457200" algn="just">
              <a:lnSpc>
                <a:spcPct val="150000"/>
              </a:lnSpc>
              <a:buFont typeface="Wingdings" pitchFamily="2" charset="2"/>
              <a:buChar char="ü"/>
            </a:pPr>
            <a:r>
              <a:rPr lang="en-IN" sz="2200" dirty="0">
                <a:latin typeface="Times New Roman" panose="02020603050405020304" pitchFamily="18" charset="0"/>
                <a:cs typeface="Times New Roman" panose="02020603050405020304" pitchFamily="18" charset="0"/>
                <a:sym typeface="+mn-ea"/>
              </a:rPr>
              <a:t>Orders from Russia and </a:t>
            </a:r>
            <a:r>
              <a:rPr lang="en-IN" sz="2200" dirty="0" smtClean="0">
                <a:latin typeface="Times New Roman" panose="02020603050405020304" pitchFamily="18" charset="0"/>
                <a:cs typeface="Times New Roman" panose="02020603050405020304" pitchFamily="18" charset="0"/>
                <a:sym typeface="+mn-ea"/>
              </a:rPr>
              <a:t>Turkey</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itchFamily="2" charset="2"/>
              <a:buChar char="ü"/>
            </a:pPr>
            <a:endParaRPr lang="en-IN" sz="2200" dirty="0">
              <a:latin typeface="Times New Roman" panose="02020603050405020304" pitchFamily="18" charset="0"/>
              <a:cs typeface="Times New Roman" panose="02020603050405020304" pitchFamily="18" charset="0"/>
              <a:sym typeface="+mn-ea"/>
            </a:endParaRPr>
          </a:p>
          <a:p>
            <a:pPr marL="457200" indent="-457200" algn="just">
              <a:lnSpc>
                <a:spcPct val="150000"/>
              </a:lnSpc>
              <a:buFont typeface="Wingdings" pitchFamily="2" charset="2"/>
              <a:buChar char="ü"/>
            </a:pPr>
            <a:r>
              <a:rPr lang="en-IN" sz="2200" dirty="0">
                <a:latin typeface="Times New Roman" panose="02020603050405020304" pitchFamily="18" charset="0"/>
                <a:cs typeface="Times New Roman" panose="02020603050405020304" pitchFamily="18" charset="0"/>
                <a:sym typeface="+mn-ea"/>
              </a:rPr>
              <a:t>Long after his death, he was posthumously honoured by memorials and in other ways in several countries.</a:t>
            </a:r>
            <a:endParaRPr lang="en-US" sz="22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3"/>
          <a:stretch>
            <a:fillRect/>
          </a:stretch>
        </p:blipFill>
        <p:spPr>
          <a:xfrm>
            <a:off x="949325" y="389890"/>
            <a:ext cx="7235190" cy="1276350"/>
          </a:xfrm>
          <a:prstGeom prst="rect">
            <a:avLst/>
          </a:prstGeom>
        </p:spPr>
      </p:pic>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1029645" y="237389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843915" y="1485900"/>
            <a:ext cx="7526020" cy="2677656"/>
          </a:xfrm>
          <a:prstGeom prst="rect">
            <a:avLst/>
          </a:prstGeom>
          <a:noFill/>
        </p:spPr>
        <p:txBody>
          <a:bodyPr wrap="square" rtlCol="0" anchor="t">
            <a:spAutoFit/>
          </a:bodyPr>
          <a:lstStyle/>
          <a:p>
            <a:endParaRPr lang="en-IN" sz="3600" dirty="0">
              <a:latin typeface="Times New Roman" panose="02020603050405020304" pitchFamily="18" charset="0"/>
              <a:cs typeface="Times New Roman" panose="02020603050405020304" pitchFamily="18" charset="0"/>
              <a:sym typeface="+mn-ea"/>
            </a:endParaRPr>
          </a:p>
          <a:p>
            <a:pPr marL="571500" indent="-571500">
              <a:buFont typeface="Wingdings" panose="05000000000000000000" charset="0"/>
              <a:buChar char="ü"/>
            </a:pPr>
            <a:r>
              <a:rPr lang="en-IN" sz="2200" dirty="0">
                <a:latin typeface="Times New Roman" panose="02020603050405020304" pitchFamily="18" charset="0"/>
                <a:cs typeface="Times New Roman" panose="02020603050405020304" pitchFamily="18" charset="0"/>
                <a:sym typeface="+mn-ea"/>
              </a:rPr>
              <a:t>In 1905 he was awarded the Nobel Prize for Physiology or Medicine. </a:t>
            </a:r>
          </a:p>
          <a:p>
            <a:pPr indent="0">
              <a:buFont typeface="Wingdings" panose="05000000000000000000" charset="0"/>
              <a:buNone/>
            </a:pPr>
            <a:endParaRPr lang="en-IN" sz="2200" dirty="0" smtClean="0">
              <a:latin typeface="Times New Roman" panose="02020603050405020304" pitchFamily="18" charset="0"/>
              <a:cs typeface="Times New Roman" panose="02020603050405020304" pitchFamily="18" charset="0"/>
            </a:endParaRPr>
          </a:p>
          <a:p>
            <a:pPr marL="571500" indent="-571500">
              <a:buFont typeface="Wingdings" panose="05000000000000000000" charset="0"/>
              <a:buChar char="ü"/>
            </a:pPr>
            <a:r>
              <a:rPr lang="en-IN" sz="2200" dirty="0">
                <a:latin typeface="Times New Roman" panose="02020603050405020304" pitchFamily="18" charset="0"/>
                <a:cs typeface="Times New Roman" panose="02020603050405020304" pitchFamily="18" charset="0"/>
                <a:sym typeface="+mn-ea"/>
              </a:rPr>
              <a:t>In 1906, he returned to Central Africa to work on the control of human </a:t>
            </a:r>
            <a:r>
              <a:rPr lang="en-IN" sz="2200" dirty="0" err="1">
                <a:latin typeface="Times New Roman" panose="02020603050405020304" pitchFamily="18" charset="0"/>
                <a:cs typeface="Times New Roman" panose="02020603050405020304" pitchFamily="18" charset="0"/>
                <a:sym typeface="+mn-ea"/>
              </a:rPr>
              <a:t>trypanosomiasis</a:t>
            </a:r>
            <a:r>
              <a:rPr lang="en-IN" sz="2200" dirty="0">
                <a:latin typeface="Times New Roman" panose="02020603050405020304" pitchFamily="18" charset="0"/>
                <a:cs typeface="Times New Roman" panose="02020603050405020304" pitchFamily="18" charset="0"/>
                <a:sym typeface="+mn-ea"/>
              </a:rPr>
              <a:t>, and there he reported </a:t>
            </a:r>
            <a:r>
              <a:rPr lang="en-IN" sz="2200" dirty="0" smtClean="0">
                <a:latin typeface="Times New Roman" panose="02020603050405020304" pitchFamily="18" charset="0"/>
                <a:cs typeface="Times New Roman" panose="02020603050405020304" pitchFamily="18" charset="0"/>
                <a:sym typeface="+mn-ea"/>
              </a:rPr>
              <a:t> </a:t>
            </a:r>
            <a:r>
              <a:rPr lang="en-IN" sz="2200" dirty="0">
                <a:latin typeface="Times New Roman" panose="02020603050405020304" pitchFamily="18" charset="0"/>
                <a:cs typeface="Times New Roman" panose="02020603050405020304" pitchFamily="18" charset="0"/>
                <a:sym typeface="+mn-ea"/>
              </a:rPr>
              <a:t>quinine is against </a:t>
            </a:r>
            <a:r>
              <a:rPr lang="en-IN" sz="2200" dirty="0" smtClean="0">
                <a:latin typeface="Times New Roman" panose="02020603050405020304" pitchFamily="18" charset="0"/>
                <a:cs typeface="Times New Roman" panose="02020603050405020304" pitchFamily="18" charset="0"/>
                <a:sym typeface="+mn-ea"/>
              </a:rPr>
              <a:t>malaria.</a:t>
            </a:r>
            <a:endParaRPr lang="en-US" sz="2200"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stretch>
            <a:fillRect/>
          </a:stretch>
        </p:blipFill>
        <p:spPr>
          <a:xfrm>
            <a:off x="1029335" y="427990"/>
            <a:ext cx="7155180" cy="1276350"/>
          </a:xfrm>
          <a:prstGeom prst="rect">
            <a:avLst/>
          </a:prstGeom>
        </p:spPr>
      </p:pic>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1029645" y="237389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534670" y="872490"/>
            <a:ext cx="7649845" cy="2800767"/>
          </a:xfrm>
          <a:prstGeom prst="rect">
            <a:avLst/>
          </a:prstGeom>
          <a:noFill/>
        </p:spPr>
        <p:txBody>
          <a:bodyPr wrap="square" rtlCol="0" anchor="t">
            <a:spAutoFit/>
          </a:bodyPr>
          <a:lstStyle/>
          <a:p>
            <a:pPr marL="457200" indent="-457200" algn="just">
              <a:buFont typeface="Wingdings" panose="05000000000000000000" charset="0"/>
              <a:buChar char="v"/>
            </a:pPr>
            <a:r>
              <a:rPr lang="en-IN" sz="2200" dirty="0">
                <a:latin typeface="Times New Roman" panose="02020603050405020304" pitchFamily="18" charset="0"/>
                <a:cs typeface="Times New Roman" panose="02020603050405020304" pitchFamily="18" charset="0"/>
                <a:sym typeface="+mn-ea"/>
              </a:rPr>
              <a:t>Thereafter Koch continued his experimental work on bacteriology and serology</a:t>
            </a:r>
            <a:r>
              <a:rPr lang="en-IN" sz="2200" dirty="0" smtClean="0">
                <a:latin typeface="Times New Roman" panose="02020603050405020304" pitchFamily="18" charset="0"/>
                <a:cs typeface="Times New Roman" panose="02020603050405020304" pitchFamily="18" charset="0"/>
                <a:sym typeface="+mn-ea"/>
              </a:rPr>
              <a:t>.</a:t>
            </a:r>
          </a:p>
          <a:p>
            <a:pPr marL="457200" indent="-457200" algn="just">
              <a:buFont typeface="Wingdings" panose="05000000000000000000" charset="0"/>
              <a:buChar char="v"/>
            </a:pPr>
            <a:endParaRPr lang="en-IN" sz="22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v"/>
            </a:pPr>
            <a:r>
              <a:rPr lang="en-IN" sz="2200" dirty="0">
                <a:latin typeface="Times New Roman" panose="02020603050405020304" pitchFamily="18" charset="0"/>
                <a:cs typeface="Times New Roman" panose="02020603050405020304" pitchFamily="18" charset="0"/>
                <a:sym typeface="+mn-ea"/>
              </a:rPr>
              <a:t>In 1866 Koch married </a:t>
            </a:r>
            <a:r>
              <a:rPr lang="en-IN" sz="2200" dirty="0" err="1">
                <a:latin typeface="Times New Roman" panose="02020603050405020304" pitchFamily="18" charset="0"/>
                <a:cs typeface="Times New Roman" panose="02020603050405020304" pitchFamily="18" charset="0"/>
                <a:sym typeface="+mn-ea"/>
              </a:rPr>
              <a:t>Emmy</a:t>
            </a:r>
            <a:r>
              <a:rPr lang="en-IN" sz="2200" dirty="0">
                <a:latin typeface="Times New Roman" panose="02020603050405020304" pitchFamily="18" charset="0"/>
                <a:cs typeface="Times New Roman" panose="02020603050405020304" pitchFamily="18" charset="0"/>
                <a:sym typeface="+mn-ea"/>
              </a:rPr>
              <a:t> </a:t>
            </a:r>
            <a:r>
              <a:rPr lang="en-IN" sz="2200" dirty="0" err="1">
                <a:latin typeface="Times New Roman" panose="02020603050405020304" pitchFamily="18" charset="0"/>
                <a:cs typeface="Times New Roman" panose="02020603050405020304" pitchFamily="18" charset="0"/>
                <a:sym typeface="+mn-ea"/>
              </a:rPr>
              <a:t>Fraats</a:t>
            </a:r>
            <a:r>
              <a:rPr lang="en-IN" sz="2200" dirty="0">
                <a:latin typeface="Times New Roman" panose="02020603050405020304" pitchFamily="18" charset="0"/>
                <a:cs typeface="Times New Roman" panose="02020603050405020304" pitchFamily="18" charset="0"/>
                <a:sym typeface="+mn-ea"/>
              </a:rPr>
              <a:t>. She bore him his only child, Gertrud (b. 1865), who became the wife of </a:t>
            </a:r>
            <a:r>
              <a:rPr lang="en-IN" sz="2200" dirty="0" err="1">
                <a:latin typeface="Times New Roman" panose="02020603050405020304" pitchFamily="18" charset="0"/>
                <a:cs typeface="Times New Roman" panose="02020603050405020304" pitchFamily="18" charset="0"/>
                <a:sym typeface="+mn-ea"/>
              </a:rPr>
              <a:t>Dr.</a:t>
            </a:r>
            <a:r>
              <a:rPr lang="en-IN" sz="2200" dirty="0">
                <a:latin typeface="Times New Roman" panose="02020603050405020304" pitchFamily="18" charset="0"/>
                <a:cs typeface="Times New Roman" panose="02020603050405020304" pitchFamily="18" charset="0"/>
                <a:sym typeface="+mn-ea"/>
              </a:rPr>
              <a:t> E. </a:t>
            </a:r>
            <a:r>
              <a:rPr lang="en-IN" sz="2200" dirty="0" err="1">
                <a:latin typeface="Times New Roman" panose="02020603050405020304" pitchFamily="18" charset="0"/>
                <a:cs typeface="Times New Roman" panose="02020603050405020304" pitchFamily="18" charset="0"/>
                <a:sym typeface="+mn-ea"/>
              </a:rPr>
              <a:t>Pfuhl</a:t>
            </a:r>
            <a:r>
              <a:rPr lang="en-IN" sz="2200" dirty="0">
                <a:latin typeface="Times New Roman" panose="02020603050405020304" pitchFamily="18" charset="0"/>
                <a:cs typeface="Times New Roman" panose="02020603050405020304" pitchFamily="18" charset="0"/>
                <a:sym typeface="+mn-ea"/>
              </a:rPr>
              <a:t>. In 1893 Koch married Hedwig Freiberg.</a:t>
            </a:r>
          </a:p>
          <a:p>
            <a:pPr marL="457200" indent="-457200" algn="just">
              <a:buFont typeface="Wingdings" panose="05000000000000000000" charset="0"/>
              <a:buChar char="v"/>
            </a:pPr>
            <a:endParaRPr lang="en-US" sz="2200" dirty="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v"/>
            </a:pPr>
            <a:r>
              <a:rPr lang="en-IN" sz="2200" dirty="0" err="1">
                <a:latin typeface="Times New Roman" panose="02020603050405020304" pitchFamily="18" charset="0"/>
                <a:cs typeface="Times New Roman" panose="02020603050405020304" pitchFamily="18" charset="0"/>
                <a:sym typeface="+mn-ea"/>
              </a:rPr>
              <a:t>Dr.</a:t>
            </a:r>
            <a:r>
              <a:rPr lang="en-IN" sz="2200" dirty="0">
                <a:latin typeface="Times New Roman" panose="02020603050405020304" pitchFamily="18" charset="0"/>
                <a:cs typeface="Times New Roman" panose="02020603050405020304" pitchFamily="18" charset="0"/>
                <a:sym typeface="+mn-ea"/>
              </a:rPr>
              <a:t> Koch died on May 27, 1910, in Baden-Baden.</a:t>
            </a:r>
            <a:endParaRPr 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1428750" y="598170"/>
            <a:ext cx="7400925" cy="992505"/>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pic>
        <p:nvPicPr>
          <p:cNvPr id="8" name="Content Placeholder 7" descr="robert-koch-1843-1910-german-physician-based-on-an-1885-photograph-CFRJKA"/>
          <p:cNvPicPr>
            <a:picLocks noGrp="1" noChangeAspect="1"/>
          </p:cNvPicPr>
          <p:nvPr>
            <p:ph sz="half" idx="1"/>
          </p:nvPr>
        </p:nvPicPr>
        <p:blipFill>
          <a:blip r:embed="rId3"/>
          <a:stretch>
            <a:fillRect/>
          </a:stretch>
        </p:blipFill>
        <p:spPr>
          <a:xfrm>
            <a:off x="1428750" y="1859915"/>
            <a:ext cx="5643245" cy="4351655"/>
          </a:xfrm>
          <a:prstGeom prst="rect">
            <a:avLst/>
          </a:prstGeom>
        </p:spPr>
      </p:pic>
      <p:pic>
        <p:nvPicPr>
          <p:cNvPr id="9" name="Content Placeholder 8" descr="images"/>
          <p:cNvPicPr>
            <a:picLocks noGrp="1" noChangeAspect="1"/>
          </p:cNvPicPr>
          <p:nvPr>
            <p:ph sz="half" idx="2"/>
          </p:nvPr>
        </p:nvPicPr>
        <p:blipFill>
          <a:blip r:embed="rId4"/>
          <a:stretch>
            <a:fillRect/>
          </a:stretch>
        </p:blipFill>
        <p:spPr>
          <a:xfrm>
            <a:off x="3059430" y="539750"/>
            <a:ext cx="3886200" cy="1109980"/>
          </a:xfrm>
          <a:prstGeom prst="rect">
            <a:avLst/>
          </a:prstGeom>
        </p:spPr>
      </p:pic>
      <p:sp>
        <p:nvSpPr>
          <p:cNvPr id="10" name="TextBox 9"/>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809300" y="473335"/>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pic>
        <p:nvPicPr>
          <p:cNvPr id="2" name="Content Placeholder 1" descr="robert-koch-2-728"/>
          <p:cNvPicPr>
            <a:picLocks noGrp="1" noChangeAspect="1"/>
          </p:cNvPicPr>
          <p:nvPr>
            <p:ph idx="1"/>
          </p:nvPr>
        </p:nvPicPr>
        <p:blipFill>
          <a:blip r:embed="rId3"/>
          <a:stretch>
            <a:fillRect/>
          </a:stretch>
        </p:blipFill>
        <p:spPr>
          <a:xfrm>
            <a:off x="628015" y="834390"/>
            <a:ext cx="7556500" cy="5342890"/>
          </a:xfrm>
          <a:prstGeom prst="rect">
            <a:avLst/>
          </a:prstGeom>
        </p:spPr>
      </p:pic>
      <p:sp>
        <p:nvSpPr>
          <p:cNvPr id="7" name="TextBox 6"/>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477830" y="365385"/>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IN" sz="2600" b="1" dirty="0">
                <a:solidFill>
                  <a:srgbClr val="C00000"/>
                </a:solidFill>
                <a:latin typeface="Bookman Old Style" pitchFamily="18" charset="0"/>
                <a:cs typeface="Times New Roman" panose="02020603050405020304" pitchFamily="18" charset="0"/>
                <a:sym typeface="+mn-ea"/>
              </a:rPr>
              <a:t>R</a:t>
            </a:r>
            <a:r>
              <a:rPr lang="en-IN" altLang="en-US" sz="2600" b="1" dirty="0">
                <a:solidFill>
                  <a:srgbClr val="C00000"/>
                </a:solidFill>
                <a:latin typeface="Bookman Old Style" pitchFamily="18" charset="0"/>
                <a:cs typeface="Times New Roman" panose="02020603050405020304" pitchFamily="18" charset="0"/>
                <a:sym typeface="+mn-ea"/>
              </a:rPr>
              <a:t>obert koch in his laboratory</a:t>
            </a:r>
          </a:p>
        </p:txBody>
      </p:sp>
      <p:pic>
        <p:nvPicPr>
          <p:cNvPr id="2" name="Content Placeholder 1"/>
          <p:cNvPicPr>
            <a:picLocks noGrp="1" noChangeAspect="1"/>
          </p:cNvPicPr>
          <p:nvPr>
            <p:ph idx="1"/>
          </p:nvPr>
        </p:nvPicPr>
        <p:blipFill>
          <a:blip r:embed="rId3"/>
          <a:stretch>
            <a:fillRect/>
          </a:stretch>
        </p:blipFill>
        <p:spPr>
          <a:xfrm>
            <a:off x="628650" y="1691005"/>
            <a:ext cx="7786370" cy="4429125"/>
          </a:xfrm>
          <a:prstGeom prst="rect">
            <a:avLst/>
          </a:prstGeom>
        </p:spPr>
      </p:pic>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384485" y="308235"/>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IN" sz="2600" b="1" dirty="0">
                <a:solidFill>
                  <a:srgbClr val="C00000"/>
                </a:solidFill>
                <a:latin typeface="Bookman Old Style" pitchFamily="18" charset="0"/>
                <a:cs typeface="Times New Roman" panose="02020603050405020304" pitchFamily="18" charset="0"/>
                <a:sym typeface="+mn-ea"/>
              </a:rPr>
              <a:t>Robert </a:t>
            </a:r>
            <a:r>
              <a:rPr lang="en-IN" sz="2600" b="1" dirty="0" smtClean="0">
                <a:solidFill>
                  <a:srgbClr val="C00000"/>
                </a:solidFill>
                <a:latin typeface="Bookman Old Style" pitchFamily="18" charset="0"/>
                <a:cs typeface="Times New Roman" panose="02020603050405020304" pitchFamily="18" charset="0"/>
                <a:sym typeface="+mn-ea"/>
              </a:rPr>
              <a:t>Koch-Biographical</a:t>
            </a:r>
            <a:endParaRPr lang="en-IN" altLang="en-US" sz="2600" b="1" dirty="0">
              <a:solidFill>
                <a:srgbClr val="C00000"/>
              </a:solidFill>
              <a:latin typeface="Bookman Old Style" pitchFamily="18" charset="0"/>
              <a:cs typeface="Times New Roman" panose="02020603050405020304" pitchFamily="18" charset="0"/>
              <a:sym typeface="+mn-ea"/>
            </a:endParaRPr>
          </a:p>
        </p:txBody>
      </p:sp>
      <p:sp>
        <p:nvSpPr>
          <p:cNvPr id="2" name="Text Box 1"/>
          <p:cNvSpPr txBox="1"/>
          <p:nvPr/>
        </p:nvSpPr>
        <p:spPr>
          <a:xfrm>
            <a:off x="575945" y="1721485"/>
            <a:ext cx="7757795" cy="3139321"/>
          </a:xfrm>
          <a:prstGeom prst="rect">
            <a:avLst/>
          </a:prstGeom>
          <a:noFill/>
        </p:spPr>
        <p:txBody>
          <a:bodyPr wrap="square" rtlCol="0" anchor="t">
            <a:spAutoFit/>
          </a:bodyPr>
          <a:lstStyle/>
          <a:p>
            <a:pPr marL="457200" indent="-457200" algn="just">
              <a:lnSpc>
                <a:spcPct val="150000"/>
              </a:lnSpc>
              <a:buFont typeface="Wingdings" panose="05000000000000000000" charset="0"/>
              <a:buChar char="Ø"/>
            </a:pPr>
            <a:r>
              <a:rPr lang="en-IN" sz="2200" dirty="0" smtClean="0">
                <a:latin typeface="Times New Roman" panose="02020603050405020304" pitchFamily="18" charset="0"/>
                <a:cs typeface="Times New Roman" panose="02020603050405020304" pitchFamily="18" charset="0"/>
                <a:sym typeface="+mn-ea"/>
              </a:rPr>
              <a:t>Robert </a:t>
            </a:r>
            <a:r>
              <a:rPr lang="en-IN" sz="2200" dirty="0">
                <a:latin typeface="Times New Roman" panose="02020603050405020304" pitchFamily="18" charset="0"/>
                <a:cs typeface="Times New Roman" panose="02020603050405020304" pitchFamily="18" charset="0"/>
                <a:sym typeface="+mn-ea"/>
              </a:rPr>
              <a:t>Koch was born on December 11, 1843, at </a:t>
            </a:r>
            <a:r>
              <a:rPr lang="en-IN" sz="2200" dirty="0" err="1">
                <a:latin typeface="Times New Roman" panose="02020603050405020304" pitchFamily="18" charset="0"/>
                <a:cs typeface="Times New Roman" panose="02020603050405020304" pitchFamily="18" charset="0"/>
                <a:sym typeface="+mn-ea"/>
              </a:rPr>
              <a:t>Clausthal</a:t>
            </a:r>
            <a:r>
              <a:rPr lang="en-IN" sz="2200" dirty="0">
                <a:latin typeface="Times New Roman" panose="02020603050405020304" pitchFamily="18" charset="0"/>
                <a:cs typeface="Times New Roman" panose="02020603050405020304" pitchFamily="18" charset="0"/>
                <a:sym typeface="+mn-ea"/>
              </a:rPr>
              <a:t> in the Upper Harz Mountains</a:t>
            </a:r>
            <a:r>
              <a:rPr lang="en-IN" sz="2200" dirty="0" smtClean="0">
                <a:latin typeface="Times New Roman" panose="02020603050405020304" pitchFamily="18" charset="0"/>
                <a:cs typeface="Times New Roman" panose="02020603050405020304" pitchFamily="18" charset="0"/>
                <a:sym typeface="+mn-ea"/>
              </a:rPr>
              <a:t>.</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charset="0"/>
              <a:buChar char="Ø"/>
            </a:pPr>
            <a:r>
              <a:rPr lang="en-IN" sz="2200" dirty="0">
                <a:latin typeface="Times New Roman" panose="02020603050405020304" pitchFamily="18" charset="0"/>
                <a:cs typeface="Times New Roman" panose="02020603050405020304" pitchFamily="18" charset="0"/>
                <a:sym typeface="+mn-ea"/>
              </a:rPr>
              <a:t>In 1862 Koch went to the University of </a:t>
            </a:r>
            <a:r>
              <a:rPr lang="en-IN" sz="2200" dirty="0" err="1">
                <a:latin typeface="Times New Roman" panose="02020603050405020304" pitchFamily="18" charset="0"/>
                <a:cs typeface="Times New Roman" panose="02020603050405020304" pitchFamily="18" charset="0"/>
                <a:sym typeface="+mn-ea"/>
              </a:rPr>
              <a:t>G</a:t>
            </a:r>
            <a:r>
              <a:rPr lang="en-US" altLang="en-IN" sz="2200" dirty="0" err="1">
                <a:latin typeface="Times New Roman" panose="02020603050405020304" pitchFamily="18" charset="0"/>
                <a:cs typeface="Times New Roman" panose="02020603050405020304" pitchFamily="18" charset="0"/>
                <a:sym typeface="+mn-ea"/>
              </a:rPr>
              <a:t>o</a:t>
            </a:r>
            <a:r>
              <a:rPr lang="en-IN" sz="2200" dirty="0" err="1">
                <a:latin typeface="Times New Roman" panose="02020603050405020304" pitchFamily="18" charset="0"/>
                <a:cs typeface="Times New Roman" panose="02020603050405020304" pitchFamily="18" charset="0"/>
                <a:sym typeface="+mn-ea"/>
              </a:rPr>
              <a:t>ttingen</a:t>
            </a:r>
            <a:r>
              <a:rPr lang="en-IN" sz="2200" dirty="0">
                <a:latin typeface="Times New Roman" panose="02020603050405020304" pitchFamily="18" charset="0"/>
                <a:cs typeface="Times New Roman" panose="02020603050405020304" pitchFamily="18" charset="0"/>
                <a:sym typeface="+mn-ea"/>
              </a:rPr>
              <a:t> to study medicine</a:t>
            </a:r>
            <a:r>
              <a:rPr lang="en-IN" sz="2200">
                <a:latin typeface="Times New Roman" panose="02020603050405020304" pitchFamily="18" charset="0"/>
                <a:cs typeface="Times New Roman" panose="02020603050405020304" pitchFamily="18" charset="0"/>
                <a:sym typeface="+mn-ea"/>
              </a:rPr>
              <a:t>. </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charset="0"/>
              <a:buChar char="Ø"/>
            </a:pPr>
            <a:r>
              <a:rPr lang="en-IN" sz="2200" dirty="0">
                <a:latin typeface="Times New Roman" panose="02020603050405020304" pitchFamily="18" charset="0"/>
                <a:cs typeface="Times New Roman" panose="02020603050405020304" pitchFamily="18" charset="0"/>
                <a:sym typeface="+mn-ea"/>
              </a:rPr>
              <a:t>After taking his M.D. degree in 1866, Koch went to Berlin for six months of chemical </a:t>
            </a:r>
            <a:r>
              <a:rPr lang="en-IN" sz="2200" dirty="0" smtClean="0">
                <a:latin typeface="Times New Roman" panose="02020603050405020304" pitchFamily="18" charset="0"/>
                <a:cs typeface="Times New Roman" panose="02020603050405020304" pitchFamily="18" charset="0"/>
                <a:sym typeface="+mn-ea"/>
              </a:rPr>
              <a:t>study</a:t>
            </a:r>
            <a:r>
              <a:rPr lang="en-US" altLang="en-IN" sz="2200" dirty="0" smtClean="0">
                <a:latin typeface="Times New Roman" panose="02020603050405020304" pitchFamily="18" charset="0"/>
                <a:cs typeface="Times New Roman" panose="02020603050405020304" pitchFamily="18" charset="0"/>
                <a:sym typeface="+mn-ea"/>
              </a:rPr>
              <a:t>.</a:t>
            </a:r>
          </a:p>
        </p:txBody>
      </p:sp>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272090" y="20473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376282" y="914400"/>
            <a:ext cx="8519524" cy="4602029"/>
          </a:xfrm>
          <a:prstGeom prst="rect">
            <a:avLst/>
          </a:prstGeom>
          <a:noFill/>
        </p:spPr>
        <p:txBody>
          <a:bodyPr wrap="square" rtlCol="0" anchor="t">
            <a:spAutoFit/>
          </a:bodyPr>
          <a:lstStyle/>
          <a:p>
            <a:pPr marL="457200" indent="-457200" algn="just">
              <a:lnSpc>
                <a:spcPct val="150000"/>
              </a:lnSpc>
              <a:buFont typeface="Wingdings" pitchFamily="2" charset="2"/>
              <a:buChar char="Ø"/>
            </a:pPr>
            <a:r>
              <a:rPr lang="en-IN" sz="2200" dirty="0">
                <a:latin typeface="Times New Roman" panose="02020603050405020304" pitchFamily="18" charset="0"/>
                <a:cs typeface="Times New Roman" panose="02020603050405020304" pitchFamily="18" charset="0"/>
                <a:sym typeface="+mn-ea"/>
              </a:rPr>
              <a:t>In 1867 he settled, after a period as Assistant in the General Hospital at Hamburg, in general practice, first at </a:t>
            </a:r>
            <a:r>
              <a:rPr lang="en-IN" sz="2200" dirty="0" err="1">
                <a:latin typeface="Times New Roman" panose="02020603050405020304" pitchFamily="18" charset="0"/>
                <a:cs typeface="Times New Roman" panose="02020603050405020304" pitchFamily="18" charset="0"/>
                <a:sym typeface="+mn-ea"/>
              </a:rPr>
              <a:t>Langenhagen</a:t>
            </a:r>
            <a:r>
              <a:rPr lang="en-IN" sz="2200" dirty="0">
                <a:latin typeface="Times New Roman" panose="02020603050405020304" pitchFamily="18" charset="0"/>
                <a:cs typeface="Times New Roman" panose="02020603050405020304" pitchFamily="18" charset="0"/>
                <a:sym typeface="+mn-ea"/>
              </a:rPr>
              <a:t> and soon after, in 1869, at </a:t>
            </a:r>
            <a:r>
              <a:rPr lang="en-IN" sz="2200" dirty="0" err="1">
                <a:latin typeface="Times New Roman" panose="02020603050405020304" pitchFamily="18" charset="0"/>
                <a:cs typeface="Times New Roman" panose="02020603050405020304" pitchFamily="18" charset="0"/>
                <a:sym typeface="+mn-ea"/>
              </a:rPr>
              <a:t>Rackwitz</a:t>
            </a:r>
            <a:r>
              <a:rPr lang="en-IN" sz="2200" dirty="0">
                <a:latin typeface="Times New Roman" panose="02020603050405020304" pitchFamily="18" charset="0"/>
                <a:cs typeface="Times New Roman" panose="02020603050405020304" pitchFamily="18" charset="0"/>
                <a:sym typeface="+mn-ea"/>
              </a:rPr>
              <a:t>, in the Province of Posen. </a:t>
            </a:r>
          </a:p>
          <a:p>
            <a:pPr marL="457200" indent="-457200" algn="just">
              <a:lnSpc>
                <a:spcPct val="150000"/>
              </a:lnSpc>
              <a:buFont typeface="Wingdings" pitchFamily="2" charset="2"/>
              <a:buChar char="Ø"/>
            </a:pPr>
            <a:r>
              <a:rPr lang="en-IN" sz="2200" dirty="0">
                <a:latin typeface="Times New Roman" panose="02020603050405020304" pitchFamily="18" charset="0"/>
                <a:cs typeface="Times New Roman" panose="02020603050405020304" pitchFamily="18" charset="0"/>
                <a:sym typeface="+mn-ea"/>
              </a:rPr>
              <a:t>Here he passed his District Medical Officer’s Examination</a:t>
            </a:r>
            <a:r>
              <a:rPr lang="en-IN" sz="2200" dirty="0" smtClean="0">
                <a:latin typeface="Times New Roman" panose="02020603050405020304" pitchFamily="18" charset="0"/>
                <a:cs typeface="Times New Roman" panose="02020603050405020304" pitchFamily="18" charset="0"/>
                <a:sym typeface="+mn-ea"/>
              </a:rPr>
              <a:t>.</a:t>
            </a:r>
          </a:p>
          <a:p>
            <a:pPr marL="457200" indent="-457200" algn="just">
              <a:lnSpc>
                <a:spcPct val="150000"/>
              </a:lnSpc>
              <a:buFont typeface="Wingdings" panose="05000000000000000000" charset="0"/>
              <a:buChar char="Ø"/>
            </a:pPr>
            <a:r>
              <a:rPr lang="en-IN" sz="2200" dirty="0" smtClean="0">
                <a:latin typeface="Times New Roman" panose="02020603050405020304" pitchFamily="18" charset="0"/>
                <a:cs typeface="Times New Roman" panose="02020603050405020304" pitchFamily="18" charset="0"/>
                <a:sym typeface="+mn-ea"/>
              </a:rPr>
              <a:t>In 1870 he volunteered for service in the Franco-Prussian war and from 1872 to 1880 he was District Medical Officer for </a:t>
            </a:r>
            <a:r>
              <a:rPr lang="en-IN" sz="2200" dirty="0" err="1" smtClean="0">
                <a:latin typeface="Times New Roman" panose="02020603050405020304" pitchFamily="18" charset="0"/>
                <a:cs typeface="Times New Roman" panose="02020603050405020304" pitchFamily="18" charset="0"/>
                <a:sym typeface="+mn-ea"/>
              </a:rPr>
              <a:t>Wollstein</a:t>
            </a:r>
            <a:r>
              <a:rPr lang="en-US" altLang="en-IN" sz="2200" dirty="0" smtClean="0">
                <a:latin typeface="Times New Roman" panose="02020603050405020304" pitchFamily="18" charset="0"/>
                <a:cs typeface="Times New Roman" panose="02020603050405020304" pitchFamily="18" charset="0"/>
                <a:sym typeface="+mn-ea"/>
              </a:rPr>
              <a:t>.</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charset="0"/>
              <a:buChar char="Ø"/>
            </a:pPr>
            <a:r>
              <a:rPr lang="en-IN" sz="2200" dirty="0" smtClean="0">
                <a:latin typeface="Times New Roman" panose="02020603050405020304" pitchFamily="18" charset="0"/>
                <a:cs typeface="Times New Roman" panose="02020603050405020304" pitchFamily="18" charset="0"/>
                <a:sym typeface="+mn-ea"/>
              </a:rPr>
              <a:t>It was here that he carried out the epoch-making researches which placed him at one step in the front rank of scientific workers.</a:t>
            </a:r>
            <a:endParaRPr lang="en-US"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itchFamily="2" charset="2"/>
              <a:buChar char="Ø"/>
            </a:pPr>
            <a:endParaRPr lang="en-US"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384485" y="70765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741045" y="707390"/>
            <a:ext cx="7443470" cy="5001369"/>
          </a:xfrm>
          <a:prstGeom prst="rect">
            <a:avLst/>
          </a:prstGeom>
          <a:noFill/>
        </p:spPr>
        <p:txBody>
          <a:bodyPr wrap="square" rtlCol="0" anchor="t">
            <a:spAutoFit/>
          </a:bodyPr>
          <a:lstStyle/>
          <a:p>
            <a:pPr marL="457200" indent="-457200" algn="just">
              <a:lnSpc>
                <a:spcPct val="150000"/>
              </a:lnSpc>
              <a:buFont typeface="Wingdings" pitchFamily="2" charset="2"/>
              <a:buChar char="Ø"/>
            </a:pPr>
            <a:r>
              <a:rPr lang="en-IN" sz="2200" dirty="0">
                <a:latin typeface="Times New Roman" panose="02020603050405020304" pitchFamily="18" charset="0"/>
                <a:cs typeface="Times New Roman" panose="02020603050405020304" pitchFamily="18" charset="0"/>
                <a:sym typeface="+mn-ea"/>
              </a:rPr>
              <a:t>His laboratory was the 4-roomed flat that was his home, and his equipment, apart from the microscope given to him by his wife, he provided for himself.</a:t>
            </a:r>
            <a:endParaRPr lang="en-IN" sz="22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Anthrax </a:t>
            </a:r>
            <a:r>
              <a:rPr lang="en-IN" sz="2200" dirty="0">
                <a:latin typeface="Times New Roman" panose="02020603050405020304" pitchFamily="18" charset="0"/>
                <a:cs typeface="Times New Roman" panose="02020603050405020304" pitchFamily="18" charset="0"/>
                <a:sym typeface="+mn-ea"/>
              </a:rPr>
              <a:t>was, at that time, prevalent among the farm animals in the </a:t>
            </a:r>
            <a:r>
              <a:rPr lang="en-IN" sz="2200" dirty="0" err="1">
                <a:latin typeface="Times New Roman" panose="02020603050405020304" pitchFamily="18" charset="0"/>
                <a:cs typeface="Times New Roman" panose="02020603050405020304" pitchFamily="18" charset="0"/>
                <a:sym typeface="+mn-ea"/>
              </a:rPr>
              <a:t>Wollstein</a:t>
            </a:r>
            <a:r>
              <a:rPr lang="en-IN" sz="2200" dirty="0">
                <a:latin typeface="Times New Roman" panose="02020603050405020304" pitchFamily="18" charset="0"/>
                <a:cs typeface="Times New Roman" panose="02020603050405020304" pitchFamily="18" charset="0"/>
                <a:sym typeface="+mn-ea"/>
              </a:rPr>
              <a:t> district </a:t>
            </a:r>
            <a:r>
              <a:rPr lang="en-US" altLang="en-IN" sz="2200" dirty="0" smtClean="0">
                <a:latin typeface="Times New Roman" panose="02020603050405020304" pitchFamily="18" charset="0"/>
                <a:cs typeface="Times New Roman" panose="02020603050405020304" pitchFamily="18" charset="0"/>
                <a:sym typeface="+mn-ea"/>
              </a:rPr>
              <a:t>.</a:t>
            </a:r>
          </a:p>
          <a:p>
            <a:pPr marL="457200" indent="-457200" algn="just">
              <a:lnSpc>
                <a:spcPct val="150000"/>
              </a:lnSpc>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Earlier the anthrax bacillus had been discovered by </a:t>
            </a:r>
            <a:r>
              <a:rPr lang="en-IN" sz="2200" dirty="0" err="1" smtClean="0">
                <a:latin typeface="Times New Roman" panose="02020603050405020304" pitchFamily="18" charset="0"/>
                <a:cs typeface="Times New Roman" panose="02020603050405020304" pitchFamily="18" charset="0"/>
                <a:sym typeface="+mn-ea"/>
              </a:rPr>
              <a:t>Pollender</a:t>
            </a:r>
            <a:r>
              <a:rPr lang="en-IN" sz="2200" dirty="0" smtClean="0">
                <a:latin typeface="Times New Roman" panose="02020603050405020304" pitchFamily="18" charset="0"/>
                <a:cs typeface="Times New Roman" panose="02020603050405020304" pitchFamily="18" charset="0"/>
                <a:sym typeface="+mn-ea"/>
              </a:rPr>
              <a:t>, </a:t>
            </a:r>
            <a:r>
              <a:rPr lang="en-IN" sz="2200" dirty="0" err="1" smtClean="0">
                <a:latin typeface="Times New Roman" panose="02020603050405020304" pitchFamily="18" charset="0"/>
                <a:cs typeface="Times New Roman" panose="02020603050405020304" pitchFamily="18" charset="0"/>
                <a:sym typeface="+mn-ea"/>
              </a:rPr>
              <a:t>Rayer</a:t>
            </a:r>
            <a:r>
              <a:rPr lang="en-IN" sz="2200" dirty="0" smtClean="0">
                <a:latin typeface="Times New Roman" panose="02020603050405020304" pitchFamily="18" charset="0"/>
                <a:cs typeface="Times New Roman" panose="02020603050405020304" pitchFamily="18" charset="0"/>
                <a:sym typeface="+mn-ea"/>
              </a:rPr>
              <a:t> and </a:t>
            </a:r>
            <a:r>
              <a:rPr lang="en-IN" sz="2200" dirty="0" err="1" smtClean="0">
                <a:latin typeface="Times New Roman" panose="02020603050405020304" pitchFamily="18" charset="0"/>
                <a:cs typeface="Times New Roman" panose="02020603050405020304" pitchFamily="18" charset="0"/>
                <a:sym typeface="+mn-ea"/>
              </a:rPr>
              <a:t>Davaine</a:t>
            </a:r>
            <a:r>
              <a:rPr lang="en-US" altLang="en-IN" sz="2200" dirty="0" smtClean="0">
                <a:latin typeface="Times New Roman" panose="02020603050405020304" pitchFamily="18" charset="0"/>
                <a:cs typeface="Times New Roman" panose="02020603050405020304" pitchFamily="18" charset="0"/>
                <a:sym typeface="+mn-ea"/>
              </a:rPr>
              <a:t>.</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Koch set himself to prove scientifically that this bacillus is, in fact, the cause of the disease.</a:t>
            </a:r>
            <a:endParaRPr lang="en-US" sz="2200" dirty="0" smtClean="0">
              <a:latin typeface="Times New Roman" panose="02020603050405020304" pitchFamily="18" charset="0"/>
              <a:cs typeface="Times New Roman" panose="02020603050405020304" pitchFamily="18" charset="0"/>
            </a:endParaRPr>
          </a:p>
          <a:p>
            <a:pPr marL="457200" indent="-457200"/>
            <a:endParaRPr lang="en-US" altLang="en-IN" sz="2200" dirty="0">
              <a:latin typeface="Times New Roman" panose="02020603050405020304" pitchFamily="18" charset="0"/>
              <a:cs typeface="Times New Roman" panose="02020603050405020304" pitchFamily="18" charset="0"/>
              <a:sym typeface="+mn-ea"/>
            </a:endParaRPr>
          </a:p>
        </p:txBody>
      </p:sp>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2140" y="33554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581025" y="894352"/>
            <a:ext cx="7882255" cy="2954655"/>
          </a:xfrm>
          <a:prstGeom prst="rect">
            <a:avLst/>
          </a:prstGeom>
          <a:noFill/>
        </p:spPr>
        <p:txBody>
          <a:bodyPr wrap="square" rtlCol="0" anchor="t">
            <a:spAutoFit/>
          </a:bodyPr>
          <a:lstStyle/>
          <a:p>
            <a:pPr marL="457200" indent="-457200" algn="just">
              <a:buFont typeface="Wingdings" pitchFamily="2" charset="2"/>
              <a:buChar char="Ø"/>
            </a:pPr>
            <a:r>
              <a:rPr lang="en-IN" sz="2200" dirty="0">
                <a:latin typeface="Times New Roman" panose="02020603050405020304" pitchFamily="18" charset="0"/>
                <a:cs typeface="Times New Roman" panose="02020603050405020304" pitchFamily="18" charset="0"/>
                <a:sym typeface="+mn-ea"/>
              </a:rPr>
              <a:t>Koch grew the bacilli for several generations in </a:t>
            </a:r>
            <a:r>
              <a:rPr lang="en-IN" sz="2200" dirty="0" smtClean="0">
                <a:latin typeface="Times New Roman" panose="02020603050405020304" pitchFamily="18" charset="0"/>
                <a:cs typeface="Times New Roman" panose="02020603050405020304" pitchFamily="18" charset="0"/>
                <a:sym typeface="+mn-ea"/>
              </a:rPr>
              <a:t> </a:t>
            </a:r>
            <a:r>
              <a:rPr lang="en-IN" sz="2200" dirty="0">
                <a:latin typeface="Times New Roman" panose="02020603050405020304" pitchFamily="18" charset="0"/>
                <a:cs typeface="Times New Roman" panose="02020603050405020304" pitchFamily="18" charset="0"/>
                <a:sym typeface="+mn-ea"/>
              </a:rPr>
              <a:t>pure </a:t>
            </a:r>
            <a:r>
              <a:rPr lang="en-IN" sz="2200" dirty="0" smtClean="0">
                <a:latin typeface="Times New Roman" panose="02020603050405020304" pitchFamily="18" charset="0"/>
                <a:cs typeface="Times New Roman" panose="02020603050405020304" pitchFamily="18" charset="0"/>
                <a:sym typeface="+mn-ea"/>
              </a:rPr>
              <a:t>cultures</a:t>
            </a:r>
            <a:r>
              <a:rPr lang="en-US" altLang="en-IN" sz="2200" dirty="0" smtClean="0">
                <a:latin typeface="Times New Roman" panose="02020603050405020304" pitchFamily="18" charset="0"/>
                <a:cs typeface="Times New Roman" panose="02020603050405020304" pitchFamily="18" charset="0"/>
                <a:sym typeface="+mn-ea"/>
              </a:rPr>
              <a:t>.</a:t>
            </a:r>
            <a:endParaRPr lang="en-IN" sz="2200" dirty="0" smtClean="0">
              <a:latin typeface="Times New Roman" panose="02020603050405020304" pitchFamily="18" charset="0"/>
              <a:cs typeface="Times New Roman" panose="02020603050405020304" pitchFamily="18" charset="0"/>
              <a:sym typeface="+mn-ea"/>
            </a:endParaRPr>
          </a:p>
          <a:p>
            <a:pPr marL="457200" indent="-457200">
              <a:buFont typeface="Wingdings" pitchFamily="2" charset="2"/>
              <a:buChar char="Ø"/>
            </a:pPr>
            <a:endParaRPr lang="en-IN" sz="2200" dirty="0" smtClean="0">
              <a:latin typeface="Times New Roman" panose="02020603050405020304" pitchFamily="18" charset="0"/>
              <a:cs typeface="Times New Roman" panose="02020603050405020304" pitchFamily="18" charset="0"/>
            </a:endParaRPr>
          </a:p>
          <a:p>
            <a:pPr marL="457200" indent="-457200">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In 1880</a:t>
            </a:r>
            <a:r>
              <a:rPr lang="en-IN" sz="2200" dirty="0">
                <a:latin typeface="Times New Roman" panose="02020603050405020304" pitchFamily="18" charset="0"/>
                <a:cs typeface="Times New Roman" panose="02020603050405020304" pitchFamily="18" charset="0"/>
                <a:sym typeface="+mn-ea"/>
              </a:rPr>
              <a:t>, when he was appointed a member of the </a:t>
            </a:r>
            <a:r>
              <a:rPr lang="en-IN" sz="2200" dirty="0" smtClean="0">
                <a:latin typeface="Times New Roman" panose="02020603050405020304" pitchFamily="18" charset="0"/>
                <a:cs typeface="Times New Roman" panose="02020603050405020304" pitchFamily="18" charset="0"/>
                <a:sym typeface="+mn-ea"/>
              </a:rPr>
              <a:t>Imperial </a:t>
            </a:r>
            <a:r>
              <a:rPr lang="en-IN" sz="2200" dirty="0">
                <a:latin typeface="Times New Roman" panose="02020603050405020304" pitchFamily="18" charset="0"/>
                <a:cs typeface="Times New Roman" panose="02020603050405020304" pitchFamily="18" charset="0"/>
                <a:sym typeface="+mn-ea"/>
              </a:rPr>
              <a:t>Health </a:t>
            </a:r>
            <a:r>
              <a:rPr lang="en-IN" sz="2200" dirty="0" smtClean="0">
                <a:latin typeface="Times New Roman" panose="02020603050405020304" pitchFamily="18" charset="0"/>
                <a:cs typeface="Times New Roman" panose="02020603050405020304" pitchFamily="18" charset="0"/>
                <a:sym typeface="+mn-ea"/>
              </a:rPr>
              <a:t>Bureau </a:t>
            </a:r>
            <a:r>
              <a:rPr lang="en-IN" sz="2200" dirty="0">
                <a:latin typeface="Times New Roman" panose="02020603050405020304" pitchFamily="18" charset="0"/>
                <a:cs typeface="Times New Roman" panose="02020603050405020304" pitchFamily="18" charset="0"/>
                <a:sym typeface="+mn-ea"/>
              </a:rPr>
              <a:t>in </a:t>
            </a:r>
            <a:r>
              <a:rPr lang="en-IN" sz="2200" dirty="0" smtClean="0">
                <a:latin typeface="Times New Roman" panose="02020603050405020304" pitchFamily="18" charset="0"/>
                <a:cs typeface="Times New Roman" panose="02020603050405020304" pitchFamily="18" charset="0"/>
                <a:sym typeface="+mn-ea"/>
              </a:rPr>
              <a:t>Berlin. </a:t>
            </a:r>
          </a:p>
          <a:p>
            <a:pPr marL="457200" indent="-457200">
              <a:buFont typeface="Wingdings" pitchFamily="2" charset="2"/>
              <a:buChar char="Ø"/>
            </a:pPr>
            <a:endParaRPr lang="en-IN" sz="220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Here </a:t>
            </a:r>
            <a:r>
              <a:rPr lang="en-IN" sz="2200" dirty="0">
                <a:latin typeface="Times New Roman" panose="02020603050405020304" pitchFamily="18" charset="0"/>
                <a:cs typeface="Times New Roman" panose="02020603050405020304" pitchFamily="18" charset="0"/>
                <a:sym typeface="+mn-ea"/>
              </a:rPr>
              <a:t>he was </a:t>
            </a:r>
            <a:r>
              <a:rPr lang="en-IN" sz="2200" dirty="0" smtClean="0">
                <a:latin typeface="Times New Roman" panose="02020603050405020304" pitchFamily="18" charset="0"/>
                <a:cs typeface="Times New Roman" panose="02020603050405020304" pitchFamily="18" charset="0"/>
                <a:sym typeface="+mn-ea"/>
              </a:rPr>
              <a:t>provided with </a:t>
            </a:r>
            <a:r>
              <a:rPr lang="en-IN" sz="2200" dirty="0">
                <a:latin typeface="Times New Roman" panose="02020603050405020304" pitchFamily="18" charset="0"/>
                <a:cs typeface="Times New Roman" panose="02020603050405020304" pitchFamily="18" charset="0"/>
                <a:sym typeface="+mn-ea"/>
              </a:rPr>
              <a:t>a better laboratory, in which he could work with </a:t>
            </a:r>
            <a:r>
              <a:rPr lang="en-IN" sz="2200" dirty="0" err="1">
                <a:latin typeface="Times New Roman" panose="02020603050405020304" pitchFamily="18" charset="0"/>
                <a:cs typeface="Times New Roman" panose="02020603050405020304" pitchFamily="18" charset="0"/>
                <a:sym typeface="+mn-ea"/>
              </a:rPr>
              <a:t>Loeffler</a:t>
            </a:r>
            <a:r>
              <a:rPr lang="en-IN" sz="2200" dirty="0">
                <a:latin typeface="Times New Roman" panose="02020603050405020304" pitchFamily="18" charset="0"/>
                <a:cs typeface="Times New Roman" panose="02020603050405020304" pitchFamily="18" charset="0"/>
                <a:sym typeface="+mn-ea"/>
              </a:rPr>
              <a:t>, </a:t>
            </a:r>
            <a:r>
              <a:rPr lang="en-IN" sz="2200" dirty="0" err="1">
                <a:latin typeface="Times New Roman" panose="02020603050405020304" pitchFamily="18" charset="0"/>
                <a:cs typeface="Times New Roman" panose="02020603050405020304" pitchFamily="18" charset="0"/>
                <a:sym typeface="+mn-ea"/>
              </a:rPr>
              <a:t>Gaffky</a:t>
            </a:r>
            <a:r>
              <a:rPr lang="en-IN" sz="2200" dirty="0">
                <a:latin typeface="Times New Roman" panose="02020603050405020304" pitchFamily="18" charset="0"/>
                <a:cs typeface="Times New Roman" panose="02020603050405020304" pitchFamily="18" charset="0"/>
                <a:sym typeface="+mn-ea"/>
              </a:rPr>
              <a:t> and others, as his assistants.</a:t>
            </a:r>
            <a:endParaRPr lang="en-IN" sz="2200" dirty="0">
              <a:latin typeface="Times New Roman" panose="02020603050405020304" pitchFamily="18" charset="0"/>
              <a:cs typeface="Times New Roman" panose="02020603050405020304" pitchFamily="18" charset="0"/>
            </a:endParaRPr>
          </a:p>
          <a:p>
            <a:pPr marL="457200" indent="-457200"/>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1029645" y="2373890"/>
            <a:ext cx="7800109" cy="91028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altLang="en-US" sz="1700" b="1" dirty="0">
              <a:solidFill>
                <a:srgbClr val="C00000"/>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554990" y="1264285"/>
            <a:ext cx="8034655" cy="3586366"/>
          </a:xfrm>
          <a:prstGeom prst="rect">
            <a:avLst/>
          </a:prstGeom>
          <a:noFill/>
        </p:spPr>
        <p:txBody>
          <a:bodyPr wrap="square" rtlCol="0" anchor="t">
            <a:spAutoFit/>
          </a:bodyPr>
          <a:lstStyle/>
          <a:p>
            <a:pPr marL="457200" indent="-457200" algn="just">
              <a:lnSpc>
                <a:spcPct val="150000"/>
              </a:lnSpc>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Koch  </a:t>
            </a:r>
            <a:r>
              <a:rPr lang="en-IN" sz="2200" dirty="0">
                <a:latin typeface="Times New Roman" panose="02020603050405020304" pitchFamily="18" charset="0"/>
                <a:cs typeface="Times New Roman" panose="02020603050405020304" pitchFamily="18" charset="0"/>
                <a:sym typeface="+mn-ea"/>
              </a:rPr>
              <a:t>invented new methods </a:t>
            </a:r>
            <a:r>
              <a:rPr lang="en-IN" sz="2200" dirty="0" smtClean="0">
                <a:latin typeface="Times New Roman" panose="02020603050405020304" pitchFamily="18" charset="0"/>
                <a:cs typeface="Times New Roman" panose="02020603050405020304" pitchFamily="18" charset="0"/>
                <a:sym typeface="+mn-ea"/>
              </a:rPr>
              <a:t>of </a:t>
            </a:r>
            <a:r>
              <a:rPr lang="en-IN" sz="2200" dirty="0">
                <a:latin typeface="Times New Roman" panose="02020603050405020304" pitchFamily="18" charset="0"/>
                <a:cs typeface="Times New Roman" panose="02020603050405020304" pitchFamily="18" charset="0"/>
                <a:sym typeface="+mn-ea"/>
              </a:rPr>
              <a:t>cultivating pure cultures of bacteria on solid media such as potato, and on agar kept in the special kind of flat dish invented by his colleague Petri, which is still in common </a:t>
            </a:r>
            <a:r>
              <a:rPr lang="en-IN" sz="2200" dirty="0" smtClean="0">
                <a:latin typeface="Times New Roman" panose="02020603050405020304" pitchFamily="18" charset="0"/>
                <a:cs typeface="Times New Roman" panose="02020603050405020304" pitchFamily="18" charset="0"/>
                <a:sym typeface="+mn-ea"/>
              </a:rPr>
              <a:t>use.</a:t>
            </a:r>
          </a:p>
          <a:p>
            <a:pPr marL="457200" indent="-457200" algn="just">
              <a:lnSpc>
                <a:spcPct val="150000"/>
              </a:lnSpc>
              <a:buFont typeface="Wingdings" pitchFamily="2" charset="2"/>
              <a:buChar char="Ø"/>
            </a:pP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itchFamily="2" charset="2"/>
              <a:buChar char="Ø"/>
            </a:pPr>
            <a:r>
              <a:rPr lang="en-IN" sz="2200" dirty="0" smtClean="0">
                <a:latin typeface="Times New Roman" panose="02020603050405020304" pitchFamily="18" charset="0"/>
                <a:cs typeface="Times New Roman" panose="02020603050405020304" pitchFamily="18" charset="0"/>
                <a:sym typeface="+mn-ea"/>
              </a:rPr>
              <a:t>He </a:t>
            </a:r>
            <a:r>
              <a:rPr lang="en-IN" sz="2200" dirty="0">
                <a:latin typeface="Times New Roman" panose="02020603050405020304" pitchFamily="18" charset="0"/>
                <a:cs typeface="Times New Roman" panose="02020603050405020304" pitchFamily="18" charset="0"/>
                <a:sym typeface="+mn-ea"/>
              </a:rPr>
              <a:t>also developed new methods of staining bacteria which made them more easily visible and helped to identify them</a:t>
            </a:r>
            <a:r>
              <a:rPr lang="en-US" altLang="en-IN" sz="2200" dirty="0">
                <a:latin typeface="Times New Roman" panose="02020603050405020304" pitchFamily="18" charset="0"/>
                <a:cs typeface="Times New Roman" panose="02020603050405020304" pitchFamily="18" charset="0"/>
                <a:sym typeface="+mn-ea"/>
              </a:rPr>
              <a:t>.</a:t>
            </a:r>
          </a:p>
        </p:txBody>
      </p:sp>
      <p:sp>
        <p:nvSpPr>
          <p:cNvPr id="8" name="TextBox 7"/>
          <p:cNvSpPr txBox="1"/>
          <p:nvPr/>
        </p:nvSpPr>
        <p:spPr>
          <a:xfrm>
            <a:off x="151073" y="6380543"/>
            <a:ext cx="6014595" cy="338554"/>
          </a:xfrm>
          <a:prstGeom prst="rect">
            <a:avLst/>
          </a:prstGeom>
          <a:noFill/>
        </p:spPr>
        <p:txBody>
          <a:bodyPr wrap="square" rtlCol="0">
            <a:spAutoFit/>
          </a:bodyPr>
          <a:lstStyle/>
          <a:p>
            <a:r>
              <a:rPr lang="en-US" sz="1600" b="1" dirty="0" smtClean="0">
                <a:latin typeface="Constantia" pitchFamily="18" charset="0"/>
                <a:cs typeface="Arial" panose="020B0604020202020204" pitchFamily="34" charset="0"/>
              </a:rPr>
              <a:t>Robert Koch ,</a:t>
            </a:r>
            <a:r>
              <a:rPr lang="en-US" sz="1600" b="1" dirty="0" err="1" smtClean="0">
                <a:latin typeface="Constantia" pitchFamily="18" charset="0"/>
                <a:cs typeface="Arial" panose="020B0604020202020204" pitchFamily="34" charset="0"/>
              </a:rPr>
              <a:t>Dr.AthulSandheep.R</a:t>
            </a:r>
            <a:r>
              <a:rPr lang="en-US" sz="1600" b="1" dirty="0" smtClean="0">
                <a:latin typeface="Constantia" pitchFamily="18" charset="0"/>
                <a:cs typeface="Arial" panose="020B0604020202020204" pitchFamily="34" charset="0"/>
              </a:rPr>
              <a:t>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1169</Words>
  <Application>WPS Presentation</Application>
  <PresentationFormat>On-screen Show (4:3)</PresentationFormat>
  <Paragraphs>97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Avinz</dc:creator>
  <cp:lastModifiedBy>admission</cp:lastModifiedBy>
  <cp:revision>129</cp:revision>
  <dcterms:created xsi:type="dcterms:W3CDTF">2018-12-04T06:33:00Z</dcterms:created>
  <dcterms:modified xsi:type="dcterms:W3CDTF">2019-06-20T04:00:21Z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