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7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59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86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0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11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6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0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74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6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04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://health.utah.gov/ucan/cancer/skin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94F812-2F22-48FB-8E4A-2929987BAACA}"/>
              </a:ext>
            </a:extLst>
          </p:cNvPr>
          <p:cNvSpPr txBox="1"/>
          <p:nvPr/>
        </p:nvSpPr>
        <p:spPr>
          <a:xfrm>
            <a:off x="3831982" y="2663621"/>
            <a:ext cx="3907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R Meera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HOD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Mary’s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Thrissur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42913" y="600038"/>
            <a:ext cx="8251911" cy="115252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Mushroom polysaccharides in the prevention and treatment of cancer</a:t>
            </a:r>
          </a:p>
        </p:txBody>
      </p:sp>
    </p:spTree>
    <p:extLst>
      <p:ext uri="{BB962C8B-B14F-4D97-AF65-F5344CB8AC3E}">
        <p14:creationId xmlns:p14="http://schemas.microsoft.com/office/powerpoint/2010/main" xmlns="" val="13577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141284" y="76200"/>
            <a:ext cx="8540750" cy="11430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Surgery can cure cancers when they have not yet metastasized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74675" y="1301750"/>
            <a:ext cx="8569325" cy="516452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1890, mastectomy performed for first time</a:t>
            </a:r>
          </a:p>
          <a:p>
            <a:pPr algn="l">
              <a:defRPr/>
            </a:pP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Breast cancer: complete removal of the breast cancer</a:t>
            </a:r>
          </a:p>
          <a:p>
            <a:pPr marL="800100" lvl="1" indent="-342900" algn="l">
              <a:buFont typeface="Wingdings" panose="05000000000000000000" pitchFamily="2" charset="2"/>
              <a:buChar char="v"/>
              <a:defRPr/>
            </a:pPr>
            <a:endParaRPr lang="en-US" altLang="zh-TW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1900s: surgical techniques established for remove tumors</a:t>
            </a: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endParaRPr lang="en-US" altLang="zh-TW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techniques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Laser surgery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altLang="zh-TW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Electrosurgery</a:t>
            </a: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electrical current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Cryosurgery: liquid nitrogen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High-intensity focused ultrasound (HIFU)</a:t>
            </a:r>
          </a:p>
          <a:p>
            <a:pPr marL="800100" lvl="1" indent="-342900" algn="l">
              <a:buFont typeface="Wingdings" panose="05000000000000000000" pitchFamily="2" charset="2"/>
              <a:buChar char="v"/>
              <a:defRPr/>
            </a:pPr>
            <a:endParaRPr lang="en-US" altLang="zh-TW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removal of the primary tumor is frequently followed by radiation, chemotherapy, or both</a:t>
            </a:r>
          </a:p>
        </p:txBody>
      </p:sp>
    </p:spTree>
    <p:extLst>
      <p:ext uri="{BB962C8B-B14F-4D97-AF65-F5344CB8AC3E}">
        <p14:creationId xmlns:p14="http://schemas.microsoft.com/office/powerpoint/2010/main" xmlns="" val="6502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-106110" y="155185"/>
            <a:ext cx="8688126" cy="118782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Radiation therapy kills cancer cells by triggering apoptosis or mitotic death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762000" y="2067905"/>
            <a:ext cx="8077200" cy="42973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cases, surgery is not even practical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tumor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altLang="zh-TW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Leukemias</a:t>
            </a:r>
            <a:endParaRPr lang="en-US" altLang="zh-TW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endParaRPr lang="en-US" altLang="zh-TW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therapy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High-energy X-rays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Ionizing radiations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endParaRPr lang="en-US" altLang="zh-TW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Apoptosis and mitotic death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685800" y="647304"/>
            <a:ext cx="8153400" cy="8242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Chemotherapy 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609600" y="2109795"/>
            <a:ext cx="7877175" cy="37369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►"/>
              <a:defRPr/>
            </a:pPr>
            <a:endParaRPr lang="en-US" altLang="zh-TW" b="1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drugs that circulate in the bloodstream to reach cancer cells wherever they may reside 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en-US" altLang="zh-TW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for inhibition cancer cells proliferation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79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073" y="80956"/>
            <a:ext cx="7892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Adverse effects of conventional therapies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808" y="1771657"/>
            <a:ext cx="617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 to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Hematopoietic tissue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mucosa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967268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 should not be the sole criterion for assessing the treatment results!!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8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2938" y="157164"/>
            <a:ext cx="7967662" cy="12928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Biological response modifiers (BRMs) 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" y="2241996"/>
            <a:ext cx="8120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Fourth method of cancer treatment – Immunotherapy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BRMs are best choice for immunotherapy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BRMs  prevent carcinogenesis and  induce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carcinostasis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can be used as adjuncts to conventional treatments of cancer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BRMs are safe for long term use without side effects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5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1074" y="483812"/>
            <a:ext cx="8688126" cy="82880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Bioactive compounds of mushrooms </a:t>
            </a:r>
            <a:endParaRPr lang="en-IN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0050" y="1596413"/>
            <a:ext cx="8439150" cy="468837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 - the best known and most potent mushroom derived substances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Glycoproteins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Proteoglycans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Terpenoids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Fatty acids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Minerals and vitamins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" name="Picture 9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6925" y="3457575"/>
            <a:ext cx="2428875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66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1074" y="269632"/>
            <a:ext cx="868812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Mushroom polysaccharides as anticancer agents</a:t>
            </a:r>
            <a:endParaRPr lang="en-IN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5246" y="1426595"/>
            <a:ext cx="8055429" cy="42973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</a:rPr>
              <a:t>History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Lucas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(1957) - anti-tumor effect of higher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basidiomycetes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(specifically extracts of fruiting bodies of </a:t>
            </a:r>
            <a:r>
              <a:rPr lang="en-US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Boletus </a:t>
            </a:r>
            <a:r>
              <a:rPr lang="en-US" sz="3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edulis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Yohida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(1962)- </a:t>
            </a:r>
            <a:r>
              <a:rPr lang="en-US" sz="3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Lampteromyces</a:t>
            </a:r>
            <a:r>
              <a:rPr lang="en-US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japonicus</a:t>
            </a:r>
            <a:r>
              <a:rPr lang="en-US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kowamura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Sing, an agent active against Ehrlich carcinoma of the mouse.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Gregory (1966) -More than 7000 cultures of higher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basidiomyces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anti-tumor activity against rodent tumor systems. Positive inhibitory effects were obtained against sarcoma 180, mammary adenocarcinoma 755, and leukemia L-1210.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Ikekawa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(1968) - an essence obtained from the fruit body of edible mushrooms exhibited remarkable anti-tumor activity against  sarcoma 180.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Daba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(1998)- </a:t>
            </a:r>
            <a:r>
              <a:rPr lang="en-US" sz="3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Pleurotus</a:t>
            </a:r>
            <a:r>
              <a:rPr lang="en-US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Ostreatus</a:t>
            </a:r>
            <a:r>
              <a:rPr lang="en-US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mushrooms possess a potent anti-tumor activity against Ehrlich ascites carcinoma.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184" y="-114294"/>
            <a:ext cx="8458200" cy="123642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Mushroom polysaccharides as anticancer agents</a:t>
            </a:r>
            <a:endParaRPr lang="en-US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1074" y="1029562"/>
            <a:ext cx="8764326" cy="5514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against esophageal, stomach, prostate, lung cancers and many other cancers.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as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some of which are linked by β-(1-3), (1-6)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bonds  and α-(1-3)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bonds but many are true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heteroglycans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50 mushroom species have yielded potential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immunoceuticals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exhibit anticancer activity in vitro or in animal models. 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commercially available as anticancer drugs for human cancers include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Lentinan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Schizophyllan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Active hexose correlated compounds (AHCC),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Maitake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D-fraction, polysaccharide-K (PSK) and polysaccharide-P (PSP)  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901748"/>
            <a:ext cx="8688126" cy="109538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Anti-tumor polysaccharides isolated from </a:t>
            </a:r>
            <a:r>
              <a:rPr lang="en-US" sz="26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macrofungi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Lentinus</a:t>
            </a:r>
            <a:r>
              <a:rPr lang="en-US" sz="2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edodes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8959856"/>
              </p:ext>
            </p:extLst>
          </p:nvPr>
        </p:nvGraphicFramePr>
        <p:xfrm>
          <a:off x="1119182" y="2463611"/>
          <a:ext cx="6315074" cy="13815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6494"/>
                <a:gridCol w="2052399"/>
                <a:gridCol w="2816181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Compound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Origin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Molecular structure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Lentinan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Lentinus</a:t>
                      </a:r>
                      <a:r>
                        <a:rPr lang="en-US" sz="20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edodes</a:t>
                      </a:r>
                      <a:endParaRPr lang="en-US" sz="2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1,6-Monoglucosylbranched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1,3-β-D-</a:t>
                      </a:r>
                      <a:r>
                        <a:rPr lang="en-US" sz="2000" dirty="0" err="1">
                          <a:effectLst/>
                        </a:rPr>
                        <a:t>glucan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AutoShape 2" descr="Image result for lentinus edo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68" y="3862389"/>
            <a:ext cx="2466975" cy="1847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3238" y="5743569"/>
            <a:ext cx="337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Lentinus</a:t>
            </a:r>
            <a:r>
              <a:rPr lang="en-US" sz="2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edodes</a:t>
            </a:r>
            <a:endParaRPr lang="en-US" sz="22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IN" dirty="0" smtClean="0"/>
              <a:t>(Image from Bio-botanika.com)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823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Image result for lentinus edo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3043238" y="5372086"/>
            <a:ext cx="337185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Schizophyllum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commune</a:t>
            </a:r>
            <a:endParaRPr lang="en-US" sz="2400" b="1" dirty="0">
              <a:ea typeface="Times New Roman"/>
              <a:cs typeface="Times New Roman"/>
            </a:endParaRPr>
          </a:p>
          <a:p>
            <a:r>
              <a:rPr lang="en-IN" dirty="0" smtClean="0"/>
              <a:t>(Image from en-wikipedia.org)</a:t>
            </a:r>
            <a:endParaRPr lang="en-IN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01337" y="666206"/>
            <a:ext cx="6844937" cy="134547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Anti-tumor polysaccharides isolated from </a:t>
            </a:r>
            <a:r>
              <a:rPr lang="en-US" sz="32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macrofungi</a:t>
            </a:r>
            <a:r>
              <a:rPr lang="en-US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                     </a:t>
            </a:r>
            <a:r>
              <a:rPr lang="en-US" sz="32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S</a:t>
            </a:r>
            <a:r>
              <a:rPr lang="en-US" sz="32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chizophyllum</a:t>
            </a:r>
            <a:r>
              <a:rPr lang="en-US" sz="32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commune</a:t>
            </a:r>
            <a:r>
              <a:rPr lang="en-US" sz="32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</a:br>
            <a:endParaRPr lang="en-US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4870595"/>
              </p:ext>
            </p:extLst>
          </p:nvPr>
        </p:nvGraphicFramePr>
        <p:xfrm>
          <a:off x="1219200" y="2200275"/>
          <a:ext cx="7162800" cy="1051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38926"/>
                <a:gridCol w="1866715"/>
                <a:gridCol w="3457159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Compound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Molecular structure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Schizophyllan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Schizophyllum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commune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1,6-Monoglucosylbranched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1,3-β-D-</a:t>
                      </a:r>
                      <a:r>
                        <a:rPr lang="en-US" sz="2000" dirty="0" err="1">
                          <a:effectLst/>
                        </a:rPr>
                        <a:t>glucan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AutoShape 2" descr="Image result for schizophyllum commu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Image result for schizophyllum commu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1" y="3529012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3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28713" y="152400"/>
            <a:ext cx="61610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Understanding Cancer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8" name="Rectangle 113"/>
          <p:cNvSpPr>
            <a:spLocks noChangeArrowheads="1"/>
          </p:cNvSpPr>
          <p:nvPr/>
        </p:nvSpPr>
        <p:spPr bwMode="auto">
          <a:xfrm>
            <a:off x="3352800" y="1523999"/>
            <a:ext cx="4648200" cy="387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8463" indent="-398463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Cancer cells reproduce  every 2-6 weeks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8463" indent="-398463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is a large group of diseases (over 200) characterized by uncontrolled growth and spread of abnormal cells</a:t>
            </a:r>
          </a:p>
          <a:p>
            <a:pPr marL="398463" indent="-398463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200" b="1" dirty="0"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48" y="1295400"/>
            <a:ext cx="3251163" cy="4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Image result for lentinus edo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2643189" y="5629265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Grifola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frondosa</a:t>
            </a:r>
            <a:endParaRPr lang="en-US" sz="22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IN" dirty="0" smtClean="0"/>
              <a:t>(Image from Mushroomexpert.com)</a:t>
            </a:r>
            <a:endParaRPr lang="en-IN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7646" y="488946"/>
            <a:ext cx="8077200" cy="13636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endParaRPr lang="en-US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Anti-tumor polysaccharides isolated from </a:t>
            </a:r>
            <a:r>
              <a:rPr lang="en-US" sz="26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macrofungi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Grifola</a:t>
            </a:r>
            <a:r>
              <a:rPr lang="en-US" sz="2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frondosa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/>
            </a:r>
            <a:b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</a:b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4330054"/>
              </p:ext>
            </p:extLst>
          </p:nvPr>
        </p:nvGraphicFramePr>
        <p:xfrm>
          <a:off x="873089" y="1981195"/>
          <a:ext cx="7162800" cy="1051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8926"/>
                <a:gridCol w="1866715"/>
                <a:gridCol w="3457159"/>
              </a:tblGrid>
              <a:tr h="4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Compound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Molecular structure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Maitake</a:t>
                      </a:r>
                      <a:r>
                        <a:rPr lang="en-US" sz="2000" dirty="0">
                          <a:effectLst/>
                        </a:rPr>
                        <a:t> D-fraction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</a:rPr>
                        <a:t>Grifola</a:t>
                      </a:r>
                      <a:r>
                        <a:rPr lang="en-US" sz="2000" i="1" dirty="0">
                          <a:effectLst/>
                        </a:rPr>
                        <a:t> </a:t>
                      </a:r>
                      <a:r>
                        <a:rPr lang="en-US" sz="2000" i="1" dirty="0" err="1">
                          <a:effectLst/>
                        </a:rPr>
                        <a:t>frondosa</a:t>
                      </a:r>
                      <a:endParaRPr lang="en-US" sz="20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1,6-Monoglucosylbranched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1,3-β-D-</a:t>
                      </a:r>
                      <a:r>
                        <a:rPr lang="en-US" sz="2000" dirty="0" err="1">
                          <a:effectLst/>
                        </a:rPr>
                        <a:t>glucan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145132"/>
            <a:ext cx="3176587" cy="23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3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Image result for lentinus edo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3043238" y="5743569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Coriolus</a:t>
            </a:r>
            <a:r>
              <a:rPr lang="en-US" sz="22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versicolor</a:t>
            </a:r>
            <a:endParaRPr lang="en-US" sz="2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IN" dirty="0" smtClean="0"/>
              <a:t>(Image from mushroomremedy.com)</a:t>
            </a:r>
            <a:endParaRPr lang="en-IN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916" y="160338"/>
            <a:ext cx="8077200" cy="13636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Anti-tumor polysaccharides isolated from </a:t>
            </a:r>
            <a:r>
              <a:rPr lang="en-US" sz="26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macrofungi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Coriolus</a:t>
            </a:r>
            <a:r>
              <a:rPr lang="en-US" sz="2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versicolor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/>
            </a:r>
            <a:b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</a:b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4200536"/>
              </p:ext>
            </p:extLst>
          </p:nvPr>
        </p:nvGraphicFramePr>
        <p:xfrm>
          <a:off x="429900" y="1350125"/>
          <a:ext cx="8077182" cy="2453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9534"/>
                <a:gridCol w="2057400"/>
                <a:gridCol w="4600248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Compound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Molecular structure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PSK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Coriolus</a:t>
                      </a:r>
                      <a:r>
                        <a:rPr lang="en-US" sz="20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versicolor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1,3 and 1,6-monoglucosylbranched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1,4-β-D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glucan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with binding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 aspartic, glutamic and other acidic amino acids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PSP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Coriolus</a:t>
                      </a:r>
                      <a:r>
                        <a:rPr lang="en-US" sz="20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versicolor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Resemble to PSK structure but is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richer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 glutamic and aspartic acids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8" y="3914776"/>
            <a:ext cx="2846539" cy="18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0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Image result for lentinus edo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93432"/>
            <a:ext cx="8077200" cy="8733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Conclusions</a:t>
            </a:r>
            <a:endParaRPr lang="en-IN" sz="36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38200" y="1219200"/>
            <a:ext cx="7365274" cy="460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Mushroom polysaccharides offer a lot of hope for cancer patients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Safe when taken over long periods of treatment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Reduce the adverse effects of radiotherapy and chemotherapy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Allows the reduction in dose level of the toxic chemotherapeutic compound without reduced efficacy. </a:t>
            </a: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8263" y="5251270"/>
            <a:ext cx="1366007" cy="105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58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Image result for lentinus edo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Take home message</a:t>
            </a:r>
            <a:endParaRPr lang="en-IN" sz="2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2136339"/>
            <a:ext cx="80115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Edible Mushrooms are consumed by health conscious people all over the world for their healthcare.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maintain your good health and longevity, avoid empty processed food and chemical vitamins, use natural foods and include in your diet “the mushrooms-nature's gift to mankind”</a:t>
            </a:r>
          </a:p>
        </p:txBody>
      </p:sp>
      <p:pic>
        <p:nvPicPr>
          <p:cNvPr id="10" name="Picture 9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481954"/>
            <a:ext cx="2514599" cy="1942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29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Image result for lentinus edo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23880" y="609601"/>
            <a:ext cx="8001000" cy="5284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600" dirty="0" smtClean="0">
              <a:latin typeface="Comic Sans MS" pitchFamily="66" charset="0"/>
            </a:endParaRPr>
          </a:p>
          <a:p>
            <a:endParaRPr lang="en-US" sz="9600" dirty="0" smtClean="0">
              <a:latin typeface="Comic Sans MS" pitchFamily="66" charset="0"/>
            </a:endParaRPr>
          </a:p>
          <a:p>
            <a:endParaRPr lang="en-US" sz="36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en-US" sz="36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Thank You</a:t>
            </a:r>
            <a:endParaRPr lang="en-US" sz="36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7" y="1476376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1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989" y="304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Cancer ≠ </a:t>
            </a:r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Tumors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904853"/>
            <a:ext cx="85725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Tumor -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spontaneous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new tissue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that serves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physiological purpose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It can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be benign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like a wart,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or malignant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like most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lung cancers.</a:t>
            </a:r>
          </a:p>
          <a:p>
            <a:pPr algn="just"/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noncancerous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; tumors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that do not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spread</a:t>
            </a:r>
          </a:p>
          <a:p>
            <a:pPr algn="just"/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the property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of spreading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locally and to distant sites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The spreading of disease from one part of the body to another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Cancer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cells can be spread via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vessels or the lymphatic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the terms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malignant tumor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is synonymous with cancer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9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1030"/>
          <p:cNvSpPr txBox="1">
            <a:spLocks noChangeArrowheads="1"/>
          </p:cNvSpPr>
          <p:nvPr/>
        </p:nvSpPr>
        <p:spPr>
          <a:xfrm>
            <a:off x="117138" y="214302"/>
            <a:ext cx="8077200" cy="7239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Types of Cancer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342900" y="1266821"/>
            <a:ext cx="3467100" cy="20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460375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Carcinomas </a:t>
            </a:r>
            <a:r>
              <a:rPr lang="en-US" altLang="en-US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(cells that cover internal and external body surfaces</a:t>
            </a:r>
            <a:r>
              <a:rPr lang="en-US" altLang="en-US" sz="2200" dirty="0">
                <a:solidFill>
                  <a:schemeClr val="tx1"/>
                </a:solidFill>
                <a:effectLst/>
                <a:latin typeface="Tahoma" pitchFamily="34" charset="0"/>
              </a:rPr>
              <a:t>)</a:t>
            </a:r>
            <a:endParaRPr lang="en-US" altLang="en-US" sz="2200" b="1" dirty="0"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lvl="1" algn="just">
              <a:lnSpc>
                <a:spcPct val="190000"/>
              </a:lnSpc>
              <a:spcBef>
                <a:spcPct val="100000"/>
              </a:spcBef>
            </a:pPr>
            <a:endParaRPr lang="en-US" altLang="en-US" sz="2200" b="1" dirty="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102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09736"/>
            <a:ext cx="27432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028"/>
          <p:cNvSpPr>
            <a:spLocks noChangeShapeType="1"/>
          </p:cNvSpPr>
          <p:nvPr/>
        </p:nvSpPr>
        <p:spPr bwMode="auto">
          <a:xfrm>
            <a:off x="1143000" y="3429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1029"/>
          <p:cNvSpPr>
            <a:spLocks noChangeShapeType="1"/>
          </p:cNvSpPr>
          <p:nvPr/>
        </p:nvSpPr>
        <p:spPr bwMode="auto">
          <a:xfrm>
            <a:off x="1219200" y="38100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533400" y="3182263"/>
            <a:ext cx="121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</a:p>
        </p:txBody>
      </p:sp>
      <p:sp>
        <p:nvSpPr>
          <p:cNvPr id="12" name="Text Box 1032"/>
          <p:cNvSpPr txBox="1">
            <a:spLocks noChangeArrowheads="1"/>
          </p:cNvSpPr>
          <p:nvPr/>
        </p:nvSpPr>
        <p:spPr bwMode="auto">
          <a:xfrm>
            <a:off x="347656" y="3563263"/>
            <a:ext cx="106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Breast</a:t>
            </a:r>
          </a:p>
        </p:txBody>
      </p:sp>
      <p:sp>
        <p:nvSpPr>
          <p:cNvPr id="13" name="Text Box 1033"/>
          <p:cNvSpPr txBox="1">
            <a:spLocks noChangeArrowheads="1"/>
          </p:cNvSpPr>
          <p:nvPr/>
        </p:nvSpPr>
        <p:spPr bwMode="auto">
          <a:xfrm>
            <a:off x="371472" y="447290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</a:t>
            </a:r>
          </a:p>
        </p:txBody>
      </p:sp>
      <p:sp>
        <p:nvSpPr>
          <p:cNvPr id="14" name="Text Box 1034"/>
          <p:cNvSpPr txBox="1">
            <a:spLocks noChangeArrowheads="1"/>
          </p:cNvSpPr>
          <p:nvPr/>
        </p:nvSpPr>
        <p:spPr bwMode="auto">
          <a:xfrm>
            <a:off x="457200" y="5163463"/>
            <a:ext cx="1295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Bladder</a:t>
            </a:r>
          </a:p>
        </p:txBody>
      </p:sp>
      <p:sp>
        <p:nvSpPr>
          <p:cNvPr id="15" name="Line 1035"/>
          <p:cNvSpPr>
            <a:spLocks noChangeShapeType="1"/>
          </p:cNvSpPr>
          <p:nvPr/>
        </p:nvSpPr>
        <p:spPr bwMode="auto">
          <a:xfrm>
            <a:off x="1219200" y="47244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16" name="Line 1036"/>
          <p:cNvSpPr>
            <a:spLocks noChangeShapeType="1"/>
          </p:cNvSpPr>
          <p:nvPr/>
        </p:nvSpPr>
        <p:spPr bwMode="auto">
          <a:xfrm>
            <a:off x="1295400" y="5486400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17" name="Text Box 1037"/>
          <p:cNvSpPr txBox="1">
            <a:spLocks noChangeArrowheads="1"/>
          </p:cNvSpPr>
          <p:nvPr/>
        </p:nvSpPr>
        <p:spPr bwMode="auto">
          <a:xfrm>
            <a:off x="117139" y="5735925"/>
            <a:ext cx="2426036" cy="28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Prostate 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Men)</a:t>
            </a:r>
          </a:p>
        </p:txBody>
      </p:sp>
      <p:sp>
        <p:nvSpPr>
          <p:cNvPr id="18" name="Line 1038"/>
          <p:cNvSpPr>
            <a:spLocks noChangeShapeType="1"/>
          </p:cNvSpPr>
          <p:nvPr/>
        </p:nvSpPr>
        <p:spPr bwMode="auto">
          <a:xfrm flipV="1">
            <a:off x="2114550" y="5638798"/>
            <a:ext cx="2305050" cy="2286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19" name="Text Box 1039"/>
          <p:cNvSpPr txBox="1">
            <a:spLocks noChangeArrowheads="1"/>
          </p:cNvSpPr>
          <p:nvPr/>
        </p:nvSpPr>
        <p:spPr bwMode="auto">
          <a:xfrm>
            <a:off x="5943601" y="3122940"/>
            <a:ext cx="3200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Leukemia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Cells)</a:t>
            </a:r>
          </a:p>
        </p:txBody>
      </p:sp>
      <p:sp>
        <p:nvSpPr>
          <p:cNvPr id="20" name="Line 1040"/>
          <p:cNvSpPr>
            <a:spLocks noChangeShapeType="1"/>
          </p:cNvSpPr>
          <p:nvPr/>
        </p:nvSpPr>
        <p:spPr bwMode="auto">
          <a:xfrm flipV="1">
            <a:off x="4953000" y="32004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21" name="Text Box 1041"/>
          <p:cNvSpPr txBox="1">
            <a:spLocks noChangeArrowheads="1"/>
          </p:cNvSpPr>
          <p:nvPr/>
        </p:nvSpPr>
        <p:spPr bwMode="auto">
          <a:xfrm>
            <a:off x="6096000" y="3486319"/>
            <a:ext cx="2362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Lymphomas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(Lymph nodes &amp;tissues)</a:t>
            </a:r>
          </a:p>
        </p:txBody>
      </p:sp>
      <p:sp>
        <p:nvSpPr>
          <p:cNvPr id="22" name="Line 1042"/>
          <p:cNvSpPr>
            <a:spLocks noChangeShapeType="1"/>
          </p:cNvSpPr>
          <p:nvPr/>
        </p:nvSpPr>
        <p:spPr bwMode="auto">
          <a:xfrm>
            <a:off x="5105400" y="3657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23" name="Text Box 1043"/>
          <p:cNvSpPr txBox="1">
            <a:spLocks noChangeArrowheads="1"/>
          </p:cNvSpPr>
          <p:nvPr/>
        </p:nvSpPr>
        <p:spPr bwMode="auto">
          <a:xfrm>
            <a:off x="6096000" y="4934610"/>
            <a:ext cx="2667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Sarcomas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Cells in supportive tissues – bones &amp; muscles</a:t>
            </a:r>
          </a:p>
        </p:txBody>
      </p:sp>
      <p:sp>
        <p:nvSpPr>
          <p:cNvPr id="24" name="Line 1044"/>
          <p:cNvSpPr>
            <a:spLocks noChangeShapeType="1"/>
          </p:cNvSpPr>
          <p:nvPr/>
        </p:nvSpPr>
        <p:spPr bwMode="auto">
          <a:xfrm flipV="1">
            <a:off x="5105400" y="5943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556" y="6129333"/>
            <a:ext cx="333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Image Taken  from </a:t>
            </a:r>
            <a:r>
              <a:rPr lang="en-IN" b="1" dirty="0" err="1" smtClean="0"/>
              <a:t>Slideshare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5750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7" grpId="0" autoUpdateAnimBg="0"/>
      <p:bldP spid="19" grpId="0" autoUpdateAnimBg="0"/>
      <p:bldP spid="21" grpId="0" autoUpdateAnimBg="0"/>
      <p:bldP spid="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3840" y="496455"/>
            <a:ext cx="8229600" cy="745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Cancer Statistics Of India                  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938" y="1463465"/>
            <a:ext cx="8077200" cy="4800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marL="714375" indent="-714375" algn="just">
              <a:buFont typeface="Wingdings" panose="05000000000000000000" pitchFamily="2" charset="2"/>
              <a:buChar char="v"/>
            </a:pP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85,0000 new cancer cases 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about 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58,0000 cancer related 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714375" algn="just">
              <a:buFont typeface="Wingdings" panose="05000000000000000000" pitchFamily="2" charset="2"/>
              <a:buChar char="v"/>
            </a:pP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highest number of the oral and throat cancer cases in the world. </a:t>
            </a:r>
            <a:endParaRPr lang="en-US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714375" algn="just">
              <a:buFont typeface="Wingdings" panose="05000000000000000000" pitchFamily="2" charset="2"/>
              <a:buChar char="v"/>
            </a:pP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third oral cancer patient in the world is from India.</a:t>
            </a: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714375" algn="just">
              <a:buFont typeface="Wingdings" panose="05000000000000000000" pitchFamily="2" charset="2"/>
              <a:buChar char="v"/>
            </a:pP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Males 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Oral, Lungs and Stomach 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cancers</a:t>
            </a: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714375" algn="just">
              <a:buFont typeface="Wingdings" panose="05000000000000000000" pitchFamily="2" charset="2"/>
              <a:buChar char="v"/>
            </a:pP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Females 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Cervical, Breast and Oral 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cancers</a:t>
            </a: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714375" algn="just">
              <a:buFont typeface="Wingdings" panose="05000000000000000000" pitchFamily="2" charset="2"/>
              <a:buChar char="v"/>
            </a:pP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cancer is the number one cause of cancer death in India. </a:t>
            </a:r>
            <a:endParaRPr lang="en-US" sz="8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776775" y="3407217"/>
            <a:ext cx="8229600" cy="59724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Dramatic poetry 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04848" y="528638"/>
            <a:ext cx="8077200" cy="47465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What Causes Cancer?</a:t>
            </a:r>
          </a:p>
        </p:txBody>
      </p:sp>
      <p:pic>
        <p:nvPicPr>
          <p:cNvPr id="11" name="Picture 6" descr="j0180911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3514725" cy="42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0" y="1066787"/>
            <a:ext cx="3657600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factors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Tobacco and Second hand smoke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pollution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exposures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organisms</a:t>
            </a: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66800" y="5822272"/>
            <a:ext cx="259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xmlns="" val="1633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Internal Factors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4" y="2209806"/>
            <a:ext cx="5410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Inherited mutations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conditions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that occur from metabolism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057" descr="j03168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0" y="1509705"/>
            <a:ext cx="2971800" cy="4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696126" y="71427"/>
            <a:ext cx="7772400" cy="73899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Lifestyle Risks</a:t>
            </a:r>
          </a:p>
        </p:txBody>
      </p:sp>
      <p:sp>
        <p:nvSpPr>
          <p:cNvPr id="9" name="Rectangle 1028"/>
          <p:cNvSpPr txBox="1">
            <a:spLocks noChangeArrowheads="1"/>
          </p:cNvSpPr>
          <p:nvPr/>
        </p:nvSpPr>
        <p:spPr>
          <a:xfrm>
            <a:off x="3048000" y="814374"/>
            <a:ext cx="3543299" cy="534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Alcoholism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 high fat and low in fruits and vegetables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exercise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Unprotected exposure to the sun, (UV) rays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</a:p>
          <a:p>
            <a:pPr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US" sz="2400" dirty="0" smtClean="0"/>
          </a:p>
        </p:txBody>
      </p:sp>
      <p:pic>
        <p:nvPicPr>
          <p:cNvPr id="10" name="Picture 1036" descr="j01788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2" y="261926"/>
            <a:ext cx="1520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j03091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45" y="2971795"/>
            <a:ext cx="2362200" cy="155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j0175456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17234" y="609600"/>
            <a:ext cx="145044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35" descr="PH02832J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53" y="2494436"/>
            <a:ext cx="1371600" cy="177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57" descr="Don't take the sun lightly.  Cover up or use sunscreen on you and your kids everyday.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959" y="4476738"/>
            <a:ext cx="2500613" cy="16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225" y="47720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5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466271"/>
            <a:ext cx="83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Mushroom PS in prevention and treatment of cancer,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Dr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 R Meera, St Mary’s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zh-TW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How to treat Cancer?</a:t>
            </a:r>
          </a:p>
        </p:txBody>
      </p:sp>
      <p:sp>
        <p:nvSpPr>
          <p:cNvPr id="10" name="Rectangle 4"/>
          <p:cNvSpPr txBox="1">
            <a:spLocks noRot="1" noChangeArrowheads="1"/>
          </p:cNvSpPr>
          <p:nvPr/>
        </p:nvSpPr>
        <p:spPr>
          <a:xfrm>
            <a:off x="762000" y="1596413"/>
            <a:ext cx="80772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treatment options for cancer therapy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Chemotherapy</a:t>
            </a:r>
          </a:p>
          <a:p>
            <a:pPr>
              <a:buFont typeface="Arial" charset="0"/>
              <a:buChar char="►"/>
              <a:defRPr/>
            </a:pPr>
            <a:endParaRPr lang="en-US" altLang="zh-TW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type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situation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en-US" altLang="zh-TW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1411</Words>
  <Application>Microsoft Office PowerPoint</Application>
  <PresentationFormat>On-screen Show (4:3)</PresentationFormat>
  <Paragraphs>251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Mushroom polysaccharides in the prevention and treatment of cancer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admission</cp:lastModifiedBy>
  <cp:revision>214</cp:revision>
  <dcterms:created xsi:type="dcterms:W3CDTF">2018-12-04T06:33:32Z</dcterms:created>
  <dcterms:modified xsi:type="dcterms:W3CDTF">2019-06-20T23:18:17Z</dcterms:modified>
</cp:coreProperties>
</file>