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63" r:id="rId4"/>
    <p:sldId id="262" r:id="rId5"/>
    <p:sldId id="261" r:id="rId6"/>
    <p:sldId id="278" r:id="rId7"/>
    <p:sldId id="279" r:id="rId8"/>
    <p:sldId id="281" r:id="rId9"/>
    <p:sldId id="283" r:id="rId10"/>
    <p:sldId id="284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130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893A24-685C-47EF-A629-502D73F5DEA8}" type="datetimeFigureOut">
              <a:rPr lang="en-US" smtClean="0"/>
              <a:pPr/>
              <a:t>26/Jun/2019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378182-CCB6-4453-B1D7-DD1C1BADD3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275050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26-06-2019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945950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26-06-2019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308605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26-06-2019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799057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26-06-2019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661194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26-06-2019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348661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26-06-2019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348303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26-06-2019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300760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26-06-2019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157499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26-06-2019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25960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26-06-2019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658123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26-06-2019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01682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550400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w3schools.com/cssref/pr_font_weight.asp" TargetMode="External"/><Relationship Id="rId3" Type="http://schemas.openxmlformats.org/officeDocument/2006/relationships/hyperlink" Target="https://www.w3schools.com/cssref/pr_font_font.asp" TargetMode="External"/><Relationship Id="rId7" Type="http://schemas.openxmlformats.org/officeDocument/2006/relationships/hyperlink" Target="https://www.w3schools.com/cssref/pr_font_font-variant.asp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w3schools.com/cssref/pr_font_font-style.asp" TargetMode="External"/><Relationship Id="rId5" Type="http://schemas.openxmlformats.org/officeDocument/2006/relationships/hyperlink" Target="https://www.w3schools.com/cssref/pr_font_font-size.asp" TargetMode="External"/><Relationship Id="rId4" Type="http://schemas.openxmlformats.org/officeDocument/2006/relationships/hyperlink" Target="https://www.w3schools.com/cssref/pr_font_font-family.asp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DAA5872A-EBA1-4765-860B-C6F753BE861D}"/>
              </a:ext>
            </a:extLst>
          </p:cNvPr>
          <p:cNvSpPr txBox="1"/>
          <p:nvPr/>
        </p:nvSpPr>
        <p:spPr>
          <a:xfrm>
            <a:off x="178905" y="692702"/>
            <a:ext cx="85840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CSS: Cascading Style Sheets</a:t>
            </a:r>
            <a:endParaRPr lang="en-IN" sz="3600" b="1" dirty="0">
              <a:solidFill>
                <a:srgbClr val="C00000"/>
              </a:solidFill>
              <a:latin typeface="Bookman Old Style" panose="02050604050505020204" pitchFamily="18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2B94F812-2F22-48FB-8E4A-2929987BAACA}"/>
              </a:ext>
            </a:extLst>
          </p:cNvPr>
          <p:cNvSpPr txBox="1"/>
          <p:nvPr/>
        </p:nvSpPr>
        <p:spPr>
          <a:xfrm>
            <a:off x="4145475" y="3314700"/>
            <a:ext cx="4236525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Aparna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Assistant Professor  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Vocational Studies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St. Mary’s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College,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Thrissur </a:t>
            </a:r>
          </a:p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57712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32147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CSS,Aparna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U,St.Mar’ys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College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-237815" y="583825"/>
            <a:ext cx="7800109" cy="910281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57200" y="1828800"/>
            <a:ext cx="8494776" cy="45674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buNone/>
            </a:pP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Ghazal</a:t>
            </a:r>
          </a:p>
          <a:p>
            <a:pPr>
              <a:lnSpc>
                <a:spcPct val="120000"/>
              </a:lnSpc>
              <a:buFont typeface="Wingdings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important lyric form in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arabic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persian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turkish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urdu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poetry, written in couplets using a single rhyme (aa,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ca, da, etc.)</a:t>
            </a:r>
          </a:p>
          <a:p>
            <a:pPr>
              <a:lnSpc>
                <a:spcPct val="120000"/>
              </a:lnSpc>
              <a:buFont typeface="Wingdings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Often mention the poet’s name in the last couplet. </a:t>
            </a:r>
          </a:p>
          <a:p>
            <a:pPr>
              <a:lnSpc>
                <a:spcPct val="120000"/>
              </a:lnSpc>
              <a:buFont typeface="Wingdings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Provide the basis for popular love songs</a:t>
            </a:r>
          </a:p>
          <a:p>
            <a:pPr>
              <a:lnSpc>
                <a:spcPct val="120000"/>
              </a:lnSpc>
              <a:buFont typeface="Wingdings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Goethe and other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german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poets of the early 19th century wrote some imitations of the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persian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ghazal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buFont typeface="Wingdings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form has been adopted by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number of modern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american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poets, notably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adrienne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rich</a:t>
            </a:r>
          </a:p>
          <a:p>
            <a:pPr>
              <a:lnSpc>
                <a:spcPct val="120000"/>
              </a:lnSpc>
              <a:buFont typeface="Wingdings" pitchFamily="2" charset="2"/>
              <a:buChar char="v"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7200" y="1261089"/>
            <a:ext cx="8100294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In short ,the following are the CSS Properties</a:t>
            </a:r>
            <a:endParaRPr lang="en-US" sz="26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68785441"/>
              </p:ext>
            </p:extLst>
          </p:nvPr>
        </p:nvGraphicFramePr>
        <p:xfrm>
          <a:off x="425394" y="1887663"/>
          <a:ext cx="8364276" cy="3631373"/>
        </p:xfrm>
        <a:graphic>
          <a:graphicData uri="http://schemas.openxmlformats.org/drawingml/2006/table">
            <a:tbl>
              <a:tblPr/>
              <a:tblGrid>
                <a:gridCol w="208947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74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71886">
                <a:tc>
                  <a:txBody>
                    <a:bodyPr/>
                    <a:lstStyle/>
                    <a:p>
                      <a:pPr algn="l" fontAlgn="t"/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Property</a:t>
                      </a:r>
                    </a:p>
                  </a:txBody>
                  <a:tcPr marL="120133" marR="60066" marT="60066" marB="60066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Description</a:t>
                      </a:r>
                    </a:p>
                  </a:txBody>
                  <a:tcPr marL="60066" marR="60066" marT="60066" marB="60066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71886">
                <a:tc>
                  <a:txBody>
                    <a:bodyPr/>
                    <a:lstStyle/>
                    <a:p>
                      <a:pPr algn="l" fontAlgn="t"/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font</a:t>
                      </a:r>
                      <a:endParaRPr lang="en-US" sz="2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0133" marR="60066" marT="60066" marB="60066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Sets all the font properties in one declaration</a:t>
                      </a:r>
                    </a:p>
                  </a:txBody>
                  <a:tcPr marL="60066" marR="60066" marT="60066" marB="60066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71886">
                <a:tc>
                  <a:txBody>
                    <a:bodyPr/>
                    <a:lstStyle/>
                    <a:p>
                      <a:pPr algn="l" fontAlgn="t"/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4"/>
                        </a:rPr>
                        <a:t>font-family</a:t>
                      </a:r>
                      <a:endParaRPr lang="en-US" sz="2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0133" marR="60066" marT="60066" marB="60066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Specifies the font family for text</a:t>
                      </a:r>
                    </a:p>
                  </a:txBody>
                  <a:tcPr marL="60066" marR="60066" marT="60066" marB="60066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71886">
                <a:tc>
                  <a:txBody>
                    <a:bodyPr/>
                    <a:lstStyle/>
                    <a:p>
                      <a:pPr algn="l" fontAlgn="t"/>
                      <a:r>
                        <a:rPr lang="en-US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5"/>
                        </a:rPr>
                        <a:t>font-size</a:t>
                      </a:r>
                      <a:endParaRPr lang="en-US" sz="2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0133" marR="60066" marT="60066" marB="60066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Specifies the font size of text</a:t>
                      </a:r>
                    </a:p>
                  </a:txBody>
                  <a:tcPr marL="60066" marR="60066" marT="60066" marB="60066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71886">
                <a:tc>
                  <a:txBody>
                    <a:bodyPr/>
                    <a:lstStyle/>
                    <a:p>
                      <a:pPr algn="l" fontAlgn="t"/>
                      <a:r>
                        <a:rPr lang="en-US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6"/>
                        </a:rPr>
                        <a:t>font-style</a:t>
                      </a:r>
                      <a:endParaRPr lang="en-US" sz="2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0133" marR="60066" marT="60066" marB="60066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Specifies the font style for text</a:t>
                      </a:r>
                    </a:p>
                  </a:txBody>
                  <a:tcPr marL="60066" marR="60066" marT="60066" marB="60066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800057">
                <a:tc>
                  <a:txBody>
                    <a:bodyPr/>
                    <a:lstStyle/>
                    <a:p>
                      <a:pPr algn="l" fontAlgn="t"/>
                      <a:r>
                        <a:rPr lang="en-US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7"/>
                        </a:rPr>
                        <a:t>font-variant</a:t>
                      </a:r>
                      <a:endParaRPr lang="en-US" sz="2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0133" marR="60066" marT="60066" marB="60066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Specifies whether or not a text should be displayed in a small-caps font</a:t>
                      </a:r>
                    </a:p>
                  </a:txBody>
                  <a:tcPr marL="60066" marR="60066" marT="60066" marB="60066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71886">
                <a:tc>
                  <a:txBody>
                    <a:bodyPr/>
                    <a:lstStyle/>
                    <a:p>
                      <a:pPr algn="l" fontAlgn="t"/>
                      <a:r>
                        <a:rPr lang="en-US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8"/>
                        </a:rPr>
                        <a:t>font-weight</a:t>
                      </a:r>
                      <a:endParaRPr lang="en-US" sz="2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0133" marR="60066" marT="60066" marB="60066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Specifies the weight of a font</a:t>
                      </a:r>
                    </a:p>
                  </a:txBody>
                  <a:tcPr marL="60066" marR="60066" marT="60066" marB="60066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251549" y="862747"/>
            <a:ext cx="65" cy="92841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63480" rIns="0" bIns="6348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600" dirty="0">
              <a:latin typeface="Bookman Old Style" panose="020506040505050202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6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63222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32070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CSS,Aparna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U,St.Mary’s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College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-237815" y="583825"/>
            <a:ext cx="7800109" cy="910281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6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CSS- </a:t>
            </a:r>
            <a:r>
              <a:rPr lang="en-US" sz="26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DEFINITIONS</a:t>
            </a:r>
          </a:p>
        </p:txBody>
      </p:sp>
      <p:sp>
        <p:nvSpPr>
          <p:cNvPr id="2" name="Rectangle 1"/>
          <p:cNvSpPr/>
          <p:nvPr/>
        </p:nvSpPr>
        <p:spPr>
          <a:xfrm>
            <a:off x="457200" y="1828800"/>
            <a:ext cx="8489882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CSS describes how HTML elements are to be displayed on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Screen,paper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or in other media.</a:t>
            </a:r>
          </a:p>
          <a:p>
            <a:pPr algn="just"/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CSS saves a lot of work. It can control the layout of multiple web pages all at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once</a:t>
            </a:r>
          </a:p>
          <a:p>
            <a:pPr algn="just"/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External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stylesheets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stored in CSS files</a:t>
            </a:r>
          </a:p>
          <a:p>
            <a:pPr algn="just"/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16383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32070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CSS,Aparna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U,St.Mary’s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College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573868" y="622847"/>
            <a:ext cx="2185214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CSS Syntax</a:t>
            </a:r>
            <a:endParaRPr lang="en-US" sz="2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30200" y="2256541"/>
            <a:ext cx="8343900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A CSS rule set consists of a Selector and a declaration block: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selector points to the HTML element you want to style.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declaration block contains one or more declarations separated by semicolons.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Each declaration includes a CSS property name and a value, separated by a colon.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CSS declaration always ends with a semicolon, and declaration blocks are surrounded by curly braces</a:t>
            </a:r>
          </a:p>
          <a:p>
            <a:pPr algn="just">
              <a:buNone/>
            </a:pP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9716" y="1115290"/>
            <a:ext cx="5456908" cy="1141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75031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32147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CSS,Aparna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U,St.Mar’ys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College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-304800" y="996528"/>
            <a:ext cx="8229600" cy="745524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6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CSS Fonts </a:t>
            </a:r>
            <a:endParaRPr lang="en-US" sz="2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200" y="1828800"/>
            <a:ext cx="8494776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CSS, there are two types of font family names: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generic family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a group of font families with a similar look (like "Serif" or "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Monospace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")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font family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a specific font family (like "Times New Roman" or "Arial")</a:t>
            </a:r>
          </a:p>
          <a:p>
            <a:pPr algn="just">
              <a:buNone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43421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32275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CSS,Aparna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U,St.Mar’ys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College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654626" y="982045"/>
            <a:ext cx="439189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latin typeface="Bookman Old Style" pitchFamily="18" charset="0"/>
              </a:rPr>
              <a:t>  </a:t>
            </a:r>
            <a:r>
              <a:rPr lang="en-US" sz="26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Font Family</a:t>
            </a:r>
            <a:endParaRPr lang="en-US" sz="2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19100" y="1706269"/>
            <a:ext cx="804487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anose="05000000000000000000" pitchFamily="2" charset="2"/>
              <a:buChar char="v"/>
            </a:pPr>
            <a:endParaRPr lang="en-US" sz="2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18902" y="1716698"/>
            <a:ext cx="7894973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Font family text is set with the font family property.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Font family should holds several fonts names as “fallback” system.</a:t>
            </a:r>
          </a:p>
          <a:p>
            <a:pPr algn="just"/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the browser does not support the first font.</a:t>
            </a:r>
          </a:p>
          <a:p>
            <a:pPr algn="just"/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tries for second font and so on. </a:t>
            </a:r>
          </a:p>
          <a:p>
            <a:pPr algn="just"/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 {</a:t>
            </a:r>
          </a:p>
          <a:p>
            <a:pPr algn="just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font-family: "Times New Roman", Times, serif;</a:t>
            </a:r>
          </a:p>
          <a:p>
            <a:pPr algn="just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-1776775" y="3407217"/>
            <a:ext cx="8229600" cy="597243"/>
          </a:xfrm>
          <a:prstGeom prst="rect">
            <a:avLst/>
          </a:prstGeom>
        </p:spPr>
        <p:txBody>
          <a:bodyPr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600" b="1" dirty="0">
              <a:solidFill>
                <a:srgbClr val="C00000"/>
              </a:solidFill>
              <a:latin typeface="Bookman Old Style" panose="020506040505050202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33709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A72F5BB-01CE-4E1F-B528-9003564E9862}"/>
              </a:ext>
            </a:extLst>
          </p:cNvPr>
          <p:cNvSpPr txBox="1"/>
          <p:nvPr/>
        </p:nvSpPr>
        <p:spPr>
          <a:xfrm>
            <a:off x="164326" y="6407047"/>
            <a:ext cx="32147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CSS,Aparna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U,St.Mar’ys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College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-237815" y="583825"/>
            <a:ext cx="7800109" cy="910281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097279" y="1088612"/>
            <a:ext cx="7341327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font-style property is mostly used to specify italic text.</a:t>
            </a:r>
          </a:p>
          <a:p>
            <a:pPr algn="just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property has three values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Normal – The text is shown normally.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Italic – The text is shown in italics.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Oblique – The text is “leaning”.</a:t>
            </a:r>
          </a:p>
          <a:p>
            <a:pPr algn="just"/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p.normal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{</a:t>
            </a:r>
          </a:p>
          <a:p>
            <a:pPr algn="just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font-style: normal;</a:t>
            </a:r>
          </a:p>
          <a:p>
            <a:pPr algn="just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algn="just"/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p.italic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</a:p>
          <a:p>
            <a:pPr algn="just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font-style: italic;</a:t>
            </a:r>
          </a:p>
          <a:p>
            <a:pPr algn="just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algn="just"/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p.oblique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</a:p>
          <a:p>
            <a:pPr algn="just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font-style: oblique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2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59962" y="405404"/>
            <a:ext cx="4238179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Font Style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xmlns="" val="650207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32147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CSS,Aparna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U,St.Mar’ys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College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-237815" y="583825"/>
            <a:ext cx="7800109" cy="910281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927462" y="1454421"/>
            <a:ext cx="7672542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Font-size property set the size of the text.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font-size value can be an absolute, or relative size.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Absolute size:</a:t>
            </a: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Sets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text to a specified size</a:t>
            </a: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Does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allow a user to change the text size in all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browsers.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Relative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size:</a:t>
            </a: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Sets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size relative to surrounding elements</a:t>
            </a: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Allows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user to change the text size in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browsers.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h1 {</a:t>
            </a:r>
            <a:b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font-size: 40px;</a:t>
            </a:r>
            <a:b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>
              <a:buNone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46100" y="922789"/>
            <a:ext cx="1830950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Font Size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xmlns="" val="3130494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31665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CSS,Aparna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USt.Mar’ys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College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-237815" y="583825"/>
            <a:ext cx="7800109" cy="910281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53141" y="1854926"/>
            <a:ext cx="7959199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Font-Weight property specifies the weight of the font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None/>
            </a:pPr>
            <a:r>
              <a:rPr lang="de-DE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p.normal {</a:t>
            </a:r>
          </a:p>
          <a:p>
            <a:pPr>
              <a:buNone/>
            </a:pPr>
            <a:r>
              <a:rPr lang="de-DE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font-weight: normal;</a:t>
            </a:r>
          </a:p>
          <a:p>
            <a:pPr>
              <a:buNone/>
            </a:pPr>
            <a:r>
              <a:rPr lang="de-DE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>
              <a:buNone/>
            </a:pPr>
            <a:endParaRPr lang="de-DE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de-DE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p.thick {</a:t>
            </a:r>
          </a:p>
          <a:p>
            <a:pPr>
              <a:buNone/>
            </a:pPr>
            <a:r>
              <a:rPr lang="de-DE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font-weight: bold;</a:t>
            </a:r>
          </a:p>
          <a:p>
            <a:pPr>
              <a:buNone/>
            </a:pPr>
            <a:r>
              <a:rPr lang="de-DE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>
              <a:buNone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7200" y="1261089"/>
            <a:ext cx="2313454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Font Weight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xmlns="" val="2080817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32147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CSS,Aparna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U,St.Mar’ys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College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-237815" y="583825"/>
            <a:ext cx="7800109" cy="910281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18456" y="1259830"/>
            <a:ext cx="8082643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  <a:defRPr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font-variant properties specifies whether or not a text should be displayed in small-caps font.</a:t>
            </a:r>
          </a:p>
          <a:p>
            <a:pPr marL="342900" indent="-342900">
              <a:buFont typeface="Wingdings" panose="05000000000000000000" pitchFamily="2" charset="2"/>
              <a:buChar char="v"/>
              <a:defRPr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a small-caps font, all lowercase letters are converted to uppercase letters. </a:t>
            </a:r>
          </a:p>
          <a:p>
            <a:pPr marL="342900" indent="-342900">
              <a:buFont typeface="Wingdings" panose="05000000000000000000" pitchFamily="2" charset="2"/>
              <a:buChar char="v"/>
              <a:defRPr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converted uppercase letters appears in a smaller font size than the original uppercase letters in the text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Here is the example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p.normal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{</a:t>
            </a:r>
            <a:b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font-variant: normal;</a:t>
            </a:r>
            <a:b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p.small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{</a:t>
            </a:r>
            <a:b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font-variant: small-caps;</a:t>
            </a:r>
            <a:b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>
              <a:buNone/>
            </a:pPr>
            <a:endParaRPr lang="en-US" sz="2000" dirty="0"/>
          </a:p>
          <a:p>
            <a:pPr>
              <a:buNone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4800" y="792743"/>
            <a:ext cx="2393604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Font Variant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xmlns="" val="1936606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180</TotalTime>
  <Words>587</Words>
  <Application>Microsoft Office PowerPoint</Application>
  <PresentationFormat>On-screen Show (4:3)</PresentationFormat>
  <Paragraphs>106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Avinz</dc:creator>
  <cp:lastModifiedBy>admission</cp:lastModifiedBy>
  <cp:revision>125</cp:revision>
  <dcterms:created xsi:type="dcterms:W3CDTF">2018-12-04T06:33:32Z</dcterms:created>
  <dcterms:modified xsi:type="dcterms:W3CDTF">2019-06-26T05:52:35Z</dcterms:modified>
</cp:coreProperties>
</file>