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302" r:id="rId4"/>
    <p:sldId id="281" r:id="rId5"/>
    <p:sldId id="283" r:id="rId6"/>
    <p:sldId id="286" r:id="rId7"/>
    <p:sldId id="287" r:id="rId8"/>
    <p:sldId id="288" r:id="rId9"/>
    <p:sldId id="305" r:id="rId10"/>
    <p:sldId id="289" r:id="rId11"/>
    <p:sldId id="308" r:id="rId12"/>
    <p:sldId id="290" r:id="rId13"/>
    <p:sldId id="292" r:id="rId14"/>
    <p:sldId id="294" r:id="rId15"/>
    <p:sldId id="306" r:id="rId16"/>
    <p:sldId id="296" r:id="rId17"/>
    <p:sldId id="298" r:id="rId18"/>
    <p:sldId id="300" r:id="rId19"/>
    <p:sldId id="307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36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3A24-685C-47EF-A629-502D73F5DEA8}" type="datetimeFigureOut">
              <a:rPr lang="en-US" smtClean="0"/>
              <a:pPr/>
              <a:t>21/Jun/2019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8182-CCB6-4453-B1D7-DD1C1BADD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2B8484-1209-4A1B-9E9D-AE665D108EF6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7B66D5-C259-4D77-ADB9-FEFE46D88BEB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42E054-CE45-4485-B06C-D5DF6BFF75EB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46FB04-DA1C-44F7-9297-658B445811BA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2B4259-FF2B-42F4-AA5B-8CF4805A3EF5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D322E3-84AF-4409-A420-BE8BE01A7142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965F9E-BA30-4C20-BDBB-BF6E854F29C1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27B7055-19C7-4083-ADFC-D06BEA35C541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125387-CBCC-4163-B85F-661A46F229BB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B240BA-BF18-41E7-8F41-9F1FBBA12757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130908-BA78-48C6-A116-F58E6852AE0B}" type="datetime1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Microbes in the environment, Dr. Mabel Merlen Jacob, St. Mary's College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39BF27-1058-48A2-98F7-AAFB7670CA6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blog.drwile.com/nylon-digesting-bacteria-are-almost-certainly-not-a-modern-strai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ilandgastechnology.net/health-safety-environment-news/oil-natural-gas-eating-bacteria-clear-spill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treatmentsresearch.com/clostridium-as-a-cancer-therap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ciencedaily.com/releases/2015/10/151021083529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10-01-sulphur-eating-bacteria-limit-acid-run-off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omtastic.com/webecoist/2011/09/26/beneficial-bacteria-12-ways-microbes-help-the-environme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23126-bacteria-sucked-up-200-000-tons-of-oil-after-bp-spill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hero.com/sg/microbiology/environmental-application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microbes.com/electricigens-when-bacteria-produce-electricit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news.org/article/bacteria-go-electri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decks.net/plastic-eating-enzym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5475" y="3314700"/>
            <a:ext cx="3907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Mabel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Merlen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Jacob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Mary’s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College,Thrissur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393295"/>
            <a:ext cx="8631382" cy="1126490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Microsoft YaHei" panose="020B0503020204020204" charset="-122"/>
              </a:rPr>
              <a:t>Microbes in The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3021" y="0"/>
            <a:ext cx="991088" cy="111529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78130" y="1293205"/>
            <a:ext cx="8865870" cy="4775085"/>
          </a:xfrm>
        </p:spPr>
        <p:txBody>
          <a:bodyPr vert="horz" wrap="square" lIns="91440" tIns="45720" rIns="91440" bIns="45720" numCol="1" anchor="t" anchorCtr="0" compatLnSpc="1">
            <a:normAutofit fontScale="82500" lnSpcReduction="10000"/>
          </a:bodyPr>
          <a:lstStyle/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Nylon 6 - polymer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used in toothbrushes, surgical sutures, ropes, hosiery and </a:t>
            </a:r>
            <a:r>
              <a:rPr lang="en-US" sz="27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ea"/>
              </a:rPr>
              <a:t>violin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strings. 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Manufacture of Nylon 6 produces toxic byproducts that get carried out in waste water 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Flavobacterium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produces special enzymes to digest these byproducts 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They didn’t have these enzymes previously, and those enzymes aren’t seen in similar bacterial strains.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ability to produce these enzymes in order to consume a material that didn’t even exist prior to the invention of nylon in 1935!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40971" y="0"/>
            <a:ext cx="6505304" cy="115951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Nylon-Eating Bacteria Clean Up Factory Waste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83177" y="6257348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drwile.com/wp-content/uploads/2018/07/bacillus_ce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988" y="695559"/>
            <a:ext cx="3858361" cy="2776304"/>
          </a:xfrm>
          <a:prstGeom prst="rect">
            <a:avLst/>
          </a:prstGeom>
          <a:noFill/>
        </p:spPr>
      </p:pic>
      <p:pic>
        <p:nvPicPr>
          <p:cNvPr id="1028" name="Picture 4" descr="https://image.slidesharecdn.com/microorganisms-141002125519-phpapp01/95/micro-organisms-11-638.jpg?cb=1412254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25" y="3013848"/>
            <a:ext cx="3840889" cy="30054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91495" y="3486149"/>
            <a:ext cx="44525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dirty="0" smtClean="0">
                <a:hlinkClick r:id="rId4"/>
              </a:rPr>
              <a:t>http://blog.drwile.com/nylon-digesting-bacteria-are-almost-certainly-not-a-modern-strain/</a:t>
            </a:r>
            <a:endParaRPr lang="en-IN" sz="9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97033" y="6492875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6" name="Picture 5" descr="College logo_Updat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3021" y="0"/>
            <a:ext cx="991088" cy="11152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5300" y="1591310"/>
            <a:ext cx="8153400" cy="4144472"/>
          </a:xfrm>
        </p:spPr>
        <p:txBody>
          <a:bodyPr vert="horz" wrap="square" lIns="91440" tIns="45720" rIns="91440" bIns="45720" numCol="1" anchor="t" anchorCtr="0" compatLnSpc="1">
            <a:normAutofit fontScale="97500"/>
          </a:bodyPr>
          <a:lstStyle/>
          <a:p>
            <a:pPr marL="320040" lvl="0" indent="-320040" fontAlgn="base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Methane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- one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of the most dangerous greenhouse gases; produced by industrial and natural processes, decomposition of waste. 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Some types of bacteria use copper from the environment to metabolize methane, eliminating both the greenhouse gas and toxic heavy metals all at once.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After eating the methane, the bacteria turn it into methanol – so we can harvest their waste for use as fuel.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89612" y="280852"/>
            <a:ext cx="5826034" cy="9906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Metabolizing Methane, A Greenhouse Gas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10886" y="6492875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1266" name="Picture 2" descr="Oil and natural gas eating bacteria to clear-up spi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4484" y="4710112"/>
            <a:ext cx="2895600" cy="16287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771900" y="6274355"/>
            <a:ext cx="537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dirty="0" smtClean="0">
                <a:hlinkClick r:id="rId4"/>
              </a:rPr>
              <a:t>http://www.oilandgastechnology.net/health-safety-environment-news/oil-natural-gas-eating-bacteria-clear-spills</a:t>
            </a:r>
            <a:endParaRPr lang="en-IN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22077" cy="13255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Turning Newspapers into Car Fuel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260764"/>
            <a:ext cx="8153400" cy="4821381"/>
          </a:xfrm>
        </p:spPr>
        <p:txBody>
          <a:bodyPr vert="horz" wrap="square" lIns="91440" tIns="45720" rIns="91440" bIns="45720" numCol="1" anchor="t" anchorCtr="0" compatLnSpc="1">
            <a:normAutofit fontScale="85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Microbes named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T-103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found in animal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waste eat paper and produce butanol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Tulane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developed a method for growing the cellulose-consuming microbes so they can produce fuel in the presence of oxygen, which is lethal to other butanol-producing bacteria.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This could make the whole fuel production process far less expensive and more potentially applicable in the real world.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Butanol produces more energy than ethanol and doesn’t require engine modifications. It can also be carried through existing fuel pipelines.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552450" y="6312766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Soil-Dwelling Bacteria Kills Cancer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</a:b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759527"/>
            <a:ext cx="8153400" cy="3893128"/>
          </a:xfrm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sporogenes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-used to deliver drugs in cancer therapy by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exploitingto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its ability to target tumors.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sporogenes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will only grow in oxygen-depleted environments – like the center of solid tumors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says Professor Nigel Minton of the University of Nottingham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When injected into a tumor log with cancer drugs, the bacteria help the drugs kill the tumor cells without affecting healthy tissue.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524741" y="6201930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ostridium nov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691" y="193964"/>
            <a:ext cx="7356764" cy="61929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19055" y="629479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900" dirty="0" smtClean="0">
                <a:hlinkClick r:id="rId3"/>
              </a:rPr>
              <a:t>https://www.cancertreatmentsresearch.com/clostridium-as-a-cancer-therapy/</a:t>
            </a:r>
            <a:endParaRPr lang="en-IN" sz="9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413905" y="6492875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86" y="0"/>
            <a:ext cx="7886700" cy="132556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Panda Poop Bacteria Makes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Biofuel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0945" y="789709"/>
            <a:ext cx="8589819" cy="5555673"/>
          </a:xfrm>
        </p:spPr>
        <p:txBody>
          <a:bodyPr vert="horz" wrap="square" lIns="91440" tIns="45720" rIns="91440" bIns="45720" numCol="1" anchor="t" anchorCtr="0" compatLnSpc="1">
            <a:normAutofit fontScale="77500" lnSpcReduction="20000"/>
          </a:bodyPr>
          <a:lstStyle/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“Who would have guessed that ‘panda poop’ might help solve one of the major hurdles to producing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biofuels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which is optimizing the breakdown of the raw plant materials used to make the fuels?” says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Ashli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Brown, Ph.D., co-author of a study on how bacteria in panda feces can break down the tough plant material known as lignocellulose. 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This discovery could speed up development of plant-based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biofuels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Several types of digestive bacteria found in the panda feces are similar to those found in termites, which are good at digesting wood.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bacteria that have been identified for their cellulose-processing abilities can be isolated and grown on a commercial scale. 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proves how important biodiversity is, and that many species around the world may have more to offer than we realize.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497032" y="6492875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Turning Human Waste into Rocket Fuel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219200"/>
            <a:ext cx="8153400" cy="397625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Human sewage is no less - with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help of the bacteria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Brocadia anammoxidans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it could be transformed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into hydrazine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 the rocket fuel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000" dirty="0" smtClean="0">
                <a:hlinkClick r:id="rId2"/>
              </a:rPr>
              <a:t>https://www.sciencedaily.com/releases/2015/10/151021083529.htm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bacteria naturally consume ammonia and produce hydrazine in the process.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Until their discovery, scientists thought that hydrazine was only a man-made substance.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607868" y="6257348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2727" y="0"/>
            <a:ext cx="831273" cy="1115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48" y="214746"/>
            <a:ext cx="7445829" cy="9906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  <a:t/>
            </a:r>
            <a:b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</a:rPr>
            </a:b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Sulphur-Eating Bacteria Reduce Acid Run-Off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094509"/>
            <a:ext cx="7886700" cy="5082454"/>
          </a:xfrm>
        </p:spPr>
        <p:txBody>
          <a:bodyPr vert="horz" wrap="square" lIns="91440" tIns="45720" rIns="91440" bIns="45720" numCol="1" anchor="t" anchorCtr="0" compatLnSpc="1">
            <a:normAutofit fontScale="77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Sulphur in mine tailings from mining operations react with water and oxygen &amp; produce toxic sulphuric acid- a major environmental problem which also contribute to climate change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Researchers at McMaster University </a:t>
            </a:r>
            <a:r>
              <a:rPr kumimoji="0" lang="en-US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identified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two species of bacteria isolated from a mine tailings pond in northern Ontario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They grow using s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ulphur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as an energy source – produce and consume each other’s sulphur-containing waste; reduces the amount of toxic runoff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Acid Mine Drainage (AMD).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This runoff dissolves carbonate rocks and releases CO</a:t>
            </a:r>
            <a:r>
              <a:rPr kumimoji="0" lang="en-US" sz="2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worsening climate change, so the more it is reduced, the less carbon dioxide gas is released into the atmosphere </a:t>
            </a:r>
            <a:r>
              <a:rPr lang="en-IN" sz="1300" dirty="0" smtClean="0">
                <a:hlinkClick r:id="rId3"/>
              </a:rPr>
              <a:t>https://phys.org/news/2010-01-sulphur-eating-bacteria-limit-acid-run-off.html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83178" y="6298911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98" name="Picture 2" descr="https://58c8pnc0b5-flywheel.netdna-ssl.com/wp-content/uploads/2013/06/micro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909" y="0"/>
            <a:ext cx="5389418" cy="2941061"/>
          </a:xfrm>
          <a:prstGeom prst="rect">
            <a:avLst/>
          </a:prstGeom>
          <a:noFill/>
        </p:spPr>
      </p:pic>
      <p:pic>
        <p:nvPicPr>
          <p:cNvPr id="4100" name="Picture 4" descr="https://ksr-ugc.imgix.net/assets/017/746/908/93027c0dbcab679ebd61a95c1ae0df1f_original.png?ixlib=rb-2.0.0&amp;w=639&amp;fit=max&amp;v=1501614383&amp;auto=format&amp;gif-q=50&amp;lossless=true&amp;s=ad3274a9ee6cf12aa20d9596b7e4bf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3320" y="3531898"/>
            <a:ext cx="6086475" cy="3104429"/>
          </a:xfrm>
          <a:prstGeom prst="rect">
            <a:avLst/>
          </a:prstGeom>
          <a:noFill/>
        </p:spPr>
      </p:pic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pic>
        <p:nvPicPr>
          <p:cNvPr id="8" name="Picture 4" descr="https://ksr-ugc.imgix.net/assets/017/746/908/93027c0dbcab679ebd61a95c1ae0df1f_original.png?ixlib=rb-2.0.0&amp;w=639&amp;fit=max&amp;v=1501614383&amp;auto=format&amp;gif-q=50&amp;lossless=true&amp;s=ad3274a9ee6cf12aa20d9596b7e4bf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902" y="3504189"/>
            <a:ext cx="6086475" cy="3104429"/>
          </a:xfrm>
          <a:prstGeom prst="rect">
            <a:avLst/>
          </a:prstGeom>
          <a:noFill/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427760" y="6326620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2510" y="6356350"/>
            <a:ext cx="7190508" cy="365125"/>
          </a:xfrm>
        </p:spPr>
        <p:txBody>
          <a:bodyPr/>
          <a:lstStyle/>
          <a:p>
            <a:r>
              <a:rPr lang="en-IN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Microbes in the environment, Dr. Mabel Merlen Jacob, St. Mary's College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437515"/>
            <a:ext cx="8051165" cy="573976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Obsessed with eliminating bacteria and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microbes causing infection, illness and death??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Not all microorganisms are harmful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Some are essential for life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exist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Many are helpful 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charset="0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fighting global warming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charset="0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cleaning up pollution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charset="0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breaking down plastic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charset="0"/>
              <a:buChar char="Ø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developing a cure for cancer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charset="0"/>
              <a:buChar char="Ø"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 descr="no-bacteria-sign-vector-clip-art_csp653888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85709" y="1234903"/>
            <a:ext cx="2258291" cy="2543175"/>
          </a:xfrm>
          <a:prstGeom prst="rect">
            <a:avLst/>
          </a:prstGeom>
        </p:spPr>
      </p:pic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7909"/>
            <a:ext cx="7886700" cy="518198"/>
          </a:xfrm>
        </p:spPr>
        <p:txBody>
          <a:bodyPr/>
          <a:lstStyle/>
          <a:p>
            <a:pPr algn="ctr"/>
            <a:r>
              <a:rPr lang="en-IN" sz="2600" b="1" dirty="0" smtClean="0">
                <a:solidFill>
                  <a:srgbClr val="C00000"/>
                </a:solidFill>
                <a:latin typeface="Bookman Old Style" pitchFamily="18" charset="0"/>
              </a:rPr>
              <a:t>References</a:t>
            </a:r>
            <a:endParaRPr lang="en-IN" sz="2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https://www.momtastic.com/webecoist/2011/09/26/beneficial-bacteria-12-ways-microbes-help-the-environment/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483178" y="6298911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341" y="6318685"/>
            <a:ext cx="7467600" cy="365125"/>
          </a:xfrm>
        </p:spPr>
        <p:txBody>
          <a:bodyPr/>
          <a:lstStyle/>
          <a:p>
            <a:r>
              <a:rPr lang="en-IN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Microbes in the environment, Dr. Mabel Merlen Jacob, St. Mary's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56" y="1094507"/>
            <a:ext cx="89777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Bioremediation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 - use of microorganisms to remove or detoxify pollutants. 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Eg., how to clean up environmental oil spills –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discovery of oil-consuming bacteria</a:t>
            </a:r>
          </a:p>
          <a:p>
            <a:endParaRPr lang="en-IN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i="1" dirty="0" smtClean="0">
                <a:latin typeface="Times New Roman" pitchFamily="18" charset="0"/>
                <a:cs typeface="Times New Roman" pitchFamily="18" charset="0"/>
              </a:rPr>
              <a:t>Oceanospirillales, Methylococcaceae  &amp;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200" i="1" dirty="0" err="1" smtClean="0">
                <a:latin typeface="Times New Roman" pitchFamily="18" charset="0"/>
                <a:cs typeface="Times New Roman" pitchFamily="18" charset="0"/>
              </a:rPr>
              <a:t>Alcanivorax</a:t>
            </a:r>
            <a:r>
              <a:rPr lang="en-IN" sz="2200" i="1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in the cleanup of 2010 oil spill in the Gulf of Mexico. </a:t>
            </a:r>
          </a:p>
          <a:p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Alcanivorax borkumensis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 : oil-degrading bacterium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that lives near the surface in the ocean,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barely detectable in normal conditions; </a:t>
            </a:r>
          </a:p>
          <a:p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numbers increase exponentially after an oil spill.</a:t>
            </a:r>
          </a:p>
          <a:p>
            <a:endParaRPr lang="en-IN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914400" y="176645"/>
            <a:ext cx="8229600" cy="824865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lvl="0">
              <a:lnSpc>
                <a:spcPct val="100000"/>
              </a:lnSpc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IN" b="1" dirty="0" smtClean="0"/>
              <a:t> </a:t>
            </a:r>
            <a:br>
              <a:rPr lang="en-IN" b="1" dirty="0" smtClean="0"/>
            </a:br>
            <a:r>
              <a:rPr lang="en-IN" sz="2900" b="1" dirty="0" smtClean="0">
                <a:solidFill>
                  <a:srgbClr val="C00000"/>
                </a:solidFill>
                <a:latin typeface="Bookman Old Style" pitchFamily="18" charset="0"/>
              </a:rPr>
              <a:t>Microorganisms</a:t>
            </a:r>
            <a:r>
              <a:rPr lang="en-IN" sz="3100" b="1" dirty="0" smtClean="0">
                <a:solidFill>
                  <a:srgbClr val="C00000"/>
                </a:solidFill>
                <a:latin typeface="Bookman Old Style" pitchFamily="18" charset="0"/>
              </a:rPr>
              <a:t> for Bioremediation</a:t>
            </a:r>
            <a:r>
              <a:rPr lang="en-IN" sz="4900" b="1" dirty="0" smtClean="0">
                <a:solidFill>
                  <a:srgbClr val="FF0000"/>
                </a:solidFill>
              </a:rPr>
              <a:t> </a:t>
            </a: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https://img.purch.com/h/1400/aHR0cDovL3d3dy5saXZlc2NpZW5jZS5jb20vaW1hZ2VzL2kvMDAwLzAzMC85OTIvb3JpZ2luYWwvbWljcm9iZXMtZGVlcHdhdGVyLTExMTAwNi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673" y="2008909"/>
            <a:ext cx="2826327" cy="399857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613563" y="5990088"/>
            <a:ext cx="47521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u="sng" dirty="0" smtClean="0">
                <a:hlinkClick r:id="rId3"/>
              </a:rPr>
              <a:t>https://www.livescience.com/23126-bacteria-sucked-up-200-000-tons-of-oil-after-bp-spill.html</a:t>
            </a:r>
            <a:endParaRPr lang="en-IN" sz="900" u="sng" dirty="0"/>
          </a:p>
        </p:txBody>
      </p:sp>
      <p:pic>
        <p:nvPicPr>
          <p:cNvPr id="15" name="Picture 14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36" y="789708"/>
            <a:ext cx="8077200" cy="606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0034" y="6356350"/>
            <a:ext cx="7381529" cy="365125"/>
          </a:xfrm>
        </p:spPr>
        <p:txBody>
          <a:bodyPr/>
          <a:lstStyle/>
          <a:p>
            <a:r>
              <a:rPr lang="en-IN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Microbes in the environment, Dr. Mabel Merlen Jacob, St. Mary's College</a:t>
            </a:r>
            <a:endParaRPr lang="en-IN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281305" y="263236"/>
            <a:ext cx="8682990" cy="6093113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en-IN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i="1" dirty="0" smtClean="0">
                <a:latin typeface="Times New Roman" pitchFamily="18" charset="0"/>
                <a:cs typeface="Times New Roman" pitchFamily="18" charset="0"/>
              </a:rPr>
              <a:t>A. borkumensis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 generates a biofilm to help emulsify, or break up </a:t>
            </a:r>
          </a:p>
          <a:p>
            <a:pPr>
              <a:buNone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oil into small droplets, so that bacteria can utilize the oil.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968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rgbClr val="F968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3892" y="5624945"/>
            <a:ext cx="37407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dirty="0" smtClean="0">
                <a:hlinkClick r:id="rId3"/>
              </a:rPr>
              <a:t>https://www.coursehero.com/sg/microbiology/environmental-applications/</a:t>
            </a:r>
            <a:endParaRPr lang="en-IN" sz="900" dirty="0"/>
          </a:p>
        </p:txBody>
      </p:sp>
      <p:pic>
        <p:nvPicPr>
          <p:cNvPr id="17" name="Picture 16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4247" y="582485"/>
            <a:ext cx="7540040" cy="9906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263525" lvl="0" algn="ctr">
              <a:lnSpc>
                <a:spcPct val="10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Bacteria </a:t>
            </a:r>
            <a:r>
              <a:rPr lang="en-US" sz="3100" b="1" dirty="0" smtClean="0">
                <a:solidFill>
                  <a:srgbClr val="C00000"/>
                </a:solidFill>
                <a:latin typeface="Bookman Old Style" pitchFamily="18" charset="0"/>
              </a:rPr>
              <a:t>Generate Electricity from Pollution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0655" y="1880004"/>
            <a:ext cx="8983345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Bacteria with tiny wire-like appendages nanowires 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digest toxic </a:t>
            </a:r>
            <a:r>
              <a:rPr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waste </a:t>
            </a:r>
            <a:endParaRPr lang="en-IN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marL="457200" indent="-457200" eaLnBrk="1" hangingPunct="1"/>
            <a:r>
              <a:rPr lang="en-IN" sz="2200" dirty="0" smtClean="0">
                <a:latin typeface="Times New Roman" pitchFamily="18" charset="0"/>
                <a:cs typeface="Times New Roman" pitchFamily="18" charset="0"/>
                <a:sym typeface="+mn-ea"/>
              </a:rPr>
              <a:t>(</a:t>
            </a:r>
            <a:r>
              <a:rPr sz="2200" smtClean="0">
                <a:latin typeface="Times New Roman" pitchFamily="18" charset="0"/>
                <a:cs typeface="Times New Roman" pitchFamily="18" charset="0"/>
                <a:sym typeface="+mn-ea"/>
              </a:rPr>
              <a:t>PCBs 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and </a:t>
            </a:r>
            <a:r>
              <a:rPr sz="2200">
                <a:latin typeface="Times New Roman" pitchFamily="18" charset="0"/>
                <a:cs typeface="Times New Roman" pitchFamily="18" charset="0"/>
                <a:sym typeface="+mn-ea"/>
              </a:rPr>
              <a:t>chemical </a:t>
            </a:r>
            <a:r>
              <a:rPr sz="2200" smtClean="0">
                <a:latin typeface="Times New Roman" pitchFamily="18" charset="0"/>
                <a:cs typeface="Times New Roman" pitchFamily="18" charset="0"/>
                <a:sym typeface="+mn-ea"/>
              </a:rPr>
              <a:t>solvents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  <a:sym typeface="+mn-ea"/>
              </a:rPr>
              <a:t>)</a:t>
            </a:r>
            <a:endParaRPr sz="2200" dirty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marL="457200" indent="-457200" eaLnBrk="1" hangingPunct="1">
              <a:buFont typeface="Arial" pitchFamily="34" charset="0"/>
              <a:buChar char="•"/>
            </a:pPr>
            <a:r>
              <a:rPr lang="en-IN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produce electricity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 while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+mn-ea"/>
              </a:rPr>
              <a:t>doing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 it</a:t>
            </a:r>
          </a:p>
          <a:p>
            <a:pPr indent="0" eaLnBrk="1" hangingPunct="1"/>
            <a:endParaRPr sz="2200" dirty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Shewanella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+mn-ea"/>
              </a:rPr>
              <a:t>-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 a </a:t>
            </a:r>
            <a:r>
              <a:rPr sz="2200">
                <a:latin typeface="Times New Roman" pitchFamily="18" charset="0"/>
                <a:cs typeface="Times New Roman" pitchFamily="18" charset="0"/>
                <a:sym typeface="+mn-ea"/>
              </a:rPr>
              <a:t>deep-sea </a:t>
            </a:r>
            <a:r>
              <a:rPr sz="2200" smtClean="0">
                <a:latin typeface="Times New Roman" pitchFamily="18" charset="0"/>
                <a:cs typeface="Times New Roman" pitchFamily="18" charset="0"/>
                <a:sym typeface="+mn-ea"/>
              </a:rPr>
              <a:t>bacteria</a:t>
            </a:r>
            <a:endParaRPr lang="en-IN" sz="2200" dirty="0" smtClean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eaLnBrk="1" hangingPunct="1"/>
            <a:r>
              <a:rPr sz="2200" smtClean="0">
                <a:latin typeface="Times New Roman" pitchFamily="18" charset="0"/>
                <a:cs typeface="Times New Roman" pitchFamily="18" charset="0"/>
                <a:sym typeface="+mn-ea"/>
              </a:rPr>
              <a:t>grows 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oxygen-seeking </a:t>
            </a:r>
            <a:r>
              <a:rPr sz="2200">
                <a:latin typeface="Times New Roman" pitchFamily="18" charset="0"/>
                <a:cs typeface="Times New Roman" pitchFamily="18" charset="0"/>
                <a:sym typeface="+mn-ea"/>
              </a:rPr>
              <a:t>nanowires </a:t>
            </a:r>
            <a:endParaRPr lang="en-IN" sz="2200" dirty="0" smtClean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eaLnBrk="1" hangingPunct="1"/>
            <a:r>
              <a:rPr lang="en-IN" sz="2200" dirty="0" smtClean="0">
                <a:latin typeface="Times New Roman" pitchFamily="18" charset="0"/>
                <a:cs typeface="Times New Roman" pitchFamily="18" charset="0"/>
                <a:sym typeface="+mn-ea"/>
              </a:rPr>
              <a:t>In </a:t>
            </a:r>
            <a:r>
              <a:rPr sz="2200" smtClean="0">
                <a:latin typeface="Times New Roman" pitchFamily="18" charset="0"/>
                <a:cs typeface="Times New Roman" pitchFamily="18" charset="0"/>
                <a:sym typeface="+mn-ea"/>
              </a:rPr>
              <a:t>low-oxygen 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environments. </a:t>
            </a:r>
          </a:p>
          <a:p>
            <a:pPr eaLnBrk="1" hangingPunct="1">
              <a:buFont typeface="Wingdings" pitchFamily="2" charset="2"/>
              <a:buChar char="Ø"/>
            </a:pP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+mn-ea"/>
              </a:rPr>
              <a:t>W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hen the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+mn-ea"/>
              </a:rPr>
              <a:t>se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 nanowires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+mn-ea"/>
              </a:rPr>
              <a:t>we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re pricked with platinum electrodes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+mn-ea"/>
              </a:rPr>
              <a:t>-found to</a:t>
            </a:r>
            <a:r>
              <a:rPr sz="22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sz="2200">
                <a:latin typeface="Times New Roman" pitchFamily="18" charset="0"/>
                <a:cs typeface="Times New Roman" pitchFamily="18" charset="0"/>
                <a:sym typeface="+mn-ea"/>
              </a:rPr>
              <a:t>carry </a:t>
            </a:r>
            <a:r>
              <a:rPr sz="2200" smtClean="0">
                <a:latin typeface="Times New Roman" pitchFamily="18" charset="0"/>
                <a:cs typeface="Times New Roman" pitchFamily="18" charset="0"/>
                <a:sym typeface="+mn-ea"/>
              </a:rPr>
              <a:t>current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06087" y="6326620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20482" name="Picture 2" descr="https://www.geomicrobes.com/wp-content/uploads/2012/03/Cellular_Systems_for_Diverse_National_Needs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2145" y="2284067"/>
            <a:ext cx="2813661" cy="26481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06291" y="4990054"/>
            <a:ext cx="41009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dirty="0" smtClean="0">
                <a:hlinkClick r:id="rId4"/>
              </a:rPr>
              <a:t>https://www.geomicrobes.com/electricigens-when-bacteria-produce-electricity/</a:t>
            </a:r>
            <a:endParaRPr lang="en-IN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ttp://webecoist.com/wp-content/uploads/2011/09/beneficial-bacteria-electric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1" y="978131"/>
            <a:ext cx="4461163" cy="334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4"/>
          <p:cNvSpPr/>
          <p:nvPr/>
        </p:nvSpPr>
        <p:spPr>
          <a:xfrm>
            <a:off x="186690" y="4709622"/>
            <a:ext cx="895731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200" dirty="0">
                <a:latin typeface="Times New Roman" pitchFamily="18" charset="0"/>
                <a:cs typeface="Times New Roman" pitchFamily="18" charset="0"/>
              </a:rPr>
              <a:t>If  harnessed effectively, could be used in sewage treatment plants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 digest </a:t>
            </a:r>
            <a:r>
              <a:rPr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waste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&amp; to </a:t>
            </a:r>
            <a:r>
              <a:rPr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power </a:t>
            </a:r>
            <a:r>
              <a:rPr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469323" y="6298912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5889" y="4311180"/>
            <a:ext cx="31311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dirty="0" smtClean="0">
                <a:hlinkClick r:id="rId4"/>
              </a:rPr>
              <a:t>https://www.sciencenews.org/article/bacteria-go-electric</a:t>
            </a:r>
            <a:endParaRPr lang="en-IN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02392" y="1331308"/>
            <a:ext cx="8629015" cy="489140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Nanowires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grown by certain types of bacteria used to immobilize harmful materials – like uranium 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Geobacter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(found naturally in soil), electroplates uranium, making it insoluble - so it can’t dissolve and contaminate groundwater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Potential in uranium contamination sites like mines and nuclear plants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contain the radiation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reduce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consequences of spills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01783" y="353151"/>
            <a:ext cx="6962503" cy="9906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900113" marR="0" lvl="0" indent="-900113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Geobacter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 Consume Radioactive Contamination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ollege logo_Upda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552451" y="6437462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8434" name="Picture 2" descr="Geobacter metallireducens munching uranium (Credit: Eye of Science/Science Photo Library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6509" y="4142510"/>
            <a:ext cx="3297382" cy="209203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0" y="6276110"/>
            <a:ext cx="4572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i="1" dirty="0" err="1" smtClean="0">
                <a:solidFill>
                  <a:srgbClr val="3366FF"/>
                </a:solidFill>
              </a:rPr>
              <a:t>Geobacter</a:t>
            </a:r>
            <a:r>
              <a:rPr lang="en-IN" sz="900" i="1" dirty="0" smtClean="0">
                <a:solidFill>
                  <a:srgbClr val="3366FF"/>
                </a:solidFill>
              </a:rPr>
              <a:t> </a:t>
            </a:r>
            <a:r>
              <a:rPr lang="en-IN" sz="900" i="1" dirty="0" err="1" smtClean="0">
                <a:solidFill>
                  <a:srgbClr val="3366FF"/>
                </a:solidFill>
              </a:rPr>
              <a:t>metallireducens</a:t>
            </a:r>
            <a:r>
              <a:rPr lang="en-IN" sz="900" i="1" dirty="0" smtClean="0">
                <a:solidFill>
                  <a:srgbClr val="3366FF"/>
                </a:solidFill>
              </a:rPr>
              <a:t> </a:t>
            </a:r>
            <a:r>
              <a:rPr lang="en-IN" sz="900" dirty="0" smtClean="0">
                <a:solidFill>
                  <a:srgbClr val="3366FF"/>
                </a:solidFill>
              </a:rPr>
              <a:t>munching uranium (Credit: Eye of Science/Science Photo Library)</a:t>
            </a:r>
            <a:endParaRPr lang="en-IN" sz="9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45135" y="1482437"/>
            <a:ext cx="8698865" cy="4655128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Plastic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ea"/>
              </a:rPr>
              <a:t>-Ubiquitous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2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ea"/>
              </a:rPr>
              <a:t>Non-biodegradable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lang="en-US" sz="22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+mn-ea"/>
              </a:rPr>
              <a:t> Bacteria are breaking down plastic debris in the world’s oceans 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lang="en-US" sz="220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lang="en-US" sz="220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fishing line, plastic bags etc</a:t>
            </a:r>
          </a:p>
          <a:p>
            <a:pPr marL="320040" lvl="0" indent="-320040" fontAlgn="base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lvl="0" indent="-320040" fontAlgn="base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20040" lvl="0" indent="-320040" fontAlgn="base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/>
              <a:buChar char="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But the waste that these bacteria  produce</a:t>
            </a:r>
          </a:p>
          <a:p>
            <a:pPr marL="320040" lvl="0" indent="-320040" fontAlgn="base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travels up the food chain, so harmful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ocean ecosystems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300446"/>
            <a:ext cx="7093132" cy="90568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</a:rPr>
              <a:t>Plastic-Eating Bacteria Breaks Down Bags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ollege logo_Upd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97033" y="6492875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17413" name="AutoShape 5" descr="Plastic waste in the Pacific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415" name="AutoShape 7" descr="Plastic waste in the Pacific 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6" descr="http://www.designindaba.com/sites/default/files/styles/scaledlarge/public/node/news/23568/gallery/untitled-5.png?itok=VVw2EG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834640"/>
            <a:ext cx="3217261" cy="249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Plastic-eating-Bac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2574" y="554971"/>
            <a:ext cx="7079277" cy="562517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93272" y="6235282"/>
            <a:ext cx="34913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900" dirty="0" smtClean="0">
                <a:hlinkClick r:id="rId3"/>
              </a:rPr>
              <a:t>http://www.earthdecks.net/plastic-eating-enzyme/</a:t>
            </a:r>
            <a:endParaRPr lang="en-IN" sz="900" dirty="0"/>
          </a:p>
        </p:txBody>
      </p:sp>
      <p:pic>
        <p:nvPicPr>
          <p:cNvPr id="4" name="Picture 3" descr="College logo_Upd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2912" y="0"/>
            <a:ext cx="991088" cy="1115290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497033" y="6492875"/>
            <a:ext cx="7467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Microbes in the environment, Dr. Mabel Merlen Jacob, St. Mary's College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1089</Words>
  <Application>WPS Presentation</Application>
  <PresentationFormat>On-screen Show (4:3)</PresentationFormat>
  <Paragraphs>157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Microbes in The Environment</vt:lpstr>
      <vt:lpstr>Slide 2</vt:lpstr>
      <vt:lpstr>   Microorganisms for Bioremediation   </vt:lpstr>
      <vt:lpstr>Slide 4</vt:lpstr>
      <vt:lpstr> Bacteria Generate Electricity from Pollution   </vt:lpstr>
      <vt:lpstr>Slide 6</vt:lpstr>
      <vt:lpstr> Geobacter Consume Radioactive Contamination </vt:lpstr>
      <vt:lpstr>  Plastic-Eating Bacteria Breaks Down Bags </vt:lpstr>
      <vt:lpstr>Slide 9</vt:lpstr>
      <vt:lpstr> Nylon-Eating Bacteria Clean Up Factory Waste </vt:lpstr>
      <vt:lpstr>Slide 11</vt:lpstr>
      <vt:lpstr> Metabolizing Methane, A Greenhouse Gas </vt:lpstr>
      <vt:lpstr>Turning Newspapers into Car Fuel </vt:lpstr>
      <vt:lpstr>Soil-Dwelling Bacteria Kills Cancer </vt:lpstr>
      <vt:lpstr>Slide 15</vt:lpstr>
      <vt:lpstr>Panda Poop Bacteria Makes Biofuel </vt:lpstr>
      <vt:lpstr>Turning Human Waste into Rocket Fuel </vt:lpstr>
      <vt:lpstr> Sulphur-Eating Bacteria Reduce Acid Run-Off </vt:lpstr>
      <vt:lpstr>Slide 19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Avinz</dc:creator>
  <cp:lastModifiedBy>admission</cp:lastModifiedBy>
  <cp:revision>126</cp:revision>
  <dcterms:created xsi:type="dcterms:W3CDTF">2018-12-04T06:33:00Z</dcterms:created>
  <dcterms:modified xsi:type="dcterms:W3CDTF">2019-06-21T01:53:43Z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