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3" r:id="rId4"/>
    <p:sldId id="284" r:id="rId5"/>
    <p:sldId id="286" r:id="rId6"/>
    <p:sldId id="285" r:id="rId7"/>
    <p:sldId id="287" r:id="rId8"/>
    <p:sldId id="288" r:id="rId9"/>
    <p:sldId id="290" r:id="rId10"/>
    <p:sldId id="289" r:id="rId11"/>
    <p:sldId id="291" r:id="rId12"/>
    <p:sldId id="295" r:id="rId13"/>
    <p:sldId id="294" r:id="rId14"/>
    <p:sldId id="293" r:id="rId15"/>
    <p:sldId id="292" r:id="rId16"/>
    <p:sldId id="298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52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1642" y="579378"/>
            <a:ext cx="6121400" cy="173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tabLst>
                <a:tab pos="228600" algn="l"/>
              </a:tabLst>
            </a:pPr>
            <a:r>
              <a:rPr lang="en-US" altLang="en-IN" sz="3600" b="1" dirty="0">
                <a:solidFill>
                  <a:srgbClr val="C00000"/>
                </a:solidFill>
                <a:latin typeface="Bookman Old Style" pitchFamily="18" charset="0"/>
              </a:rPr>
              <a:t>General Principles of Food Preservation</a:t>
            </a:r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endParaRPr lang="en-IN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1765" y="2651125"/>
            <a:ext cx="470662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Elizabeth P Thomas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Microbiology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College,Thrissur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2018261" y="570980"/>
            <a:ext cx="6239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  <a:sym typeface="+mn-ea"/>
              </a:rPr>
              <a:t>Methods of food preservation</a:t>
            </a:r>
          </a:p>
          <a:p>
            <a:endParaRPr lang="en-US" dirty="0">
              <a:latin typeface="Arial Black" panose="020B0A0402010202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082239" y="1218804"/>
            <a:ext cx="6664036" cy="5109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>
                <a:latin typeface="Times New Roman" panose="02020603050405020304" pitchFamily="18" charset="0"/>
              </a:rPr>
              <a:t>Asepis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Removal </a:t>
            </a:r>
            <a:r>
              <a:rPr lang="en-US" sz="2200" dirty="0">
                <a:latin typeface="Times New Roman" panose="02020603050405020304" pitchFamily="18" charset="0"/>
              </a:rPr>
              <a:t>of microorganisms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Maintenance </a:t>
            </a:r>
            <a:r>
              <a:rPr lang="en-US" sz="2200" dirty="0">
                <a:latin typeface="Times New Roman" panose="02020603050405020304" pitchFamily="18" charset="0"/>
              </a:rPr>
              <a:t>of anaerobic conditions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Use </a:t>
            </a:r>
            <a:r>
              <a:rPr lang="en-US" sz="2200" dirty="0">
                <a:latin typeface="Times New Roman" panose="02020603050405020304" pitchFamily="18" charset="0"/>
              </a:rPr>
              <a:t>of high </a:t>
            </a:r>
            <a:r>
              <a:rPr lang="en-US" sz="2200" dirty="0" smtClean="0">
                <a:latin typeface="Times New Roman" panose="02020603050405020304" pitchFamily="18" charset="0"/>
              </a:rPr>
              <a:t>temperature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</a:rPr>
              <a:t>Use of low </a:t>
            </a:r>
            <a:r>
              <a:rPr lang="en-US" sz="2200" dirty="0" smtClean="0">
                <a:latin typeface="Times New Roman" panose="02020603050405020304" pitchFamily="18" charset="0"/>
              </a:rPr>
              <a:t>temperature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Drying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</a:rPr>
              <a:t>Use of Chemical preservatives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Irradiation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Mechanical </a:t>
            </a:r>
            <a:r>
              <a:rPr lang="en-US" sz="2200" dirty="0">
                <a:latin typeface="Times New Roman" panose="02020603050405020304" pitchFamily="18" charset="0"/>
              </a:rPr>
              <a:t>destruction-</a:t>
            </a:r>
            <a:r>
              <a:rPr lang="en-US" sz="2200" dirty="0" err="1">
                <a:latin typeface="Times New Roman" panose="02020603050405020304" pitchFamily="18" charset="0"/>
              </a:rPr>
              <a:t>grinding,High</a:t>
            </a:r>
            <a:r>
              <a:rPr lang="en-US" sz="2200" dirty="0">
                <a:latin typeface="Times New Roman" panose="02020603050405020304" pitchFamily="18" charset="0"/>
              </a:rPr>
              <a:t> pressure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Combinations </a:t>
            </a:r>
            <a:r>
              <a:rPr lang="en-US" sz="2200" dirty="0">
                <a:latin typeface="Times New Roman" panose="02020603050405020304" pitchFamily="18" charset="0"/>
              </a:rPr>
              <a:t>of any above method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876992" y="371474"/>
            <a:ext cx="7626927" cy="584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u="sng" dirty="0">
                <a:latin typeface="Times New Roman" pitchFamily="18" charset="0"/>
                <a:cs typeface="Times New Roman" pitchFamily="18" charset="0"/>
                <a:sym typeface="+mn-ea"/>
              </a:rPr>
              <a:t>Asepsis - Keeping out of microorganism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+mn-ea"/>
              </a:rPr>
              <a:t>In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+mn-ea"/>
              </a:rPr>
              <a:t>nature-Shells of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  <a:sym typeface="+mn-ea"/>
              </a:rPr>
              <a:t>nuts,skin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+mn-ea"/>
              </a:rPr>
              <a:t> of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  <a:sym typeface="+mn-ea"/>
              </a:rPr>
              <a:t>fruits,husk</a:t>
            </a:r>
            <a:endParaRPr lang="en-US" sz="2200" dirty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+mn-ea"/>
              </a:rPr>
              <a:t>Application-Packing</a:t>
            </a:r>
            <a:endParaRPr lang="en-US" sz="2200" dirty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en-US" sz="2200" u="sng" dirty="0">
                <a:latin typeface="Times New Roman" pitchFamily="18" charset="0"/>
                <a:cs typeface="Times New Roman" pitchFamily="18" charset="0"/>
                <a:sym typeface="+mn-ea"/>
              </a:rPr>
              <a:t>Removal of microorganism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+mn-ea"/>
              </a:rPr>
              <a:t>Filteration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+mn-ea"/>
              </a:rPr>
              <a:t>-Liquid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+mn-ea"/>
              </a:rPr>
              <a:t>food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+mn-ea"/>
              </a:rPr>
              <a:t>Centrifugation-Milk</a:t>
            </a:r>
            <a:endParaRPr lang="en-US" sz="2200" dirty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+mn-ea"/>
              </a:rPr>
              <a:t>Washing-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+mn-ea"/>
              </a:rPr>
              <a:t>Fruits,Vegetables</a:t>
            </a:r>
            <a:endParaRPr lang="en-US" sz="2200" dirty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+mn-ea"/>
              </a:rPr>
              <a:t>Trimming-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+mn-ea"/>
              </a:rPr>
              <a:t>Fruits,Vegetables</a:t>
            </a:r>
            <a:endParaRPr lang="en-US" sz="2200" dirty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200" u="sng" dirty="0">
                <a:latin typeface="Times New Roman" pitchFamily="18" charset="0"/>
                <a:cs typeface="Times New Roman" pitchFamily="18" charset="0"/>
                <a:sym typeface="+mn-ea"/>
              </a:rPr>
              <a:t>Maintenance of anaerobic conditions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+mn-ea"/>
              </a:rPr>
              <a:t>Sealed foods,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+mn-ea"/>
              </a:rPr>
              <a:t>Using CO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  <a:sym typeface="+mn-ea"/>
              </a:rPr>
              <a:t>2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+mn-ea"/>
              </a:rPr>
              <a:t>and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+mn-ea"/>
              </a:rPr>
              <a:t>N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  <a:sym typeface="+mn-ea"/>
              </a:rPr>
              <a:t>2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1580572" y="297641"/>
            <a:ext cx="61429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>
                <a:latin typeface="Times New Roman" panose="02020603050405020304" pitchFamily="18" charset="0"/>
                <a:sym typeface="+mn-ea"/>
              </a:rPr>
              <a:t>Use </a:t>
            </a:r>
            <a:r>
              <a:rPr lang="en-US" sz="2200" u="sng" dirty="0">
                <a:latin typeface="Times New Roman" panose="02020603050405020304" pitchFamily="18" charset="0"/>
                <a:sym typeface="+mn-ea"/>
              </a:rPr>
              <a:t>of high temperature</a:t>
            </a:r>
          </a:p>
          <a:p>
            <a:endParaRPr lang="en-US" sz="2200" dirty="0">
              <a:latin typeface="Times New Roman" panose="02020603050405020304" pitchFamily="18" charset="0"/>
              <a:sym typeface="+mn-ea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</a:rPr>
              <a:t>Pasteurization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sym typeface="+mn-ea"/>
              </a:rPr>
              <a:t>Heating </a:t>
            </a:r>
            <a:r>
              <a:rPr lang="en-US" sz="2200" dirty="0">
                <a:latin typeface="Times New Roman" panose="02020603050405020304" pitchFamily="18" charset="0"/>
                <a:sym typeface="+mn-ea"/>
              </a:rPr>
              <a:t>about100</a:t>
            </a:r>
            <a:r>
              <a:rPr lang="en-US" sz="2200" baseline="30000" dirty="0">
                <a:latin typeface="Times New Roman" panose="02020603050405020304" pitchFamily="18" charset="0"/>
                <a:sym typeface="+mn-ea"/>
              </a:rPr>
              <a:t>0</a:t>
            </a:r>
            <a:r>
              <a:rPr lang="en-US" sz="2200" dirty="0">
                <a:latin typeface="Times New Roman" panose="02020603050405020304" pitchFamily="18" charset="0"/>
                <a:sym typeface="+mn-ea"/>
              </a:rPr>
              <a:t>C-</a:t>
            </a:r>
            <a:r>
              <a:rPr lang="en-US" sz="2200" dirty="0">
                <a:latin typeface="Times New Roman" panose="02020603050405020304" pitchFamily="18" charset="0"/>
              </a:rPr>
              <a:t>Baking,Roasting,Cooking,Warming up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Heating </a:t>
            </a:r>
            <a:r>
              <a:rPr lang="en-US" sz="2200" dirty="0">
                <a:latin typeface="Times New Roman" panose="02020603050405020304" pitchFamily="18" charset="0"/>
              </a:rPr>
              <a:t>above100</a:t>
            </a:r>
            <a:r>
              <a:rPr lang="en-US" sz="2200" baseline="30000" dirty="0">
                <a:latin typeface="Times New Roman" panose="02020603050405020304" pitchFamily="18" charset="0"/>
              </a:rPr>
              <a:t>0</a:t>
            </a:r>
            <a:r>
              <a:rPr lang="en-US" sz="2200" dirty="0">
                <a:latin typeface="Times New Roman" panose="02020603050405020304" pitchFamily="18" charset="0"/>
              </a:rPr>
              <a:t>C -Canning/</a:t>
            </a:r>
            <a:r>
              <a:rPr lang="en-US" sz="2200" dirty="0" err="1">
                <a:latin typeface="Times New Roman" panose="02020603050405020304" pitchFamily="18" charset="0"/>
              </a:rPr>
              <a:t>Appertization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pic>
        <p:nvPicPr>
          <p:cNvPr id="10" name="Content Placeholder 9" descr="pressurecooker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309370" y="2452255"/>
            <a:ext cx="3595139" cy="3730741"/>
          </a:xfrm>
          <a:prstGeom prst="rect">
            <a:avLst/>
          </a:prstGeom>
        </p:spPr>
      </p:pic>
      <p:pic>
        <p:nvPicPr>
          <p:cNvPr id="13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821382" y="2743200"/>
            <a:ext cx="3363133" cy="3283585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044459" y="450042"/>
            <a:ext cx="4373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u="sng" dirty="0">
                <a:latin typeface="Times New Roman" pitchFamily="18" charset="0"/>
                <a:cs typeface="Times New Roman" pitchFamily="18" charset="0"/>
                <a:sym typeface="+mn-ea"/>
              </a:rPr>
              <a:t>Use of low temperature</a:t>
            </a:r>
          </a:p>
          <a:p>
            <a:pPr algn="ctr">
              <a:buFont typeface="Wingdings" pitchFamily="2" charset="2"/>
              <a:buChar char="v"/>
            </a:pPr>
            <a:endParaRPr lang="en-US" sz="2200" u="sng" dirty="0"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Common/Cellar storage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Chilling/Cold Storage</a:t>
            </a:r>
          </a:p>
          <a:p>
            <a:pPr indent="0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Freezing/Frozen storage</a:t>
            </a:r>
          </a:p>
        </p:txBody>
      </p:sp>
      <p:pic>
        <p:nvPicPr>
          <p:cNvPr id="7" name="Content Placeholder 6" descr="images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744229" y="3705918"/>
            <a:ext cx="3534354" cy="2542482"/>
          </a:xfrm>
          <a:prstGeom prst="rect">
            <a:avLst/>
          </a:prstGeom>
        </p:spPr>
      </p:pic>
      <p:pic>
        <p:nvPicPr>
          <p:cNvPr id="9" name="Content Placeholder 8" descr="images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319395" y="1691640"/>
            <a:ext cx="2505075" cy="3223895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812800" y="870585"/>
            <a:ext cx="5255895" cy="35855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200" u="sng" dirty="0" smtClean="0">
                <a:latin typeface="Times New Roman" panose="02020603050405020304" pitchFamily="18" charset="0"/>
                <a:sym typeface="+mn-ea"/>
              </a:rPr>
              <a:t>Drying</a:t>
            </a:r>
            <a:endParaRPr lang="en-US" sz="2200" u="sng" dirty="0">
              <a:latin typeface="Times New Roman" panose="02020603050405020304" pitchFamily="18" charset="0"/>
              <a:sym typeface="+mn-ea"/>
            </a:endParaRPr>
          </a:p>
          <a:p>
            <a:pPr algn="ctr"/>
            <a:endParaRPr lang="en-US" sz="2200" u="sng" dirty="0">
              <a:latin typeface="Times New Roman" panose="02020603050405020304" pitchFamily="18" charset="0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</a:rPr>
              <a:t>Solar drying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Mechanical </a:t>
            </a:r>
            <a:r>
              <a:rPr lang="en-US" sz="2200" dirty="0">
                <a:latin typeface="Times New Roman" panose="02020603050405020304" pitchFamily="18" charset="0"/>
              </a:rPr>
              <a:t>Dryers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Freeze </a:t>
            </a:r>
            <a:r>
              <a:rPr lang="en-US" sz="2200" dirty="0">
                <a:latin typeface="Times New Roman" panose="02020603050405020304" pitchFamily="18" charset="0"/>
              </a:rPr>
              <a:t>Drying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Smoking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Electronic </a:t>
            </a:r>
            <a:r>
              <a:rPr lang="en-US" sz="2200" dirty="0">
                <a:latin typeface="Times New Roman" panose="02020603050405020304" pitchFamily="18" charset="0"/>
              </a:rPr>
              <a:t>drying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533390" y="1115060"/>
            <a:ext cx="2619375" cy="1743075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533390" y="3089275"/>
            <a:ext cx="3314065" cy="211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0195" y="4253865"/>
            <a:ext cx="2476500" cy="1847850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147445" y="777240"/>
            <a:ext cx="6369685" cy="40318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200" u="sng" dirty="0">
                <a:latin typeface="Times New Roman" panose="02020603050405020304" pitchFamily="18" charset="0"/>
                <a:sym typeface="+mn-ea"/>
              </a:rPr>
              <a:t>Chemical preservatives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sym typeface="+mn-ea"/>
              </a:rPr>
              <a:t>Natural sources-</a:t>
            </a:r>
            <a:r>
              <a:rPr lang="en-US" sz="2200" dirty="0" err="1">
                <a:latin typeface="Times New Roman" panose="02020603050405020304" pitchFamily="18" charset="0"/>
                <a:sym typeface="+mn-ea"/>
              </a:rPr>
              <a:t>Salt,Sugar</a:t>
            </a:r>
            <a:endParaRPr lang="en-US" sz="2200" dirty="0">
              <a:latin typeface="Times New Roman" panose="02020603050405020304" pitchFamily="18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</a:rPr>
              <a:t>Organic </a:t>
            </a:r>
            <a:r>
              <a:rPr lang="en-US" sz="2200" dirty="0">
                <a:latin typeface="Times New Roman" panose="02020603050405020304" pitchFamily="18" charset="0"/>
              </a:rPr>
              <a:t>acid and its salt-</a:t>
            </a:r>
            <a:r>
              <a:rPr lang="en-US" sz="2200" dirty="0" err="1">
                <a:latin typeface="Times New Roman" panose="02020603050405020304" pitchFamily="18" charset="0"/>
              </a:rPr>
              <a:t>Propionates,Benzoates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</a:rPr>
              <a:t>Nitrites/Nitrates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Times New Roman" panose="02020603050405020304" pitchFamily="18" charset="0"/>
              </a:rPr>
              <a:t>Sulfer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</a:rPr>
              <a:t>dioxide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</a:rPr>
              <a:t>Ethylene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</a:rPr>
              <a:t>Formaldehyde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</a:rPr>
              <a:t>Alcohol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</a:rPr>
              <a:t>Wood </a:t>
            </a:r>
            <a:r>
              <a:rPr lang="en-US" sz="2200" dirty="0">
                <a:latin typeface="Times New Roman" panose="02020603050405020304" pitchFamily="18" charset="0"/>
              </a:rPr>
              <a:t>smoke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42170" y="2450523"/>
            <a:ext cx="5059680" cy="3507740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972474" y="366915"/>
            <a:ext cx="72656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</a:endParaRPr>
          </a:p>
          <a:p>
            <a:pPr indent="0" algn="ctr">
              <a:buFont typeface="Wingdings" pitchFamily="2" charset="2"/>
              <a:buChar char="v"/>
            </a:pPr>
            <a:r>
              <a:rPr lang="en-US" sz="2200" u="sng" dirty="0" smtClean="0">
                <a:latin typeface="Times New Roman" panose="02020603050405020304" pitchFamily="18" charset="0"/>
              </a:rPr>
              <a:t> Irradiation(Cold </a:t>
            </a:r>
            <a:r>
              <a:rPr lang="en-US" sz="2200" u="sng" dirty="0" err="1">
                <a:latin typeface="Times New Roman" panose="02020603050405020304" pitchFamily="18" charset="0"/>
              </a:rPr>
              <a:t>Sterlization</a:t>
            </a:r>
            <a:r>
              <a:rPr lang="en-US" sz="2200" u="sng" dirty="0">
                <a:latin typeface="Times New Roman" panose="02020603050405020304" pitchFamily="18" charset="0"/>
              </a:rPr>
              <a:t>)</a:t>
            </a:r>
          </a:p>
          <a:p>
            <a:pPr indent="0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</a:rPr>
              <a:t>Non Ionizing-ultraviolet radiation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Ionizing- Gamma </a:t>
            </a:r>
            <a:r>
              <a:rPr lang="en-US" sz="2200" dirty="0">
                <a:latin typeface="Times New Roman" panose="02020603050405020304" pitchFamily="18" charset="0"/>
              </a:rPr>
              <a:t>rays</a:t>
            </a:r>
            <a:r>
              <a:rPr lang="en-US" sz="2200" dirty="0" smtClean="0">
                <a:latin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</a:rPr>
              <a:t>Cathod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</a:rPr>
              <a:t>rays</a:t>
            </a:r>
          </a:p>
          <a:p>
            <a:pPr indent="0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</a:rPr>
              <a:t>Microwave 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</a:endParaRPr>
          </a:p>
        </p:txBody>
      </p:sp>
      <p:pic>
        <p:nvPicPr>
          <p:cNvPr id="3" name="Content Placeholder 2" descr="images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79926" y="2982999"/>
            <a:ext cx="2857500" cy="3001645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935990" y="1292225"/>
            <a:ext cx="7749540" cy="172354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en-US" sz="2600" b="1" dirty="0" smtClean="0">
                <a:solidFill>
                  <a:srgbClr val="C00000"/>
                </a:solidFill>
                <a:latin typeface="Bookman Old Style" pitchFamily="18" charset="0"/>
                <a:sym typeface="+mn-ea"/>
              </a:rPr>
              <a:t>References</a:t>
            </a:r>
            <a:endParaRPr lang="en-US" sz="2600" b="1" u="sng" dirty="0">
              <a:latin typeface="Bookman Old Style" pitchFamily="18" charset="0"/>
              <a:sym typeface="+mn-ea"/>
            </a:endParaRPr>
          </a:p>
          <a:p>
            <a:r>
              <a:rPr lang="en-US" sz="2200" dirty="0">
                <a:latin typeface="Times New Roman" panose="02020603050405020304" pitchFamily="18" charset="0"/>
                <a:sym typeface="+mn-ea"/>
              </a:rPr>
              <a:t>William C Frazier and Dennis C </a:t>
            </a:r>
            <a:r>
              <a:rPr lang="en-US" sz="2200" dirty="0" err="1">
                <a:latin typeface="Times New Roman" panose="02020603050405020304" pitchFamily="18" charset="0"/>
                <a:sym typeface="+mn-ea"/>
              </a:rPr>
              <a:t>Westhoff</a:t>
            </a:r>
            <a:r>
              <a:rPr lang="en-US" sz="2200" dirty="0">
                <a:latin typeface="Times New Roman" panose="02020603050405020304" pitchFamily="18" charset="0"/>
                <a:sym typeface="+mn-ea"/>
              </a:rPr>
              <a:t>, Food </a:t>
            </a:r>
            <a:r>
              <a:rPr lang="en-US" sz="2200" dirty="0" err="1">
                <a:latin typeface="Times New Roman" panose="02020603050405020304" pitchFamily="18" charset="0"/>
                <a:sym typeface="+mn-ea"/>
              </a:rPr>
              <a:t>microbiology</a:t>
            </a:r>
            <a:r>
              <a:rPr lang="en-US" sz="2200" b="1" u="sng" dirty="0" err="1">
                <a:latin typeface="Times New Roman" panose="02020603050405020304" pitchFamily="18" charset="0"/>
                <a:sym typeface="+mn-ea"/>
              </a:rPr>
              <a:t>,</a:t>
            </a:r>
            <a:r>
              <a:rPr lang="en-US" sz="2200" dirty="0" err="1">
                <a:latin typeface="Times New Roman" panose="02020603050405020304" pitchFamily="18" charset="0"/>
                <a:sym typeface="+mn-ea"/>
              </a:rPr>
              <a:t>Tata</a:t>
            </a:r>
            <a:r>
              <a:rPr lang="en-US" sz="2200" dirty="0">
                <a:latin typeface="Times New Roman" panose="02020603050405020304" pitchFamily="18" charset="0"/>
                <a:sym typeface="+mn-ea"/>
              </a:rPr>
              <a:t> McGraw -Hill Company</a:t>
            </a:r>
          </a:p>
          <a:p>
            <a:pPr algn="ctr"/>
            <a:endParaRPr lang="en-US" b="1" u="sng" dirty="0">
              <a:latin typeface="Times New Roman" panose="02020603050405020304" pitchFamily="18" charset="0"/>
              <a:sym typeface="+mn-ea"/>
            </a:endParaRPr>
          </a:p>
          <a:p>
            <a:endParaRPr lang="en-US" dirty="0"/>
          </a:p>
        </p:txBody>
      </p:sp>
      <p:sp>
        <p:nvSpPr>
          <p:cNvPr id="6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/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Introduction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15365" y="1867535"/>
            <a:ext cx="74466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sym typeface="+mn-ea"/>
              </a:rPr>
              <a:t>Food is any substance consumed to provide nutritional support for an organism</a:t>
            </a:r>
          </a:p>
          <a:p>
            <a:pPr indent="0" fontAlgn="base">
              <a:buFont typeface="Wingdings" pitchFamily="2" charset="2"/>
              <a:buChar char="v"/>
            </a:pPr>
            <a:endParaRPr lang="en-US" sz="2200" strike="noStrike" noProof="1">
              <a:latin typeface="Times New Roman" panose="02020603050405020304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sym typeface="+mn-ea"/>
              </a:rPr>
              <a:t>Good nutrition – an adequate, well balanced diet combined with regular physical activity </a:t>
            </a:r>
          </a:p>
          <a:p>
            <a:pPr indent="0" fontAlgn="base">
              <a:buFont typeface="Wingdings" pitchFamily="2" charset="2"/>
              <a:buChar char="v"/>
            </a:pPr>
            <a:endParaRPr lang="en-US" sz="2200" strike="noStrike" noProof="1">
              <a:latin typeface="Times New Roman" panose="02020603050405020304" pitchFamily="18" charset="0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sym typeface="+mn-ea"/>
              </a:rPr>
              <a:t> Poor nutrition - reduce immunity, increased susceptibility to disease, impaired physical and mental development, and reduced productivity</a:t>
            </a:r>
            <a:r>
              <a:rPr lang="en-US" sz="2400" b="1" dirty="0">
                <a:latin typeface="Times New Roman" panose="02020603050405020304" pitchFamily="18" charset="0"/>
                <a:sym typeface="+mn-ea"/>
              </a:rPr>
              <a:t>.</a:t>
            </a:r>
            <a:endParaRPr 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" name="TextBox 3"/>
          <p:cNvSpPr txBox="1"/>
          <p:nvPr/>
        </p:nvSpPr>
        <p:spPr>
          <a:xfrm>
            <a:off x="375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068705" y="1148080"/>
            <a:ext cx="3378835" cy="577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  <a:sym typeface="+mn-ea"/>
              </a:rPr>
              <a:t>Food from plants</a:t>
            </a:r>
            <a:endParaRPr lang="en-US" sz="2600" dirty="0">
              <a:latin typeface="Arial Black" panose="020B0A040201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5081270" y="1148080"/>
            <a:ext cx="3404870" cy="577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  <a:sym typeface="+mn-ea"/>
              </a:rPr>
              <a:t>Food from animals</a:t>
            </a:r>
            <a:endParaRPr lang="en-US" sz="2600">
              <a:latin typeface="Arial Black" panose="020B0A040201020202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945515" y="2039620"/>
            <a:ext cx="3195320" cy="3444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Arial" panose="020B0604020202020204" pitchFamily="34" charset="0"/>
                <a:cs typeface="+mn-ea"/>
                <a:sym typeface="+mn-ea"/>
              </a:rPr>
              <a:t>Cereal and cereal products</a:t>
            </a:r>
            <a:endParaRPr lang="en-US" sz="2200" strike="noStrike" noProof="1">
              <a:latin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</a:pPr>
            <a:endParaRPr lang="en-US" sz="2200" strike="noStrike" noProof="1">
              <a:latin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Arial" panose="020B0604020202020204" pitchFamily="34" charset="0"/>
                <a:cs typeface="+mn-ea"/>
                <a:sym typeface="+mn-ea"/>
              </a:rPr>
              <a:t>Sugar and sugar products</a:t>
            </a:r>
            <a:endParaRPr lang="en-US" sz="2200" strike="noStrike" noProof="1">
              <a:latin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</a:pPr>
            <a:endParaRPr lang="en-US" sz="2200" strike="noStrike" noProof="1">
              <a:latin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Arial" panose="020B0604020202020204" pitchFamily="34" charset="0"/>
                <a:cs typeface="+mn-ea"/>
                <a:sym typeface="+mn-ea"/>
              </a:rPr>
              <a:t>Vegetables and vegetable products</a:t>
            </a:r>
            <a:endParaRPr lang="en-US" sz="2200" strike="noStrike" noProof="1">
              <a:latin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</a:pPr>
            <a:endParaRPr lang="en-US" sz="2200" strike="noStrike" noProof="1">
              <a:latin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Arial" panose="020B0604020202020204" pitchFamily="34" charset="0"/>
                <a:cs typeface="+mn-ea"/>
                <a:sym typeface="+mn-ea"/>
              </a:rPr>
              <a:t>Fruit and fruit products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5393690" y="2176780"/>
            <a:ext cx="2803525" cy="3444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200">
                <a:latin typeface="Times New Roman" panose="02020603050405020304" pitchFamily="18" charset="0"/>
                <a:ea typeface="Arial" panose="020B0604020202020204" pitchFamily="34" charset="0"/>
                <a:cs typeface="+mn-ea"/>
                <a:sym typeface="+mn-ea"/>
              </a:rPr>
              <a:t>Meat and meat products</a:t>
            </a:r>
            <a:endParaRPr lang="en-US" sz="2200" strike="noStrike" noProof="1">
              <a:latin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</a:pPr>
            <a:endParaRPr lang="en-US" sz="2200" strike="noStrike" noProof="1">
              <a:latin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200">
                <a:latin typeface="Times New Roman" panose="02020603050405020304" pitchFamily="18" charset="0"/>
                <a:ea typeface="Arial" panose="020B0604020202020204" pitchFamily="34" charset="0"/>
                <a:cs typeface="+mn-ea"/>
                <a:sym typeface="+mn-ea"/>
              </a:rPr>
              <a:t>Poultry and eggs</a:t>
            </a:r>
            <a:endParaRPr lang="en-US" sz="2200" strike="noStrike" noProof="1">
              <a:latin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</a:pPr>
            <a:endParaRPr lang="en-US" sz="2200" strike="noStrike" noProof="1">
              <a:latin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200">
                <a:latin typeface="Times New Roman" panose="02020603050405020304" pitchFamily="18" charset="0"/>
                <a:ea typeface="Arial" panose="020B0604020202020204" pitchFamily="34" charset="0"/>
                <a:cs typeface="+mn-ea"/>
                <a:sym typeface="+mn-ea"/>
              </a:rPr>
              <a:t>Fish and other seafood</a:t>
            </a:r>
            <a:endParaRPr lang="en-US" sz="2200" strike="noStrike" noProof="1">
              <a:latin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</a:pPr>
            <a:endParaRPr lang="en-US" sz="2200" strike="noStrike" noProof="1">
              <a:latin typeface="Times New Roman" panose="02020603050405020304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200">
                <a:latin typeface="Times New Roman" panose="02020603050405020304" pitchFamily="18" charset="0"/>
                <a:ea typeface="Arial" panose="020B0604020202020204" pitchFamily="34" charset="0"/>
                <a:cs typeface="+mn-ea"/>
                <a:sym typeface="+mn-ea"/>
              </a:rPr>
              <a:t>Milk and milk products</a:t>
            </a:r>
            <a:endParaRPr lang="en-US" sz="2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416050" y="749300"/>
            <a:ext cx="5616575" cy="577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/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  <a:sym typeface="+mn-ea"/>
              </a:rPr>
              <a:t>Principles of food preservation</a:t>
            </a:r>
            <a:endParaRPr lang="en-US" altLang="en-US" sz="2600" dirty="0">
              <a:latin typeface="Arial Black" panose="020B0A04020102020204" charset="0"/>
              <a:ea typeface="Arial" panose="020B0604020202020204" pitchFamily="34" charset="0"/>
              <a:sym typeface="+mn-ea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315720" y="2103120"/>
            <a:ext cx="5812790" cy="4267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lvl="0" indent="-285750">
              <a:buFont typeface="Wingdings" panose="05000000000000000000" charset="0"/>
              <a:buChar char="v"/>
            </a:pPr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Prevention or delay of microbial decomposition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1315720" y="3023235"/>
            <a:ext cx="6132830" cy="426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charset="0"/>
              <a:buChar char="v"/>
            </a:pPr>
            <a:r>
              <a:rPr lang="en-US" altLang="en-US" sz="2200">
                <a:latin typeface="Times New Roman" panose="02020603050405020304" pitchFamily="18" charset="0"/>
                <a:ea typeface="Arial" panose="020B0604020202020204" pitchFamily="34" charset="0"/>
                <a:sym typeface="Arial" panose="020B0604020202020204"/>
              </a:rPr>
              <a:t>Prevention or delay of self decomposition</a:t>
            </a:r>
            <a:endParaRPr lang="en-US" sz="2200">
              <a:latin typeface="Times New Roman" panose="02020603050405020304" pitchFamily="18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1315720" y="3723005"/>
            <a:ext cx="4928235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charset="0"/>
              <a:buChar char="v"/>
            </a:pPr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Arial" panose="020B0604020202020204"/>
              </a:rPr>
              <a:t>Prevention of damage because of </a:t>
            </a:r>
            <a:r>
              <a:rPr lang="en-US" altLang="en-US" sz="2200" dirty="0" err="1">
                <a:latin typeface="Times New Roman" panose="02020603050405020304" pitchFamily="18" charset="0"/>
                <a:ea typeface="Arial" panose="020B0604020202020204" pitchFamily="34" charset="0"/>
                <a:sym typeface="Arial" panose="020B0604020202020204"/>
              </a:rPr>
              <a:t>insects,animals</a:t>
            </a:r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Arial" panose="020B0604020202020204"/>
              </a:rPr>
              <a:t> and mechanical causes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19240" y="2626360"/>
            <a:ext cx="2466975" cy="3427095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5819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24535" y="1750695"/>
            <a:ext cx="4284345" cy="281559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trike="noStrike" noProof="1"/>
          </a:p>
        </p:txBody>
      </p:sp>
      <p:sp>
        <p:nvSpPr>
          <p:cNvPr id="7" name="Text Box 6"/>
          <p:cNvSpPr txBox="1"/>
          <p:nvPr/>
        </p:nvSpPr>
        <p:spPr>
          <a:xfrm>
            <a:off x="904875" y="2777490"/>
            <a:ext cx="4104005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/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Prevention or delay of microbial decomposition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859280" y="711200"/>
            <a:ext cx="2986405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/>
            <a:r>
              <a:rPr lang="en-US" altLang="en-US" sz="2200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By keeping out micro organisms(asepsis)</a:t>
            </a:r>
            <a:endParaRPr lang="en-US" sz="2200">
              <a:latin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5619750" y="2666365"/>
            <a:ext cx="330454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/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By removal of microorganism(</a:t>
            </a:r>
            <a:r>
              <a:rPr lang="en-US" altLang="en-US" sz="2200" dirty="0" err="1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filteration</a:t>
            </a:r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)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309370" y="4952365"/>
            <a:ext cx="539496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/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By hindering the growth and activity of microorganism(</a:t>
            </a:r>
            <a:r>
              <a:rPr lang="en-US" altLang="en-US" sz="2200" dirty="0" err="1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drying,chemicals</a:t>
            </a:r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)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112135" y="1351280"/>
            <a:ext cx="0" cy="282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60675" y="4731385"/>
            <a:ext cx="12065" cy="220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5152390" y="3047365"/>
            <a:ext cx="467360" cy="60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24535" y="1750695"/>
            <a:ext cx="4284345" cy="281559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trike="noStrike" noProof="1"/>
          </a:p>
        </p:txBody>
      </p:sp>
      <p:sp>
        <p:nvSpPr>
          <p:cNvPr id="8" name="Text Box 7"/>
          <p:cNvSpPr txBox="1"/>
          <p:nvPr/>
        </p:nvSpPr>
        <p:spPr>
          <a:xfrm>
            <a:off x="1465580" y="2900045"/>
            <a:ext cx="310896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/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Arial" panose="020B0604020202020204"/>
              </a:rPr>
              <a:t>Prevention or delay of self decomposition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5041900" y="4706620"/>
            <a:ext cx="341630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/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By prevention or delay of purely chemical reactions(antioxidants)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5275580" y="1289685"/>
            <a:ext cx="250698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/>
            <a:r>
              <a:rPr lang="en-US" altLang="en-US" sz="2200" dirty="0">
                <a:latin typeface="Times New Roman" panose="02020603050405020304" pitchFamily="18" charset="0"/>
                <a:ea typeface="Arial" panose="020B0604020202020204" pitchFamily="34" charset="0"/>
                <a:sym typeface="+mn-ea"/>
              </a:rPr>
              <a:t>By destruction or inactivation of food enzymes(blanching)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500880" y="1818640"/>
            <a:ext cx="553085" cy="220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09390" y="4546600"/>
            <a:ext cx="798830" cy="34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15620" y="914400"/>
            <a:ext cx="3940810" cy="381127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trike="noStrike" noProof="1"/>
          </a:p>
        </p:txBody>
      </p:sp>
      <p:sp>
        <p:nvSpPr>
          <p:cNvPr id="2" name="Text Box 1"/>
          <p:cNvSpPr txBox="1"/>
          <p:nvPr/>
        </p:nvSpPr>
        <p:spPr>
          <a:xfrm>
            <a:off x="806450" y="2009775"/>
            <a:ext cx="364998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</a:rPr>
              <a:t>Prevention of damage because of insects </a:t>
            </a:r>
            <a:r>
              <a:rPr lang="en-US" sz="2200" dirty="0" smtClean="0">
                <a:latin typeface="Times New Roman" panose="02020603050405020304" pitchFamily="18" charset="0"/>
              </a:rPr>
              <a:t>, animals, mechanical </a:t>
            </a:r>
            <a:r>
              <a:rPr lang="en-US" sz="2200" dirty="0">
                <a:latin typeface="Times New Roman" panose="02020603050405020304" pitchFamily="18" charset="0"/>
              </a:rPr>
              <a:t>causes</a:t>
            </a:r>
          </a:p>
        </p:txBody>
      </p:sp>
      <p:pic>
        <p:nvPicPr>
          <p:cNvPr id="8" name="Content Placeholder 7" descr="images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114290" y="1372235"/>
            <a:ext cx="3938905" cy="1743075"/>
          </a:xfrm>
          <a:prstGeom prst="rect">
            <a:avLst/>
          </a:prstGeom>
        </p:spPr>
      </p:pic>
      <p:pic>
        <p:nvPicPr>
          <p:cNvPr id="10" name="Content Placeholder 9" descr="images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114290" y="3215005"/>
            <a:ext cx="3938905" cy="2480945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248410" y="786130"/>
            <a:ext cx="6526530" cy="97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  <a:sym typeface="+mn-ea"/>
              </a:rPr>
              <a:t>Growth curve of microbial culture and delay of microbial decomposition</a:t>
            </a:r>
            <a:endParaRPr lang="en-US" sz="2600" dirty="0">
              <a:latin typeface="Arial Black" panose="020B0A04020102020204" charset="0"/>
            </a:endParaRPr>
          </a:p>
        </p:txBody>
      </p:sp>
      <p:pic>
        <p:nvPicPr>
          <p:cNvPr id="7" name="Content Placeholder 6" descr="images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93521" y="2311056"/>
            <a:ext cx="5156662" cy="2655914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1248410" y="4966970"/>
            <a:ext cx="7215505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</a:rPr>
              <a:t>Many common methods of food preservation depend on delay in the initiation of growth and </a:t>
            </a:r>
            <a:r>
              <a:rPr lang="en-US" sz="2200" dirty="0" err="1">
                <a:latin typeface="Times New Roman" panose="02020603050405020304" pitchFamily="18" charset="0"/>
              </a:rPr>
              <a:t>hinderace</a:t>
            </a:r>
            <a:r>
              <a:rPr lang="en-US" sz="2200" dirty="0">
                <a:latin typeface="Times New Roman" panose="02020603050405020304" pitchFamily="18" charset="0"/>
              </a:rPr>
              <a:t> to growth once it begun.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27884" y="6380543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344295" y="820420"/>
            <a:ext cx="6223000" cy="577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  <a:sym typeface="+mn-ea"/>
              </a:rPr>
              <a:t>Applications to food preservation</a:t>
            </a:r>
            <a:endParaRPr lang="en-US" sz="2600" dirty="0">
              <a:latin typeface="Arial Black" panose="020B0A0402010202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378353" y="1537855"/>
            <a:ext cx="638019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200" dirty="0">
                <a:latin typeface="Times New Roman" panose="02020603050405020304" pitchFamily="18" charset="0"/>
              </a:rPr>
              <a:t>Lengthening of Lag phase and phase of positive acceleration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200" dirty="0">
                <a:latin typeface="Times New Roman" panose="02020603050405020304" pitchFamily="18" charset="0"/>
                <a:sym typeface="+mn-ea"/>
              </a:rPr>
              <a:t>By introducing as few spoilage organisms -by reducing the amount of contamination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200" dirty="0">
                <a:latin typeface="Times New Roman" panose="02020603050405020304" pitchFamily="18" charset="0"/>
                <a:sym typeface="+mn-ea"/>
              </a:rPr>
              <a:t>By avoiding the addition of actively growing </a:t>
            </a:r>
            <a:r>
              <a:rPr lang="en-US" sz="2200" dirty="0" smtClean="0">
                <a:latin typeface="Times New Roman" panose="02020603050405020304" pitchFamily="18" charset="0"/>
                <a:sym typeface="+mn-ea"/>
              </a:rPr>
              <a:t>organisms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</a:rPr>
              <a:t>Unfavourable</a:t>
            </a:r>
            <a:r>
              <a:rPr lang="en-US" sz="2200" dirty="0" smtClean="0">
                <a:latin typeface="Times New Roman" panose="02020603050405020304" pitchFamily="18" charset="0"/>
              </a:rPr>
              <a:t> environmental conditions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Process methods-heating, irradiation</a:t>
            </a:r>
          </a:p>
          <a:p>
            <a:pPr marL="285750" indent="-285750">
              <a:buFont typeface="Wingdings" panose="05000000000000000000" charset="0"/>
              <a:buChar char="v"/>
            </a:pPr>
            <a:endParaRPr lang="en-US" b="1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charset="0"/>
              <a:buChar char="v"/>
            </a:pPr>
            <a:endParaRPr lang="en-US" b="1" dirty="0" smtClean="0">
              <a:latin typeface="Times New Roman" panose="02020603050405020304" pitchFamily="18" charset="0"/>
              <a:sym typeface="+mn-ea"/>
            </a:endParaRPr>
          </a:p>
          <a:p>
            <a:pPr marL="285750" indent="-285750">
              <a:buFont typeface="Wingdings" panose="05000000000000000000" charset="0"/>
              <a:buChar char="v"/>
            </a:pPr>
            <a:endParaRPr lang="en-US" b="1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charset="0"/>
              <a:buChar char="v"/>
            </a:pPr>
            <a:endParaRPr lang="en-US" b="1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charset="0"/>
              <a:buChar char="v"/>
            </a:pP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39949" y="6392608"/>
            <a:ext cx="774700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General Principles of Food Preservation, Elizabeth P Thomas, </a:t>
            </a:r>
            <a:r>
              <a:rPr lang="en-US" sz="1600" b="1" dirty="0" err="1" smtClean="0">
                <a:latin typeface="Constantia" panose="02030602050306030303" charset="0"/>
                <a:cs typeface="Arial" panose="020B0604020202020204" pitchFamily="34" charset="0"/>
              </a:rPr>
              <a:t>St.Mary’s</a:t>
            </a:r>
            <a:r>
              <a:rPr lang="en-US" sz="1600" b="1" dirty="0" smtClean="0">
                <a:latin typeface="Constantia" panose="02030602050306030303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latin typeface="Constantia" panose="02030602050306030303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anose="02030602050306030303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600</Words>
  <Application>WPS Presentation</Application>
  <PresentationFormat>On-screen Show (4:3)</PresentationFormat>
  <Paragraphs>129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132</cp:revision>
  <dcterms:created xsi:type="dcterms:W3CDTF">2018-12-04T06:33:00Z</dcterms:created>
  <dcterms:modified xsi:type="dcterms:W3CDTF">2019-06-26T03:51:55Z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1033-10.2.0.5820</vt:lpwstr>
  </property>
</Properties>
</file>