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64" r:id="rId4"/>
    <p:sldId id="263" r:id="rId5"/>
    <p:sldId id="262" r:id="rId6"/>
    <p:sldId id="261" r:id="rId7"/>
    <p:sldId id="260" r:id="rId8"/>
    <p:sldId id="258" r:id="rId9"/>
    <p:sldId id="278" r:id="rId10"/>
    <p:sldId id="279" r:id="rId11"/>
    <p:sldId id="280" r:id="rId12"/>
    <p:sldId id="281" r:id="rId13"/>
    <p:sldId id="282" r:id="rId14"/>
    <p:sldId id="283" r:id="rId15"/>
    <p:sldId id="277"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p:scale>
          <a:sx n="81" d="100"/>
          <a:sy n="81" d="100"/>
        </p:scale>
        <p:origin x="-1068" y="24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893A24-685C-47EF-A629-502D73F5DEA8}" type="datetimeFigureOut">
              <a:rPr lang="en-US" smtClean="0"/>
              <a:pPr/>
              <a:t>21/Jun/2019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378182-CCB6-4453-B1D7-DD1C1BADD3AC}" type="slidenum">
              <a:rPr lang="en-US" smtClean="0"/>
              <a:pPr/>
              <a:t>‹#›</a:t>
            </a:fld>
            <a:endParaRPr lang="en-US"/>
          </a:p>
        </p:txBody>
      </p:sp>
    </p:spTree>
    <p:extLst>
      <p:ext uri="{BB962C8B-B14F-4D97-AF65-F5344CB8AC3E}">
        <p14:creationId xmlns:p14="http://schemas.microsoft.com/office/powerpoint/2010/main" xmlns="" val="1927505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DA0A8FEB-C6DE-46A0-9B3A-67D98C6C4E63}" type="datetime1">
              <a:rPr lang="en-IN" smtClean="0"/>
              <a:pPr/>
              <a:t>21-06-2019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r>
              <a:rPr lang="en-US" smtClean="0"/>
              <a:t>Pointers in C, Neethu Narayanan, St. Mary's College, Thrissur</a:t>
            </a:r>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945950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5CC84D2D-85BF-4E5B-8586-C4605A03B6F3}" type="datetime1">
              <a:rPr lang="en-IN" smtClean="0"/>
              <a:pPr/>
              <a:t>21-06-2019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r>
              <a:rPr lang="en-US" smtClean="0"/>
              <a:t>Pointers in C, Neethu Narayanan, St. Mary's College, Thrissur</a:t>
            </a:r>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308605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A09BAC26-C588-4300-8A0A-14C4614F371B}" type="datetime1">
              <a:rPr lang="en-IN" smtClean="0"/>
              <a:pPr/>
              <a:t>21-06-2019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r>
              <a:rPr lang="en-US" smtClean="0"/>
              <a:t>Pointers in C, Neethu Narayanan, St. Mary's College, Thrissur</a:t>
            </a:r>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799057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34695D9-B844-4A3F-ACE2-D79244F7522A}" type="datetime1">
              <a:rPr lang="en-IN" smtClean="0"/>
              <a:pPr/>
              <a:t>21-06-2019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r>
              <a:rPr lang="en-US" smtClean="0"/>
              <a:t>Pointers in C, Neethu Narayanan, St. Mary's College, Thrissur</a:t>
            </a:r>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661194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8BB4EC9-BBE4-4855-9300-0732BB718481}" type="datetime1">
              <a:rPr lang="en-IN" smtClean="0"/>
              <a:pPr/>
              <a:t>21-06-2019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r>
              <a:rPr lang="en-US" smtClean="0"/>
              <a:t>Pointers in C, Neethu Narayanan, St. Mary's College, Thrissur</a:t>
            </a:r>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348661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48043E88-904A-4C35-A9EC-91BE3DE3BCA6}" type="datetime1">
              <a:rPr lang="en-IN" smtClean="0"/>
              <a:pPr/>
              <a:t>21-06-2019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r>
              <a:rPr lang="en-US" smtClean="0"/>
              <a:t>Pointers in C, Neethu Narayanan, St. Mary's College, Thrissur</a:t>
            </a:r>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348303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C5B4919E-8C43-4DA2-BD0B-FECA87E77D39}" type="datetime1">
              <a:rPr lang="en-IN" smtClean="0"/>
              <a:pPr/>
              <a:t>21-06-2019</a:t>
            </a:fld>
            <a:endParaRPr lang="en-IN"/>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r>
              <a:rPr lang="en-US" smtClean="0"/>
              <a:t>Pointers in C, Neethu Narayanan, St. Mary's College, Thrissur</a:t>
            </a:r>
            <a:endParaRPr lang="en-IN"/>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1300760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C3A1CBC3-0577-4757-9654-E6D391746A86}" type="datetime1">
              <a:rPr lang="en-IN" smtClean="0"/>
              <a:pPr/>
              <a:t>21-06-2019</a:t>
            </a:fld>
            <a:endParaRPr lang="en-IN"/>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r>
              <a:rPr lang="en-US" smtClean="0"/>
              <a:t>Pointers in C, Neethu Narayanan, St. Mary's College, Thrissur</a:t>
            </a:r>
            <a:endParaRPr lang="en-IN"/>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157499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04264A55-9D96-4B3F-8DBF-AAD915E89D2E}" type="datetime1">
              <a:rPr lang="en-IN" smtClean="0"/>
              <a:pPr/>
              <a:t>21-06-2019</a:t>
            </a:fld>
            <a:endParaRPr lang="en-IN"/>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r>
              <a:rPr lang="en-US" smtClean="0"/>
              <a:t>Pointers in C, Neethu Narayanan, St. Mary's College, Thrissur</a:t>
            </a:r>
            <a:endParaRPr lang="en-IN"/>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125960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21901BE9-F358-44E8-81DD-9547B1B410CF}" type="datetime1">
              <a:rPr lang="en-IN" smtClean="0"/>
              <a:pPr/>
              <a:t>21-06-2019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r>
              <a:rPr lang="en-US" smtClean="0"/>
              <a:t>Pointers in C, Neethu Narayanan, St. Mary's College, Thrissur</a:t>
            </a:r>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658123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8B1D1C74-63CE-413B-BE9B-17A531A15E00}" type="datetime1">
              <a:rPr lang="en-IN" smtClean="0"/>
              <a:pPr/>
              <a:t>21-06-2019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r>
              <a:rPr lang="en-US" smtClean="0"/>
              <a:t>Pointers in C, Neethu Narayanan, St. Mary's College, Thrissur</a:t>
            </a:r>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01682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5504003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2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DAA5872A-EBA1-4765-860B-C6F753BE861D}"/>
              </a:ext>
            </a:extLst>
          </p:cNvPr>
          <p:cNvSpPr txBox="1"/>
          <p:nvPr/>
        </p:nvSpPr>
        <p:spPr>
          <a:xfrm>
            <a:off x="178905" y="692702"/>
            <a:ext cx="8584096" cy="646331"/>
          </a:xfrm>
          <a:prstGeom prst="rect">
            <a:avLst/>
          </a:prstGeom>
          <a:noFill/>
        </p:spPr>
        <p:txBody>
          <a:bodyPr wrap="square" rtlCol="0">
            <a:spAutoFit/>
          </a:bodyPr>
          <a:lstStyle/>
          <a:p>
            <a:pPr algn="ctr"/>
            <a:r>
              <a:rPr lang="en-US" sz="3600" b="1" dirty="0" smtClean="0">
                <a:solidFill>
                  <a:srgbClr val="C00000"/>
                </a:solidFill>
                <a:latin typeface="Bookman Old Style" panose="02050604050505020204" pitchFamily="18" charset="0"/>
              </a:rPr>
              <a:t>POINTERS in C</a:t>
            </a:r>
            <a:endParaRPr lang="en-IN" sz="3600" b="1" dirty="0">
              <a:solidFill>
                <a:srgbClr val="C00000"/>
              </a:solidFill>
              <a:latin typeface="Bookman Old Style" panose="02050604050505020204" pitchFamily="18" charset="0"/>
              <a:cs typeface="Arial" panose="020B0604020202020204" pitchFamily="34" charset="0"/>
            </a:endParaRPr>
          </a:p>
        </p:txBody>
      </p:sp>
      <p:sp>
        <p:nvSpPr>
          <p:cNvPr id="6" name="TextBox 5">
            <a:extLst>
              <a:ext uri="{FF2B5EF4-FFF2-40B4-BE49-F238E27FC236}">
                <a16:creationId xmlns="" xmlns:a16="http://schemas.microsoft.com/office/drawing/2014/main" id="{2B94F812-2F22-48FB-8E4A-2929987BAACA}"/>
              </a:ext>
            </a:extLst>
          </p:cNvPr>
          <p:cNvSpPr txBox="1"/>
          <p:nvPr/>
        </p:nvSpPr>
        <p:spPr>
          <a:xfrm>
            <a:off x="4004798" y="2807676"/>
            <a:ext cx="4095848" cy="1785104"/>
          </a:xfrm>
          <a:prstGeom prst="rect">
            <a:avLst/>
          </a:prstGeom>
          <a:noFill/>
        </p:spPr>
        <p:txBody>
          <a:bodyPr wrap="square" rtlCol="0">
            <a:spAutoFit/>
          </a:bodyPr>
          <a:lstStyle/>
          <a:p>
            <a:r>
              <a:rPr lang="en-US" sz="2200" dirty="0" err="1" smtClean="0">
                <a:latin typeface="Times New Roman" panose="02020603050405020304" pitchFamily="18" charset="0"/>
                <a:cs typeface="Times New Roman" panose="02020603050405020304" pitchFamily="18" charset="0"/>
              </a:rPr>
              <a:t>Neethu</a:t>
            </a:r>
            <a:r>
              <a:rPr lang="en-US" sz="2200" dirty="0" smtClean="0">
                <a:latin typeface="Times New Roman" panose="02020603050405020304" pitchFamily="18" charset="0"/>
                <a:cs typeface="Times New Roman" panose="02020603050405020304" pitchFamily="18" charset="0"/>
              </a:rPr>
              <a:t> Narayanan</a:t>
            </a: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Assistant Professor  </a:t>
            </a:r>
          </a:p>
          <a:p>
            <a:r>
              <a:rPr lang="en-US" sz="2200" dirty="0">
                <a:latin typeface="Times New Roman" panose="02020603050405020304" pitchFamily="18" charset="0"/>
                <a:cs typeface="Times New Roman" panose="02020603050405020304" pitchFamily="18" charset="0"/>
              </a:rPr>
              <a:t>Department of </a:t>
            </a:r>
            <a:r>
              <a:rPr lang="en-US" sz="2200" dirty="0" smtClean="0">
                <a:latin typeface="Times New Roman" panose="02020603050405020304" pitchFamily="18" charset="0"/>
                <a:cs typeface="Times New Roman" panose="02020603050405020304" pitchFamily="18" charset="0"/>
              </a:rPr>
              <a:t>Vocational Studies</a:t>
            </a: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St. Mary’s </a:t>
            </a:r>
            <a:r>
              <a:rPr lang="en-US" sz="2200" dirty="0" smtClean="0">
                <a:latin typeface="Times New Roman" panose="02020603050405020304" pitchFamily="18" charset="0"/>
                <a:cs typeface="Times New Roman" panose="02020603050405020304" pitchFamily="18" charset="0"/>
              </a:rPr>
              <a:t>College, </a:t>
            </a:r>
            <a:r>
              <a:rPr lang="en-US" sz="2200" dirty="0" err="1" smtClean="0">
                <a:latin typeface="Times New Roman" panose="02020603050405020304" pitchFamily="18" charset="0"/>
                <a:cs typeface="Times New Roman" panose="02020603050405020304" pitchFamily="18" charset="0"/>
              </a:rPr>
              <a:t>Thrissur</a:t>
            </a:r>
            <a:r>
              <a:rPr lang="en-US" sz="2200" dirty="0" smtClean="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Tree>
    <p:extLst>
      <p:ext uri="{BB962C8B-B14F-4D97-AF65-F5344CB8AC3E}">
        <p14:creationId xmlns:p14="http://schemas.microsoft.com/office/powerpoint/2010/main" xmlns="" val="1357712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2" name="Rectangle 1"/>
          <p:cNvSpPr/>
          <p:nvPr/>
        </p:nvSpPr>
        <p:spPr>
          <a:xfrm>
            <a:off x="649224" y="2473569"/>
            <a:ext cx="8494776" cy="2868478"/>
          </a:xfrm>
          <a:prstGeom prst="rect">
            <a:avLst/>
          </a:prstGeom>
        </p:spPr>
        <p:txBody>
          <a:bodyPr wrap="square">
            <a:spAutoFit/>
          </a:bodyPr>
          <a:lstStyle/>
          <a:p>
            <a:pPr marL="342900" indent="-342900">
              <a:lnSpc>
                <a:spcPct val="90000"/>
              </a:lnSpc>
              <a:buFont typeface="Wingdings" pitchFamily="2" charset="2"/>
              <a:buChar char="Ø"/>
            </a:pPr>
            <a:r>
              <a:rPr lang="en-US" sz="2200" dirty="0" smtClean="0">
                <a:latin typeface="Times New Roman" pitchFamily="18" charset="0"/>
                <a:cs typeface="Times New Roman" pitchFamily="18" charset="0"/>
              </a:rPr>
              <a:t>A pointer may be incremented or decremented</a:t>
            </a:r>
          </a:p>
          <a:p>
            <a:pPr marL="342900" indent="-342900">
              <a:lnSpc>
                <a:spcPct val="90000"/>
              </a:lnSpc>
              <a:buFont typeface="Wingdings" pitchFamily="2" charset="2"/>
              <a:buChar char="Ø"/>
            </a:pPr>
            <a:endParaRPr lang="en-US" sz="2200" dirty="0" smtClean="0">
              <a:latin typeface="Times New Roman" pitchFamily="18" charset="0"/>
              <a:cs typeface="Times New Roman" pitchFamily="18" charset="0"/>
            </a:endParaRPr>
          </a:p>
          <a:p>
            <a:pPr marL="342900" indent="-342900">
              <a:lnSpc>
                <a:spcPct val="90000"/>
              </a:lnSpc>
              <a:buFont typeface="Wingdings" pitchFamily="2" charset="2"/>
              <a:buChar char="Ø"/>
            </a:pPr>
            <a:r>
              <a:rPr lang="en-US" sz="2200" dirty="0" smtClean="0">
                <a:latin typeface="Times New Roman" pitchFamily="18" charset="0"/>
                <a:cs typeface="Times New Roman" pitchFamily="18" charset="0"/>
              </a:rPr>
              <a:t>An integer may be added to or subtracted from a pointer.</a:t>
            </a:r>
          </a:p>
          <a:p>
            <a:pPr marL="342900" indent="-342900">
              <a:lnSpc>
                <a:spcPct val="90000"/>
              </a:lnSpc>
              <a:buFont typeface="Wingdings" pitchFamily="2" charset="2"/>
              <a:buChar char="Ø"/>
            </a:pPr>
            <a:endParaRPr lang="en-US" sz="2200" dirty="0" smtClean="0">
              <a:latin typeface="Times New Roman" pitchFamily="18" charset="0"/>
              <a:cs typeface="Times New Roman" pitchFamily="18" charset="0"/>
            </a:endParaRPr>
          </a:p>
          <a:p>
            <a:pPr marL="342900" indent="-342900">
              <a:lnSpc>
                <a:spcPct val="90000"/>
              </a:lnSpc>
              <a:buFont typeface="Wingdings" pitchFamily="2" charset="2"/>
              <a:buChar char="Ø"/>
            </a:pPr>
            <a:r>
              <a:rPr lang="en-US" sz="2200" dirty="0" smtClean="0">
                <a:latin typeface="Times New Roman" pitchFamily="18" charset="0"/>
                <a:cs typeface="Times New Roman" pitchFamily="18" charset="0"/>
              </a:rPr>
              <a:t>Pointer variables may be subtracted from one another.</a:t>
            </a:r>
          </a:p>
          <a:p>
            <a:pPr marL="342900" indent="-342900">
              <a:lnSpc>
                <a:spcPct val="90000"/>
              </a:lnSpc>
              <a:buFont typeface="Wingdings" pitchFamily="2" charset="2"/>
              <a:buChar char="Ø"/>
            </a:pPr>
            <a:endParaRPr lang="en-US" sz="2200" dirty="0" smtClean="0">
              <a:latin typeface="Times New Roman" pitchFamily="18" charset="0"/>
              <a:cs typeface="Times New Roman" pitchFamily="18" charset="0"/>
            </a:endParaRPr>
          </a:p>
          <a:p>
            <a:pPr marL="342900" indent="-342900">
              <a:lnSpc>
                <a:spcPct val="90000"/>
              </a:lnSpc>
              <a:buFont typeface="Wingdings" pitchFamily="2" charset="2"/>
              <a:buChar char="Ø"/>
            </a:pPr>
            <a:r>
              <a:rPr lang="en-US" sz="2200" dirty="0" smtClean="0">
                <a:latin typeface="Times New Roman" pitchFamily="18" charset="0"/>
                <a:cs typeface="Times New Roman" pitchFamily="18" charset="0"/>
              </a:rPr>
              <a:t>Pointer variables can be used in comparisons, but usually only in a comparison to NULL.</a:t>
            </a:r>
          </a:p>
          <a:p>
            <a:endParaRPr lang="en-US" sz="2200" dirty="0">
              <a:latin typeface="Times New Roman" panose="02020603050405020304" pitchFamily="18" charset="0"/>
              <a:cs typeface="Times New Roman" panose="02020603050405020304" pitchFamily="18" charset="0"/>
            </a:endParaRPr>
          </a:p>
        </p:txBody>
      </p:sp>
      <p:sp>
        <p:nvSpPr>
          <p:cNvPr id="3" name="Rectangle 2"/>
          <p:cNvSpPr/>
          <p:nvPr/>
        </p:nvSpPr>
        <p:spPr>
          <a:xfrm>
            <a:off x="457200" y="1261089"/>
            <a:ext cx="8028160" cy="892552"/>
          </a:xfrm>
          <a:prstGeom prst="rect">
            <a:avLst/>
          </a:prstGeom>
        </p:spPr>
        <p:txBody>
          <a:bodyPr wrap="none">
            <a:spAutoFit/>
          </a:bodyPr>
          <a:lstStyle/>
          <a:p>
            <a:r>
              <a:rPr lang="en-US" sz="2600" b="1" dirty="0" smtClean="0">
                <a:solidFill>
                  <a:srgbClr val="C00000"/>
                </a:solidFill>
                <a:latin typeface="Bookman Old Style" panose="02050604050505020204" pitchFamily="18" charset="0"/>
              </a:rPr>
              <a:t>ARITHMETIC AND LOGICAL OPERATIONS on</a:t>
            </a:r>
          </a:p>
          <a:p>
            <a:pPr algn="ctr"/>
            <a:r>
              <a:rPr lang="en-US" sz="2600" b="1" dirty="0" smtClean="0">
                <a:solidFill>
                  <a:srgbClr val="C00000"/>
                </a:solidFill>
                <a:latin typeface="Bookman Old Style" panose="02050604050505020204" pitchFamily="18" charset="0"/>
              </a:rPr>
              <a:t> POINTERS</a:t>
            </a:r>
            <a:endParaRPr lang="en-US" sz="2600" dirty="0"/>
          </a:p>
        </p:txBody>
      </p:sp>
      <p:sp>
        <p:nvSpPr>
          <p:cNvPr id="7" name="Footer Placeholder 6"/>
          <p:cNvSpPr>
            <a:spLocks noGrp="1"/>
          </p:cNvSpPr>
          <p:nvPr>
            <p:ph type="ftr" sz="quarter" idx="11"/>
          </p:nvPr>
        </p:nvSpPr>
        <p:spPr>
          <a:xfrm>
            <a:off x="222738" y="6309458"/>
            <a:ext cx="6115050" cy="365125"/>
          </a:xfrm>
        </p:spPr>
        <p:txBody>
          <a:bodyPr/>
          <a:lstStyle/>
          <a:p>
            <a:r>
              <a:rPr lang="en-US" sz="1600" b="1" i="1" dirty="0" smtClean="0">
                <a:effectLst>
                  <a:outerShdw blurRad="38100" dist="38100" dir="2700000" algn="tl">
                    <a:srgbClr val="000000">
                      <a:alpha val="43137"/>
                    </a:srgbClr>
                  </a:outerShdw>
                </a:effectLst>
                <a:latin typeface="Constantia" pitchFamily="18" charset="0"/>
              </a:rPr>
              <a:t>Pointers in C, </a:t>
            </a:r>
            <a:r>
              <a:rPr lang="en-US" sz="1600" b="1" i="1" dirty="0" err="1" smtClean="0">
                <a:effectLst>
                  <a:outerShdw blurRad="38100" dist="38100" dir="2700000" algn="tl">
                    <a:srgbClr val="000000">
                      <a:alpha val="43137"/>
                    </a:srgbClr>
                  </a:outerShdw>
                </a:effectLst>
                <a:latin typeface="Constantia" pitchFamily="18" charset="0"/>
              </a:rPr>
              <a:t>Neethu</a:t>
            </a:r>
            <a:r>
              <a:rPr lang="en-US" sz="1600" b="1" i="1" dirty="0" smtClean="0">
                <a:effectLst>
                  <a:outerShdw blurRad="38100" dist="38100" dir="2700000" algn="tl">
                    <a:srgbClr val="000000">
                      <a:alpha val="43137"/>
                    </a:srgbClr>
                  </a:outerShdw>
                </a:effectLst>
                <a:latin typeface="Constantia" pitchFamily="18" charset="0"/>
              </a:rPr>
              <a:t> Narayanan, St. Mary's College, </a:t>
            </a:r>
            <a:r>
              <a:rPr lang="en-US" sz="1600" b="1" i="1" dirty="0" err="1" smtClean="0">
                <a:effectLst>
                  <a:outerShdw blurRad="38100" dist="38100" dir="2700000" algn="tl">
                    <a:srgbClr val="000000">
                      <a:alpha val="43137"/>
                    </a:srgbClr>
                  </a:outerShdw>
                </a:effectLst>
                <a:latin typeface="Constantia" pitchFamily="18" charset="0"/>
              </a:rPr>
              <a:t>Thrissur</a:t>
            </a:r>
            <a:endParaRPr lang="en-IN" sz="1600" b="1" i="1" dirty="0">
              <a:effectLst>
                <a:outerShdw blurRad="38100" dist="38100" dir="2700000" algn="tl">
                  <a:srgbClr val="000000">
                    <a:alpha val="43137"/>
                  </a:srgbClr>
                </a:outerShdw>
              </a:effectLst>
              <a:latin typeface="Constantia" pitchFamily="18" charset="0"/>
            </a:endParaRPr>
          </a:p>
        </p:txBody>
      </p:sp>
    </p:spTree>
    <p:extLst>
      <p:ext uri="{BB962C8B-B14F-4D97-AF65-F5344CB8AC3E}">
        <p14:creationId xmlns:p14="http://schemas.microsoft.com/office/powerpoint/2010/main" xmlns="" val="31304945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2" name="Rectangle 1"/>
          <p:cNvSpPr/>
          <p:nvPr/>
        </p:nvSpPr>
        <p:spPr>
          <a:xfrm>
            <a:off x="457200" y="2016369"/>
            <a:ext cx="8494776" cy="3139321"/>
          </a:xfrm>
          <a:prstGeom prst="rect">
            <a:avLst/>
          </a:prstGeom>
        </p:spPr>
        <p:txBody>
          <a:bodyPr wrap="square">
            <a:spAutoFit/>
          </a:bodyPr>
          <a:lstStyle/>
          <a:p>
            <a:pPr marL="342900" indent="-342900">
              <a:buFont typeface="Wingdings" pitchFamily="2" charset="2"/>
              <a:buChar char="Ø"/>
            </a:pPr>
            <a:r>
              <a:rPr lang="en-US" sz="2200" dirty="0" smtClean="0">
                <a:latin typeface="Times New Roman" pitchFamily="18" charset="0"/>
                <a:cs typeface="Times New Roman" pitchFamily="18" charset="0"/>
              </a:rPr>
              <a:t>When an integer is added to or subtracted from a pointer, the new pointer value is changed by the integer times the number of bytes in the data variable the pointer is pointing to.</a:t>
            </a:r>
          </a:p>
          <a:p>
            <a:pPr marL="342900" indent="-342900">
              <a:buFont typeface="Wingdings" pitchFamily="2" charset="2"/>
              <a:buChar char="Ø"/>
            </a:pPr>
            <a:endParaRPr lang="en-US" sz="2200" dirty="0" smtClean="0">
              <a:latin typeface="Times New Roman" pitchFamily="18" charset="0"/>
              <a:cs typeface="Times New Roman" pitchFamily="18" charset="0"/>
            </a:endParaRPr>
          </a:p>
          <a:p>
            <a:pPr marL="457200" indent="-457200">
              <a:buFont typeface="Wingdings" pitchFamily="2" charset="2"/>
              <a:buChar char="Ø"/>
            </a:pPr>
            <a:r>
              <a:rPr lang="en-US" sz="2200" dirty="0" smtClean="0">
                <a:latin typeface="Times New Roman" pitchFamily="18" charset="0"/>
                <a:cs typeface="Times New Roman" pitchFamily="18" charset="0"/>
              </a:rPr>
              <a:t>For example, if the pointer </a:t>
            </a:r>
            <a:r>
              <a:rPr lang="en-US" sz="2200" i="1" dirty="0" err="1" smtClean="0">
                <a:solidFill>
                  <a:srgbClr val="FF0000"/>
                </a:solidFill>
                <a:latin typeface="Times New Roman" pitchFamily="18" charset="0"/>
                <a:cs typeface="Times New Roman" pitchFamily="18" charset="0"/>
              </a:rPr>
              <a:t>valptr</a:t>
            </a:r>
            <a:r>
              <a:rPr lang="en-US" sz="2200" dirty="0" smtClean="0">
                <a:latin typeface="Times New Roman" pitchFamily="18" charset="0"/>
                <a:cs typeface="Times New Roman" pitchFamily="18" charset="0"/>
              </a:rPr>
              <a:t> contains the address of a double precision variable and that address is 234567870, then the statement:</a:t>
            </a:r>
          </a:p>
          <a:p>
            <a:pPr>
              <a:buFontTx/>
              <a:buNone/>
            </a:pPr>
            <a:r>
              <a:rPr lang="en-US" sz="2200" dirty="0">
                <a:latin typeface="Times New Roman" pitchFamily="18" charset="0"/>
                <a:cs typeface="Times New Roman" pitchFamily="18" charset="0"/>
              </a:rPr>
              <a:t>		</a:t>
            </a:r>
            <a:r>
              <a:rPr lang="en-US" sz="2200" i="1" dirty="0" err="1">
                <a:solidFill>
                  <a:srgbClr val="FF0000"/>
                </a:solidFill>
                <a:latin typeface="Times New Roman" pitchFamily="18" charset="0"/>
                <a:cs typeface="Times New Roman" pitchFamily="18" charset="0"/>
              </a:rPr>
              <a:t>valptr</a:t>
            </a:r>
            <a:r>
              <a:rPr lang="en-US" sz="2200" i="1" dirty="0">
                <a:solidFill>
                  <a:srgbClr val="FF0000"/>
                </a:solidFill>
                <a:latin typeface="Times New Roman" pitchFamily="18" charset="0"/>
                <a:cs typeface="Times New Roman" pitchFamily="18" charset="0"/>
              </a:rPr>
              <a:t> = </a:t>
            </a:r>
            <a:r>
              <a:rPr lang="en-US" sz="2200" i="1" dirty="0" err="1">
                <a:solidFill>
                  <a:srgbClr val="FF0000"/>
                </a:solidFill>
                <a:latin typeface="Times New Roman" pitchFamily="18" charset="0"/>
                <a:cs typeface="Times New Roman" pitchFamily="18" charset="0"/>
              </a:rPr>
              <a:t>valptr</a:t>
            </a:r>
            <a:r>
              <a:rPr lang="en-US" sz="2200" dirty="0">
                <a:latin typeface="Times New Roman" pitchFamily="18" charset="0"/>
                <a:cs typeface="Times New Roman" pitchFamily="18" charset="0"/>
              </a:rPr>
              <a:t> + 2;</a:t>
            </a:r>
          </a:p>
          <a:p>
            <a:pPr>
              <a:buFontTx/>
              <a:buNone/>
            </a:pPr>
            <a:r>
              <a:rPr lang="en-US" sz="2200" dirty="0">
                <a:latin typeface="Times New Roman" pitchFamily="18" charset="0"/>
                <a:cs typeface="Times New Roman" pitchFamily="18" charset="0"/>
              </a:rPr>
              <a:t>	would change </a:t>
            </a:r>
            <a:r>
              <a:rPr lang="en-US" sz="2200" i="1" dirty="0" err="1">
                <a:solidFill>
                  <a:srgbClr val="FF0000"/>
                </a:solidFill>
                <a:latin typeface="Times New Roman" pitchFamily="18" charset="0"/>
                <a:cs typeface="Times New Roman" pitchFamily="18" charset="0"/>
              </a:rPr>
              <a:t>valptr</a:t>
            </a:r>
            <a:r>
              <a:rPr lang="en-US" sz="2200" dirty="0">
                <a:latin typeface="Times New Roman" pitchFamily="18" charset="0"/>
                <a:cs typeface="Times New Roman" pitchFamily="18" charset="0"/>
              </a:rPr>
              <a:t>  to 234567886</a:t>
            </a:r>
          </a:p>
          <a:p>
            <a:endParaRPr lang="en-US" sz="2200" dirty="0">
              <a:latin typeface="Times New Roman" pitchFamily="18" charset="0"/>
              <a:cs typeface="Times New Roman" pitchFamily="18" charset="0"/>
            </a:endParaRPr>
          </a:p>
        </p:txBody>
      </p:sp>
      <p:sp>
        <p:nvSpPr>
          <p:cNvPr id="3" name="Rectangle 2"/>
          <p:cNvSpPr/>
          <p:nvPr/>
        </p:nvSpPr>
        <p:spPr>
          <a:xfrm>
            <a:off x="269636" y="926123"/>
            <a:ext cx="8682340" cy="1292662"/>
          </a:xfrm>
          <a:prstGeom prst="rect">
            <a:avLst/>
          </a:prstGeom>
        </p:spPr>
        <p:txBody>
          <a:bodyPr wrap="square">
            <a:spAutoFit/>
          </a:bodyPr>
          <a:lstStyle/>
          <a:p>
            <a:pPr algn="ctr"/>
            <a:r>
              <a:rPr lang="en-US" sz="2600" b="1" dirty="0" smtClean="0">
                <a:solidFill>
                  <a:srgbClr val="C00000"/>
                </a:solidFill>
                <a:latin typeface="Bookman Old Style" panose="02050604050505020204" pitchFamily="18" charset="0"/>
              </a:rPr>
              <a:t>ARITHMETIC AND LOGICAL OPERATIONS ON POINTERS</a:t>
            </a:r>
          </a:p>
          <a:p>
            <a:pPr algn="ctr"/>
            <a:endParaRPr lang="en-US" sz="2600" dirty="0"/>
          </a:p>
        </p:txBody>
      </p:sp>
      <p:sp>
        <p:nvSpPr>
          <p:cNvPr id="7" name="Footer Placeholder 6"/>
          <p:cNvSpPr>
            <a:spLocks noGrp="1"/>
          </p:cNvSpPr>
          <p:nvPr>
            <p:ph type="ftr" sz="quarter" idx="11"/>
          </p:nvPr>
        </p:nvSpPr>
        <p:spPr>
          <a:xfrm>
            <a:off x="457199" y="6356351"/>
            <a:ext cx="6869723" cy="365125"/>
          </a:xfrm>
        </p:spPr>
        <p:txBody>
          <a:bodyPr/>
          <a:lstStyle/>
          <a:p>
            <a:r>
              <a:rPr lang="en-US" sz="1600" b="1" i="1" dirty="0" smtClean="0">
                <a:effectLst>
                  <a:outerShdw blurRad="38100" dist="38100" dir="2700000" algn="tl">
                    <a:srgbClr val="000000">
                      <a:alpha val="43137"/>
                    </a:srgbClr>
                  </a:outerShdw>
                </a:effectLst>
                <a:latin typeface="Constantia" pitchFamily="18" charset="0"/>
              </a:rPr>
              <a:t>Pointers in C, </a:t>
            </a:r>
            <a:r>
              <a:rPr lang="en-US" sz="1600" b="1" i="1" dirty="0" err="1" smtClean="0">
                <a:effectLst>
                  <a:outerShdw blurRad="38100" dist="38100" dir="2700000" algn="tl">
                    <a:srgbClr val="000000">
                      <a:alpha val="43137"/>
                    </a:srgbClr>
                  </a:outerShdw>
                </a:effectLst>
                <a:latin typeface="Constantia" pitchFamily="18" charset="0"/>
              </a:rPr>
              <a:t>Neethu</a:t>
            </a:r>
            <a:r>
              <a:rPr lang="en-US" sz="1600" b="1" i="1" dirty="0" smtClean="0">
                <a:effectLst>
                  <a:outerShdw blurRad="38100" dist="38100" dir="2700000" algn="tl">
                    <a:srgbClr val="000000">
                      <a:alpha val="43137"/>
                    </a:srgbClr>
                  </a:outerShdw>
                </a:effectLst>
                <a:latin typeface="Constantia" pitchFamily="18" charset="0"/>
              </a:rPr>
              <a:t> Narayanan, St. Mary's College, </a:t>
            </a:r>
            <a:r>
              <a:rPr lang="en-US" sz="1600" b="1" i="1" dirty="0" err="1" smtClean="0">
                <a:effectLst>
                  <a:outerShdw blurRad="38100" dist="38100" dir="2700000" algn="tl">
                    <a:srgbClr val="000000">
                      <a:alpha val="43137"/>
                    </a:srgbClr>
                  </a:outerShdw>
                </a:effectLst>
                <a:latin typeface="Constantia" pitchFamily="18" charset="0"/>
              </a:rPr>
              <a:t>Thrissur</a:t>
            </a:r>
            <a:endParaRPr lang="en-IN" sz="1600" b="1" i="1" dirty="0">
              <a:effectLst>
                <a:outerShdw blurRad="38100" dist="38100" dir="2700000" algn="tl">
                  <a:srgbClr val="000000">
                    <a:alpha val="43137"/>
                  </a:srgbClr>
                </a:outerShdw>
              </a:effectLst>
              <a:latin typeface="Constantia" pitchFamily="18" charset="0"/>
            </a:endParaRPr>
          </a:p>
        </p:txBody>
      </p:sp>
    </p:spTree>
    <p:extLst>
      <p:ext uri="{BB962C8B-B14F-4D97-AF65-F5344CB8AC3E}">
        <p14:creationId xmlns:p14="http://schemas.microsoft.com/office/powerpoint/2010/main" xmlns="" val="2879940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2" name="Rectangle 1"/>
          <p:cNvSpPr/>
          <p:nvPr/>
        </p:nvSpPr>
        <p:spPr>
          <a:xfrm>
            <a:off x="457200" y="1828800"/>
            <a:ext cx="8494776" cy="4493538"/>
          </a:xfrm>
          <a:prstGeom prst="rect">
            <a:avLst/>
          </a:prstGeom>
        </p:spPr>
        <p:txBody>
          <a:bodyPr wrap="square">
            <a:spAutoFit/>
          </a:bodyPr>
          <a:lstStyle/>
          <a:p>
            <a:pPr marL="285750" indent="-285750">
              <a:buFont typeface="Wingdings" pitchFamily="2" charset="2"/>
              <a:buChar char="Ø"/>
            </a:pPr>
            <a:r>
              <a:rPr lang="en-US" altLang="en-US" sz="2200" dirty="0">
                <a:latin typeface="Times New Roman" pitchFamily="18" charset="0"/>
                <a:cs typeface="Times New Roman" pitchFamily="18" charset="0"/>
              </a:rPr>
              <a:t>Creation</a:t>
            </a:r>
          </a:p>
          <a:p>
            <a:pPr lvl="1"/>
            <a:r>
              <a:rPr lang="en-US" altLang="en-US" sz="2200" dirty="0">
                <a:latin typeface="Times New Roman" pitchFamily="18" charset="0"/>
                <a:cs typeface="Times New Roman" pitchFamily="18" charset="0"/>
              </a:rPr>
              <a:t>&amp; </a:t>
            </a:r>
            <a:r>
              <a:rPr lang="en-US" altLang="en-US" sz="2200" i="1" dirty="0">
                <a:latin typeface="Times New Roman" pitchFamily="18" charset="0"/>
                <a:cs typeface="Times New Roman" pitchFamily="18" charset="0"/>
              </a:rPr>
              <a:t>variable</a:t>
            </a:r>
            <a:r>
              <a:rPr lang="en-US" altLang="en-US" sz="2200" dirty="0">
                <a:latin typeface="Times New Roman" pitchFamily="18" charset="0"/>
                <a:cs typeface="Times New Roman" pitchFamily="18" charset="0"/>
              </a:rPr>
              <a:t>	</a:t>
            </a:r>
            <a:r>
              <a:rPr lang="en-US" altLang="en-US" sz="2200" dirty="0" smtClean="0">
                <a:latin typeface="Times New Roman" pitchFamily="18" charset="0"/>
                <a:cs typeface="Times New Roman" pitchFamily="18" charset="0"/>
              </a:rPr>
              <a:t>            </a:t>
            </a:r>
            <a:r>
              <a:rPr lang="en-US" altLang="en-US" sz="2200" dirty="0">
                <a:latin typeface="Times New Roman" pitchFamily="18" charset="0"/>
                <a:cs typeface="Times New Roman" pitchFamily="18" charset="0"/>
              </a:rPr>
              <a:t>	</a:t>
            </a:r>
            <a:r>
              <a:rPr lang="en-US" altLang="en-US" sz="2200" dirty="0" smtClean="0">
                <a:latin typeface="Times New Roman" pitchFamily="18" charset="0"/>
                <a:cs typeface="Times New Roman" pitchFamily="18" charset="0"/>
              </a:rPr>
              <a:t> Returns </a:t>
            </a:r>
            <a:r>
              <a:rPr lang="en-US" altLang="en-US" sz="2200" dirty="0">
                <a:latin typeface="Times New Roman" pitchFamily="18" charset="0"/>
                <a:cs typeface="Times New Roman" pitchFamily="18" charset="0"/>
              </a:rPr>
              <a:t>variable</a:t>
            </a:r>
            <a:r>
              <a:rPr lang="ja-JP" altLang="en-US" sz="2200" dirty="0">
                <a:latin typeface="Times New Roman" pitchFamily="18" charset="0"/>
                <a:ea typeface="MS PGothic" pitchFamily="34" charset="-128"/>
                <a:cs typeface="Times New Roman" pitchFamily="18" charset="0"/>
              </a:rPr>
              <a:t>’</a:t>
            </a:r>
            <a:r>
              <a:rPr lang="en-US" altLang="ja-JP" sz="2200" dirty="0">
                <a:latin typeface="Times New Roman" pitchFamily="18" charset="0"/>
                <a:ea typeface="MS PGothic" pitchFamily="34" charset="-128"/>
                <a:cs typeface="Times New Roman" pitchFamily="18" charset="0"/>
              </a:rPr>
              <a:t>s memory </a:t>
            </a:r>
            <a:r>
              <a:rPr lang="en-US" altLang="ja-JP" sz="2200" dirty="0" smtClean="0">
                <a:latin typeface="Times New Roman" pitchFamily="18" charset="0"/>
                <a:ea typeface="MS PGothic" pitchFamily="34" charset="-128"/>
                <a:cs typeface="Times New Roman" pitchFamily="18" charset="0"/>
              </a:rPr>
              <a:t>address</a:t>
            </a:r>
          </a:p>
          <a:p>
            <a:pPr lvl="1"/>
            <a:endParaRPr lang="en-US" altLang="ja-JP" sz="2200" dirty="0">
              <a:latin typeface="Times New Roman" pitchFamily="18" charset="0"/>
              <a:ea typeface="MS PGothic" pitchFamily="34" charset="-128"/>
              <a:cs typeface="Times New Roman" pitchFamily="18" charset="0"/>
            </a:endParaRPr>
          </a:p>
          <a:p>
            <a:pPr marL="285750" indent="-285750">
              <a:buFont typeface="Wingdings" pitchFamily="2" charset="2"/>
              <a:buChar char="Ø"/>
            </a:pPr>
            <a:r>
              <a:rPr lang="en-US" altLang="en-US" sz="2200" dirty="0">
                <a:latin typeface="Times New Roman" pitchFamily="18" charset="0"/>
                <a:cs typeface="Times New Roman" pitchFamily="18" charset="0"/>
              </a:rPr>
              <a:t>Dereference</a:t>
            </a:r>
          </a:p>
          <a:p>
            <a:pPr marL="742950" lvl="1" indent="-285750">
              <a:buFont typeface="Arial" charset="0"/>
              <a:buChar char="•"/>
            </a:pPr>
            <a:r>
              <a:rPr lang="en-US" altLang="en-US" sz="2200" i="1" dirty="0" smtClean="0">
                <a:latin typeface="Times New Roman" pitchFamily="18" charset="0"/>
                <a:cs typeface="Times New Roman" pitchFamily="18" charset="0"/>
              </a:rPr>
              <a:t>pointer</a:t>
            </a:r>
            <a:r>
              <a:rPr lang="en-US" altLang="en-US" sz="2200" dirty="0">
                <a:latin typeface="Times New Roman" pitchFamily="18" charset="0"/>
                <a:cs typeface="Times New Roman" pitchFamily="18" charset="0"/>
              </a:rPr>
              <a:t>		</a:t>
            </a:r>
            <a:r>
              <a:rPr lang="en-US" altLang="en-US" sz="2200" dirty="0" smtClean="0">
                <a:latin typeface="Times New Roman" pitchFamily="18" charset="0"/>
                <a:cs typeface="Times New Roman" pitchFamily="18" charset="0"/>
              </a:rPr>
              <a:t>          Returns </a:t>
            </a:r>
            <a:r>
              <a:rPr lang="en-US" altLang="en-US" sz="2200" dirty="0">
                <a:latin typeface="Times New Roman" pitchFamily="18" charset="0"/>
                <a:cs typeface="Times New Roman" pitchFamily="18" charset="0"/>
              </a:rPr>
              <a:t>contents stored at </a:t>
            </a:r>
            <a:r>
              <a:rPr lang="en-US" altLang="en-US" sz="2200" dirty="0" smtClean="0">
                <a:latin typeface="Times New Roman" pitchFamily="18" charset="0"/>
                <a:cs typeface="Times New Roman" pitchFamily="18" charset="0"/>
              </a:rPr>
              <a:t>address</a:t>
            </a:r>
          </a:p>
          <a:p>
            <a:pPr lvl="1"/>
            <a:endParaRPr lang="en-US" altLang="en-US" sz="2200" dirty="0">
              <a:latin typeface="Times New Roman" pitchFamily="18" charset="0"/>
              <a:cs typeface="Times New Roman" pitchFamily="18" charset="0"/>
            </a:endParaRPr>
          </a:p>
          <a:p>
            <a:pPr marL="285750" indent="-285750">
              <a:buFont typeface="Wingdings" pitchFamily="2" charset="2"/>
              <a:buChar char="Ø"/>
            </a:pPr>
            <a:r>
              <a:rPr lang="en-US" altLang="en-US" sz="2200" dirty="0">
                <a:latin typeface="Times New Roman" pitchFamily="18" charset="0"/>
                <a:cs typeface="Times New Roman" pitchFamily="18" charset="0"/>
              </a:rPr>
              <a:t>Indirect assignment</a:t>
            </a:r>
          </a:p>
          <a:p>
            <a:pPr marL="742950" lvl="1" indent="-285750">
              <a:buFont typeface="Arial" charset="0"/>
              <a:buChar char="•"/>
            </a:pPr>
            <a:r>
              <a:rPr lang="en-US" altLang="en-US" sz="2200" i="1" dirty="0" smtClean="0">
                <a:latin typeface="Times New Roman" pitchFamily="18" charset="0"/>
                <a:cs typeface="Times New Roman" pitchFamily="18" charset="0"/>
              </a:rPr>
              <a:t>pointer</a:t>
            </a:r>
            <a:r>
              <a:rPr lang="en-US" altLang="en-US" sz="2200" dirty="0" smtClean="0">
                <a:latin typeface="Times New Roman" pitchFamily="18" charset="0"/>
                <a:cs typeface="Times New Roman" pitchFamily="18" charset="0"/>
              </a:rPr>
              <a:t> </a:t>
            </a:r>
            <a:r>
              <a:rPr lang="en-US" altLang="en-US" sz="2200" dirty="0">
                <a:latin typeface="Times New Roman" pitchFamily="18" charset="0"/>
                <a:cs typeface="Times New Roman" pitchFamily="18" charset="0"/>
              </a:rPr>
              <a:t>= </a:t>
            </a:r>
            <a:r>
              <a:rPr lang="en-US" altLang="en-US" sz="2200" i="1" dirty="0" err="1" smtClean="0">
                <a:latin typeface="Times New Roman" pitchFamily="18" charset="0"/>
                <a:cs typeface="Times New Roman" pitchFamily="18" charset="0"/>
              </a:rPr>
              <a:t>val</a:t>
            </a:r>
            <a:r>
              <a:rPr lang="en-US" altLang="en-US" sz="2200" i="1" dirty="0" smtClean="0">
                <a:latin typeface="Times New Roman" pitchFamily="18" charset="0"/>
                <a:cs typeface="Times New Roman" pitchFamily="18" charset="0"/>
              </a:rPr>
              <a:t>            </a:t>
            </a:r>
            <a:r>
              <a:rPr lang="en-US" altLang="en-US" sz="2200" dirty="0" smtClean="0">
                <a:latin typeface="Times New Roman" pitchFamily="18" charset="0"/>
                <a:cs typeface="Times New Roman" pitchFamily="18" charset="0"/>
              </a:rPr>
              <a:t>Stores </a:t>
            </a:r>
            <a:r>
              <a:rPr lang="en-US" altLang="en-US" sz="2200" dirty="0">
                <a:latin typeface="Times New Roman" pitchFamily="18" charset="0"/>
                <a:cs typeface="Times New Roman" pitchFamily="18" charset="0"/>
              </a:rPr>
              <a:t>value at </a:t>
            </a:r>
            <a:r>
              <a:rPr lang="en-US" altLang="en-US" sz="2200" dirty="0" smtClean="0">
                <a:latin typeface="Times New Roman" pitchFamily="18" charset="0"/>
                <a:cs typeface="Times New Roman" pitchFamily="18" charset="0"/>
              </a:rPr>
              <a:t>address</a:t>
            </a:r>
          </a:p>
          <a:p>
            <a:pPr lvl="1"/>
            <a:endParaRPr lang="en-US" altLang="en-US" sz="2200" dirty="0">
              <a:latin typeface="Times New Roman" pitchFamily="18" charset="0"/>
              <a:cs typeface="Times New Roman" pitchFamily="18" charset="0"/>
            </a:endParaRPr>
          </a:p>
          <a:p>
            <a:pPr marL="285750" indent="-285750">
              <a:buFont typeface="Wingdings" pitchFamily="2" charset="2"/>
              <a:buChar char="Ø"/>
            </a:pPr>
            <a:r>
              <a:rPr lang="en-US" altLang="en-US" sz="2200" dirty="0" smtClean="0">
                <a:latin typeface="Times New Roman" pitchFamily="18" charset="0"/>
                <a:cs typeface="Times New Roman" pitchFamily="18" charset="0"/>
              </a:rPr>
              <a:t>Assignment</a:t>
            </a:r>
            <a:endParaRPr lang="en-US" altLang="en-US" sz="2200" dirty="0">
              <a:latin typeface="Times New Roman" pitchFamily="18" charset="0"/>
              <a:cs typeface="Times New Roman" pitchFamily="18" charset="0"/>
            </a:endParaRPr>
          </a:p>
          <a:p>
            <a:pPr lvl="1"/>
            <a:r>
              <a:rPr lang="en-US" altLang="en-US" sz="2200" i="1" dirty="0">
                <a:latin typeface="Times New Roman" pitchFamily="18" charset="0"/>
                <a:cs typeface="Times New Roman" pitchFamily="18" charset="0"/>
              </a:rPr>
              <a:t>pointer</a:t>
            </a:r>
            <a:r>
              <a:rPr lang="en-US" altLang="en-US" sz="2200" dirty="0">
                <a:latin typeface="Times New Roman" pitchFamily="18" charset="0"/>
                <a:cs typeface="Times New Roman" pitchFamily="18" charset="0"/>
              </a:rPr>
              <a:t> = </a:t>
            </a:r>
            <a:r>
              <a:rPr lang="en-US" altLang="en-US" sz="2200" i="1" dirty="0" err="1">
                <a:latin typeface="Times New Roman" pitchFamily="18" charset="0"/>
                <a:cs typeface="Times New Roman" pitchFamily="18" charset="0"/>
              </a:rPr>
              <a:t>ptr</a:t>
            </a:r>
            <a:r>
              <a:rPr lang="en-US" altLang="en-US" sz="2200" dirty="0">
                <a:latin typeface="Times New Roman" pitchFamily="18" charset="0"/>
                <a:cs typeface="Times New Roman" pitchFamily="18" charset="0"/>
              </a:rPr>
              <a:t>	</a:t>
            </a:r>
            <a:r>
              <a:rPr lang="en-US" altLang="en-US" sz="2200" dirty="0" smtClean="0">
                <a:latin typeface="Times New Roman" pitchFamily="18" charset="0"/>
                <a:cs typeface="Times New Roman" pitchFamily="18" charset="0"/>
              </a:rPr>
              <a:t>           Stores </a:t>
            </a:r>
            <a:r>
              <a:rPr lang="en-US" altLang="en-US" sz="2200" dirty="0">
                <a:latin typeface="Times New Roman" pitchFamily="18" charset="0"/>
                <a:cs typeface="Times New Roman" pitchFamily="18" charset="0"/>
              </a:rPr>
              <a:t>pointer in another variable</a:t>
            </a:r>
          </a:p>
          <a:p>
            <a:pPr>
              <a:buNone/>
            </a:pP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p:txBody>
      </p:sp>
      <p:sp>
        <p:nvSpPr>
          <p:cNvPr id="3" name="Rectangle 2"/>
          <p:cNvSpPr/>
          <p:nvPr/>
        </p:nvSpPr>
        <p:spPr>
          <a:xfrm>
            <a:off x="1139753" y="1001663"/>
            <a:ext cx="5044972" cy="492443"/>
          </a:xfrm>
          <a:prstGeom prst="rect">
            <a:avLst/>
          </a:prstGeom>
        </p:spPr>
        <p:txBody>
          <a:bodyPr wrap="none">
            <a:spAutoFit/>
          </a:bodyPr>
          <a:lstStyle/>
          <a:p>
            <a:pPr algn="ctr"/>
            <a:r>
              <a:rPr lang="en-US" sz="2600" b="1" dirty="0" smtClean="0">
                <a:solidFill>
                  <a:srgbClr val="C00000"/>
                </a:solidFill>
                <a:latin typeface="Bookman Old Style" panose="02050604050505020204" pitchFamily="18" charset="0"/>
              </a:rPr>
              <a:t>POINTER OPERATIONS in C</a:t>
            </a:r>
            <a:endParaRPr lang="en-US" sz="2600" dirty="0"/>
          </a:p>
        </p:txBody>
      </p:sp>
      <p:sp>
        <p:nvSpPr>
          <p:cNvPr id="7" name="Footer Placeholder 6"/>
          <p:cNvSpPr>
            <a:spLocks noGrp="1"/>
          </p:cNvSpPr>
          <p:nvPr>
            <p:ph type="ftr" sz="quarter" idx="11"/>
          </p:nvPr>
        </p:nvSpPr>
        <p:spPr>
          <a:xfrm>
            <a:off x="375137" y="6356351"/>
            <a:ext cx="6365631" cy="365125"/>
          </a:xfrm>
        </p:spPr>
        <p:txBody>
          <a:bodyPr/>
          <a:lstStyle/>
          <a:p>
            <a:r>
              <a:rPr lang="en-US" sz="1600" b="1" i="1" dirty="0" smtClean="0">
                <a:effectLst>
                  <a:outerShdw blurRad="38100" dist="38100" dir="2700000" algn="tl">
                    <a:srgbClr val="000000">
                      <a:alpha val="43137"/>
                    </a:srgbClr>
                  </a:outerShdw>
                </a:effectLst>
                <a:latin typeface="Constantia" pitchFamily="18" charset="0"/>
              </a:rPr>
              <a:t>Pointers in C, </a:t>
            </a:r>
            <a:r>
              <a:rPr lang="en-US" sz="1600" b="1" i="1" dirty="0" err="1" smtClean="0">
                <a:effectLst>
                  <a:outerShdw blurRad="38100" dist="38100" dir="2700000" algn="tl">
                    <a:srgbClr val="000000">
                      <a:alpha val="43137"/>
                    </a:srgbClr>
                  </a:outerShdw>
                </a:effectLst>
                <a:latin typeface="Constantia" pitchFamily="18" charset="0"/>
              </a:rPr>
              <a:t>Neethu</a:t>
            </a:r>
            <a:r>
              <a:rPr lang="en-US" sz="1600" b="1" i="1" dirty="0" smtClean="0">
                <a:effectLst>
                  <a:outerShdw blurRad="38100" dist="38100" dir="2700000" algn="tl">
                    <a:srgbClr val="000000">
                      <a:alpha val="43137"/>
                    </a:srgbClr>
                  </a:outerShdw>
                </a:effectLst>
                <a:latin typeface="Constantia" pitchFamily="18" charset="0"/>
              </a:rPr>
              <a:t> Narayanan, St. Mary's College, </a:t>
            </a:r>
            <a:r>
              <a:rPr lang="en-US" sz="1600" b="1" i="1" dirty="0" err="1" smtClean="0">
                <a:effectLst>
                  <a:outerShdw blurRad="38100" dist="38100" dir="2700000" algn="tl">
                    <a:srgbClr val="000000">
                      <a:alpha val="43137"/>
                    </a:srgbClr>
                  </a:outerShdw>
                </a:effectLst>
                <a:latin typeface="Constantia" pitchFamily="18" charset="0"/>
              </a:rPr>
              <a:t>Thrissur</a:t>
            </a:r>
            <a:endParaRPr lang="en-IN" sz="1600" b="1" i="1" dirty="0">
              <a:effectLst>
                <a:outerShdw blurRad="38100" dist="38100" dir="2700000" algn="tl">
                  <a:srgbClr val="000000">
                    <a:alpha val="43137"/>
                  </a:srgbClr>
                </a:outerShdw>
              </a:effectLst>
              <a:latin typeface="Constantia" pitchFamily="18" charset="0"/>
            </a:endParaRPr>
          </a:p>
        </p:txBody>
      </p:sp>
    </p:spTree>
    <p:extLst>
      <p:ext uri="{BB962C8B-B14F-4D97-AF65-F5344CB8AC3E}">
        <p14:creationId xmlns:p14="http://schemas.microsoft.com/office/powerpoint/2010/main" xmlns="" val="20808178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2" name="Rectangle 1"/>
          <p:cNvSpPr/>
          <p:nvPr/>
        </p:nvSpPr>
        <p:spPr>
          <a:xfrm>
            <a:off x="457200" y="1828800"/>
            <a:ext cx="8494776" cy="430887"/>
          </a:xfrm>
          <a:prstGeom prst="rect">
            <a:avLst/>
          </a:prstGeom>
        </p:spPr>
        <p:txBody>
          <a:bodyPr wrap="square">
            <a:spAutoFit/>
          </a:bodyPr>
          <a:lstStyle/>
          <a:p>
            <a:endParaRPr lang="en-US" sz="2200" dirty="0">
              <a:latin typeface="Times New Roman" panose="02020603050405020304" pitchFamily="18" charset="0"/>
              <a:cs typeface="Times New Roman" panose="02020603050405020304" pitchFamily="18" charset="0"/>
            </a:endParaRPr>
          </a:p>
        </p:txBody>
      </p:sp>
      <p:sp>
        <p:nvSpPr>
          <p:cNvPr id="3" name="Rectangle 2"/>
          <p:cNvSpPr/>
          <p:nvPr/>
        </p:nvSpPr>
        <p:spPr>
          <a:xfrm>
            <a:off x="2697950" y="224298"/>
            <a:ext cx="4013275" cy="492443"/>
          </a:xfrm>
          <a:prstGeom prst="rect">
            <a:avLst/>
          </a:prstGeom>
        </p:spPr>
        <p:txBody>
          <a:bodyPr wrap="square">
            <a:spAutoFit/>
          </a:bodyPr>
          <a:lstStyle/>
          <a:p>
            <a:r>
              <a:rPr lang="en-US" sz="2600" b="1" dirty="0" smtClean="0">
                <a:solidFill>
                  <a:srgbClr val="C00000"/>
                </a:solidFill>
                <a:latin typeface="Bookman Old Style" panose="02050604050505020204" pitchFamily="18" charset="0"/>
              </a:rPr>
              <a:t>USING POINTERS</a:t>
            </a:r>
            <a:endParaRPr lang="en-US" sz="2600" dirty="0"/>
          </a:p>
        </p:txBody>
      </p:sp>
      <p:sp>
        <p:nvSpPr>
          <p:cNvPr id="7" name="Text Box 4"/>
          <p:cNvSpPr txBox="1">
            <a:spLocks noChangeArrowheads="1"/>
          </p:cNvSpPr>
          <p:nvPr/>
        </p:nvSpPr>
        <p:spPr bwMode="auto">
          <a:xfrm>
            <a:off x="525229" y="1024290"/>
            <a:ext cx="2057400" cy="5306068"/>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defPPr>
              <a:defRPr lang="en-US"/>
            </a:defPPr>
            <a:lvl1pPr algn="l" rtl="0" eaLnBrk="0" fontAlgn="base" hangingPunct="0">
              <a:spcBef>
                <a:spcPct val="0"/>
              </a:spcBef>
              <a:spcAft>
                <a:spcPct val="0"/>
              </a:spcAft>
              <a:defRPr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a:lstStyle>
          <a:p>
            <a:pPr>
              <a:spcBef>
                <a:spcPct val="20000"/>
              </a:spcBef>
            </a:pPr>
            <a:r>
              <a:rPr lang="en-US" altLang="en-US" sz="2200" dirty="0" err="1">
                <a:latin typeface="Times New Roman" pitchFamily="18" charset="0"/>
                <a:cs typeface="Times New Roman" pitchFamily="18" charset="0"/>
              </a:rPr>
              <a:t>int</a:t>
            </a:r>
            <a:r>
              <a:rPr lang="en-US" altLang="en-US" sz="2200" dirty="0">
                <a:latin typeface="Times New Roman" pitchFamily="18" charset="0"/>
                <a:cs typeface="Times New Roman" pitchFamily="18" charset="0"/>
              </a:rPr>
              <a:t>  i1;</a:t>
            </a:r>
          </a:p>
          <a:p>
            <a:pPr>
              <a:spcBef>
                <a:spcPct val="20000"/>
              </a:spcBef>
            </a:pPr>
            <a:r>
              <a:rPr lang="en-US" altLang="en-US" sz="2200" dirty="0" err="1">
                <a:latin typeface="Times New Roman" pitchFamily="18" charset="0"/>
                <a:cs typeface="Times New Roman" pitchFamily="18" charset="0"/>
              </a:rPr>
              <a:t>int</a:t>
            </a:r>
            <a:r>
              <a:rPr lang="en-US" altLang="en-US" sz="2200" dirty="0">
                <a:latin typeface="Times New Roman" pitchFamily="18" charset="0"/>
                <a:cs typeface="Times New Roman" pitchFamily="18" charset="0"/>
              </a:rPr>
              <a:t>  i2;</a:t>
            </a:r>
          </a:p>
          <a:p>
            <a:pPr>
              <a:spcBef>
                <a:spcPct val="20000"/>
              </a:spcBef>
            </a:pPr>
            <a:r>
              <a:rPr lang="en-US" altLang="en-US" sz="2200" dirty="0" err="1">
                <a:latin typeface="Times New Roman" pitchFamily="18" charset="0"/>
                <a:cs typeface="Times New Roman" pitchFamily="18" charset="0"/>
              </a:rPr>
              <a:t>int</a:t>
            </a:r>
            <a:r>
              <a:rPr lang="en-US" altLang="en-US" sz="2200" dirty="0">
                <a:latin typeface="Times New Roman" pitchFamily="18" charset="0"/>
                <a:cs typeface="Times New Roman" pitchFamily="18" charset="0"/>
              </a:rPr>
              <a:t> *ptr1;</a:t>
            </a:r>
          </a:p>
          <a:p>
            <a:pPr>
              <a:spcBef>
                <a:spcPct val="20000"/>
              </a:spcBef>
            </a:pPr>
            <a:r>
              <a:rPr lang="en-US" altLang="en-US" sz="2200" dirty="0" err="1">
                <a:latin typeface="Times New Roman" pitchFamily="18" charset="0"/>
                <a:cs typeface="Times New Roman" pitchFamily="18" charset="0"/>
              </a:rPr>
              <a:t>int</a:t>
            </a:r>
            <a:r>
              <a:rPr lang="en-US" altLang="en-US" sz="2200" dirty="0">
                <a:latin typeface="Times New Roman" pitchFamily="18" charset="0"/>
                <a:cs typeface="Times New Roman" pitchFamily="18" charset="0"/>
              </a:rPr>
              <a:t> *ptr2;</a:t>
            </a:r>
          </a:p>
          <a:p>
            <a:pPr>
              <a:spcBef>
                <a:spcPct val="20000"/>
              </a:spcBef>
            </a:pPr>
            <a:endParaRPr lang="en-US" altLang="en-US" sz="2200" dirty="0">
              <a:latin typeface="Times New Roman" pitchFamily="18" charset="0"/>
              <a:cs typeface="Times New Roman" pitchFamily="18" charset="0"/>
            </a:endParaRPr>
          </a:p>
          <a:p>
            <a:pPr>
              <a:spcBef>
                <a:spcPct val="20000"/>
              </a:spcBef>
            </a:pPr>
            <a:r>
              <a:rPr lang="en-US" altLang="en-US" sz="2200" dirty="0">
                <a:latin typeface="Times New Roman" pitchFamily="18" charset="0"/>
                <a:cs typeface="Times New Roman" pitchFamily="18" charset="0"/>
              </a:rPr>
              <a:t>i1 = 1;</a:t>
            </a:r>
          </a:p>
          <a:p>
            <a:pPr>
              <a:spcBef>
                <a:spcPct val="20000"/>
              </a:spcBef>
            </a:pPr>
            <a:r>
              <a:rPr lang="en-US" altLang="en-US" sz="2200" dirty="0">
                <a:latin typeface="Times New Roman" pitchFamily="18" charset="0"/>
                <a:cs typeface="Times New Roman" pitchFamily="18" charset="0"/>
              </a:rPr>
              <a:t>i2 = 2;</a:t>
            </a:r>
          </a:p>
          <a:p>
            <a:pPr>
              <a:spcBef>
                <a:spcPct val="20000"/>
              </a:spcBef>
            </a:pPr>
            <a:endParaRPr lang="en-US" altLang="en-US" sz="2200" dirty="0">
              <a:latin typeface="Times New Roman" pitchFamily="18" charset="0"/>
              <a:cs typeface="Times New Roman" pitchFamily="18" charset="0"/>
            </a:endParaRPr>
          </a:p>
          <a:p>
            <a:pPr>
              <a:spcBef>
                <a:spcPct val="20000"/>
              </a:spcBef>
            </a:pPr>
            <a:r>
              <a:rPr lang="en-US" altLang="en-US" sz="2200" dirty="0">
                <a:latin typeface="Times New Roman" pitchFamily="18" charset="0"/>
                <a:cs typeface="Times New Roman" pitchFamily="18" charset="0"/>
              </a:rPr>
              <a:t>ptr1 = &amp;i1;</a:t>
            </a:r>
          </a:p>
          <a:p>
            <a:pPr>
              <a:spcBef>
                <a:spcPct val="20000"/>
              </a:spcBef>
            </a:pPr>
            <a:r>
              <a:rPr lang="en-US" altLang="en-US" sz="2200" dirty="0">
                <a:latin typeface="Times New Roman" pitchFamily="18" charset="0"/>
                <a:cs typeface="Times New Roman" pitchFamily="18" charset="0"/>
              </a:rPr>
              <a:t>ptr2 = ptr1;</a:t>
            </a:r>
          </a:p>
          <a:p>
            <a:pPr>
              <a:spcBef>
                <a:spcPct val="20000"/>
              </a:spcBef>
            </a:pPr>
            <a:endParaRPr lang="en-US" altLang="en-US" sz="2200" dirty="0">
              <a:latin typeface="Times New Roman" pitchFamily="18" charset="0"/>
              <a:cs typeface="Times New Roman" pitchFamily="18" charset="0"/>
            </a:endParaRPr>
          </a:p>
          <a:p>
            <a:pPr>
              <a:spcBef>
                <a:spcPct val="20000"/>
              </a:spcBef>
            </a:pPr>
            <a:r>
              <a:rPr lang="en-US" altLang="en-US" sz="2200" dirty="0">
                <a:latin typeface="Times New Roman" pitchFamily="18" charset="0"/>
                <a:cs typeface="Times New Roman" pitchFamily="18" charset="0"/>
              </a:rPr>
              <a:t>*ptr1 = 3;</a:t>
            </a:r>
          </a:p>
          <a:p>
            <a:pPr>
              <a:spcBef>
                <a:spcPct val="20000"/>
              </a:spcBef>
            </a:pPr>
            <a:r>
              <a:rPr lang="en-US" altLang="en-US" sz="2200" dirty="0">
                <a:latin typeface="Times New Roman" pitchFamily="18" charset="0"/>
                <a:cs typeface="Times New Roman" pitchFamily="18" charset="0"/>
              </a:rPr>
              <a:t>i2 = *ptr2;</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995396" y="2053099"/>
            <a:ext cx="4157663" cy="2835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 name="Footer Placeholder 7"/>
          <p:cNvSpPr>
            <a:spLocks noGrp="1"/>
          </p:cNvSpPr>
          <p:nvPr>
            <p:ph type="ftr" sz="quarter" idx="11"/>
          </p:nvPr>
        </p:nvSpPr>
        <p:spPr>
          <a:xfrm>
            <a:off x="567347" y="6492875"/>
            <a:ext cx="6189784" cy="365125"/>
          </a:xfrm>
        </p:spPr>
        <p:txBody>
          <a:bodyPr/>
          <a:lstStyle/>
          <a:p>
            <a:r>
              <a:rPr lang="en-US" sz="1600" b="1" i="1" dirty="0" smtClean="0">
                <a:effectLst>
                  <a:outerShdw blurRad="38100" dist="38100" dir="2700000" algn="tl">
                    <a:srgbClr val="000000">
                      <a:alpha val="43137"/>
                    </a:srgbClr>
                  </a:outerShdw>
                </a:effectLst>
                <a:latin typeface="Constantia" pitchFamily="18" charset="0"/>
              </a:rPr>
              <a:t>Pointers in C, </a:t>
            </a:r>
            <a:r>
              <a:rPr lang="en-US" sz="1600" b="1" i="1" dirty="0" err="1" smtClean="0">
                <a:effectLst>
                  <a:outerShdw blurRad="38100" dist="38100" dir="2700000" algn="tl">
                    <a:srgbClr val="000000">
                      <a:alpha val="43137"/>
                    </a:srgbClr>
                  </a:outerShdw>
                </a:effectLst>
                <a:latin typeface="Constantia" pitchFamily="18" charset="0"/>
              </a:rPr>
              <a:t>Neethu</a:t>
            </a:r>
            <a:r>
              <a:rPr lang="en-US" sz="1600" b="1" i="1" dirty="0" smtClean="0">
                <a:effectLst>
                  <a:outerShdw blurRad="38100" dist="38100" dir="2700000" algn="tl">
                    <a:srgbClr val="000000">
                      <a:alpha val="43137"/>
                    </a:srgbClr>
                  </a:outerShdw>
                </a:effectLst>
                <a:latin typeface="Constantia" pitchFamily="18" charset="0"/>
              </a:rPr>
              <a:t> Narayanan, St. Mary's College, </a:t>
            </a:r>
            <a:r>
              <a:rPr lang="en-US" sz="1600" b="1" i="1" dirty="0" err="1" smtClean="0">
                <a:effectLst>
                  <a:outerShdw blurRad="38100" dist="38100" dir="2700000" algn="tl">
                    <a:srgbClr val="000000">
                      <a:alpha val="43137"/>
                    </a:srgbClr>
                  </a:outerShdw>
                </a:effectLst>
                <a:latin typeface="Constantia" pitchFamily="18" charset="0"/>
              </a:rPr>
              <a:t>Thrissur</a:t>
            </a:r>
            <a:endParaRPr lang="en-IN" sz="1600" b="1" i="1" dirty="0">
              <a:effectLst>
                <a:outerShdw blurRad="38100" dist="38100" dir="2700000" algn="tl">
                  <a:srgbClr val="000000">
                    <a:alpha val="43137"/>
                  </a:srgbClr>
                </a:outerShdw>
              </a:effectLst>
              <a:latin typeface="Constantia" pitchFamily="18" charset="0"/>
            </a:endParaRPr>
          </a:p>
        </p:txBody>
      </p:sp>
    </p:spTree>
    <p:extLst>
      <p:ext uri="{BB962C8B-B14F-4D97-AF65-F5344CB8AC3E}">
        <p14:creationId xmlns:p14="http://schemas.microsoft.com/office/powerpoint/2010/main" xmlns="" val="4875141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2" name="Rectangle 1"/>
          <p:cNvSpPr/>
          <p:nvPr/>
        </p:nvSpPr>
        <p:spPr>
          <a:xfrm>
            <a:off x="457200" y="1828800"/>
            <a:ext cx="8494776" cy="430887"/>
          </a:xfrm>
          <a:prstGeom prst="rect">
            <a:avLst/>
          </a:prstGeom>
        </p:spPr>
        <p:txBody>
          <a:bodyPr wrap="square">
            <a:spAutoFit/>
          </a:bodyPr>
          <a:lstStyle/>
          <a:p>
            <a:endParaRPr lang="en-US" sz="2200" dirty="0">
              <a:latin typeface="Times New Roman" panose="02020603050405020304" pitchFamily="18" charset="0"/>
              <a:cs typeface="Times New Roman" panose="02020603050405020304" pitchFamily="18" charset="0"/>
            </a:endParaRPr>
          </a:p>
        </p:txBody>
      </p:sp>
      <p:sp>
        <p:nvSpPr>
          <p:cNvPr id="3" name="Rectangle 2"/>
          <p:cNvSpPr/>
          <p:nvPr/>
        </p:nvSpPr>
        <p:spPr>
          <a:xfrm>
            <a:off x="2336400" y="574807"/>
            <a:ext cx="4427815" cy="492443"/>
          </a:xfrm>
          <a:prstGeom prst="rect">
            <a:avLst/>
          </a:prstGeom>
        </p:spPr>
        <p:txBody>
          <a:bodyPr wrap="none">
            <a:spAutoFit/>
          </a:bodyPr>
          <a:lstStyle/>
          <a:p>
            <a:r>
              <a:rPr lang="en-US" sz="2600" b="1" dirty="0" smtClean="0">
                <a:solidFill>
                  <a:srgbClr val="C00000"/>
                </a:solidFill>
                <a:latin typeface="Bookman Old Style" panose="02050604050505020204" pitchFamily="18" charset="0"/>
              </a:rPr>
              <a:t>POINTERS ARITHMETIC</a:t>
            </a:r>
            <a:endParaRPr lang="en-US" sz="2600" dirty="0"/>
          </a:p>
        </p:txBody>
      </p:sp>
      <p:sp>
        <p:nvSpPr>
          <p:cNvPr id="7" name="Rectangle 6"/>
          <p:cNvSpPr>
            <a:spLocks noGrp="1" noChangeArrowheads="1"/>
          </p:cNvSpPr>
          <p:nvPr/>
        </p:nvSpPr>
        <p:spPr bwMode="auto">
          <a:xfrm>
            <a:off x="472431" y="1472002"/>
            <a:ext cx="8229600" cy="1563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74625" indent="-174625" algn="l" rtl="0" eaLnBrk="0" fontAlgn="base" hangingPunct="0">
              <a:spcBef>
                <a:spcPct val="20000"/>
              </a:spcBef>
              <a:spcAft>
                <a:spcPct val="0"/>
              </a:spcAft>
              <a:defRPr sz="2400" b="1">
                <a:solidFill>
                  <a:schemeClr val="tx1"/>
                </a:solidFill>
                <a:latin typeface="+mn-lt"/>
                <a:ea typeface="MS PGothic" panose="020B0600070205080204" pitchFamily="34" charset="-128"/>
                <a:cs typeface="+mn-cs"/>
              </a:defRPr>
            </a:lvl1pPr>
            <a:lvl2pPr marL="638175" indent="-290513" algn="l" rtl="0" eaLnBrk="0" fontAlgn="base" hangingPunct="0">
              <a:spcBef>
                <a:spcPct val="20000"/>
              </a:spcBef>
              <a:spcAft>
                <a:spcPct val="0"/>
              </a:spcAft>
              <a:buSzPct val="90000"/>
              <a:buFont typeface="Wingdings" pitchFamily="2" charset="2"/>
              <a:buChar char="w"/>
              <a:defRPr sz="2000" b="1">
                <a:solidFill>
                  <a:schemeClr val="accent2"/>
                </a:solidFill>
                <a:latin typeface="+mn-lt"/>
                <a:ea typeface="+mn-ea"/>
                <a:cs typeface="+mn-cs"/>
              </a:defRPr>
            </a:lvl2pPr>
            <a:lvl3pPr marL="1033463" indent="-280988" algn="l" rtl="0" eaLnBrk="0" fontAlgn="base" hangingPunct="0">
              <a:spcBef>
                <a:spcPct val="20000"/>
              </a:spcBef>
              <a:spcAft>
                <a:spcPct val="0"/>
              </a:spcAft>
              <a:buChar char="•"/>
              <a:defRPr b="1">
                <a:solidFill>
                  <a:schemeClr val="hlink"/>
                </a:solidFill>
                <a:latin typeface="+mn-lt"/>
                <a:ea typeface="+mn-ea"/>
                <a:cs typeface="+mn-cs"/>
              </a:defRPr>
            </a:lvl3pPr>
            <a:lvl4pPr marL="1438275" indent="-290513" algn="l" rtl="0" eaLnBrk="0" fontAlgn="base" hangingPunct="0">
              <a:spcBef>
                <a:spcPct val="20000"/>
              </a:spcBef>
              <a:spcAft>
                <a:spcPct val="0"/>
              </a:spcAft>
              <a:buChar char="–"/>
              <a:defRPr sz="1600" b="1">
                <a:solidFill>
                  <a:schemeClr val="hlink"/>
                </a:solidFill>
                <a:latin typeface="+mn-lt"/>
                <a:ea typeface="+mn-ea"/>
                <a:cs typeface="+mn-cs"/>
              </a:defRPr>
            </a:lvl4pPr>
            <a:lvl5pPr marL="1833563" indent="-280988" algn="l" rtl="0" eaLnBrk="0" fontAlgn="base" hangingPunct="0">
              <a:spcBef>
                <a:spcPct val="20000"/>
              </a:spcBef>
              <a:spcAft>
                <a:spcPct val="0"/>
              </a:spcAft>
              <a:buChar char="»"/>
              <a:defRPr sz="1400" b="1">
                <a:solidFill>
                  <a:schemeClr val="hlink"/>
                </a:solidFill>
                <a:latin typeface="+mn-lt"/>
                <a:ea typeface="+mn-ea"/>
                <a:cs typeface="+mn-cs"/>
              </a:defRPr>
            </a:lvl5pPr>
            <a:lvl6pPr marL="2290763" indent="-280988" algn="l" rtl="0" fontAlgn="base">
              <a:spcBef>
                <a:spcPct val="20000"/>
              </a:spcBef>
              <a:spcAft>
                <a:spcPct val="0"/>
              </a:spcAft>
              <a:buChar char="»"/>
              <a:defRPr sz="1400" b="1">
                <a:solidFill>
                  <a:schemeClr val="hlink"/>
                </a:solidFill>
                <a:latin typeface="+mn-lt"/>
                <a:ea typeface="+mn-ea"/>
                <a:cs typeface="+mn-cs"/>
              </a:defRPr>
            </a:lvl6pPr>
            <a:lvl7pPr marL="2747963" indent="-280988" algn="l" rtl="0" fontAlgn="base">
              <a:spcBef>
                <a:spcPct val="20000"/>
              </a:spcBef>
              <a:spcAft>
                <a:spcPct val="0"/>
              </a:spcAft>
              <a:buChar char="»"/>
              <a:defRPr sz="1400" b="1">
                <a:solidFill>
                  <a:schemeClr val="hlink"/>
                </a:solidFill>
                <a:latin typeface="+mn-lt"/>
                <a:ea typeface="+mn-ea"/>
                <a:cs typeface="+mn-cs"/>
              </a:defRPr>
            </a:lvl7pPr>
            <a:lvl8pPr marL="3205163" indent="-280988" algn="l" rtl="0" fontAlgn="base">
              <a:spcBef>
                <a:spcPct val="20000"/>
              </a:spcBef>
              <a:spcAft>
                <a:spcPct val="0"/>
              </a:spcAft>
              <a:buChar char="»"/>
              <a:defRPr sz="1400" b="1">
                <a:solidFill>
                  <a:schemeClr val="hlink"/>
                </a:solidFill>
                <a:latin typeface="+mn-lt"/>
                <a:ea typeface="+mn-ea"/>
                <a:cs typeface="+mn-cs"/>
              </a:defRPr>
            </a:lvl8pPr>
            <a:lvl9pPr marL="3662363" indent="-280988" algn="l" rtl="0" fontAlgn="base">
              <a:spcBef>
                <a:spcPct val="20000"/>
              </a:spcBef>
              <a:spcAft>
                <a:spcPct val="0"/>
              </a:spcAft>
              <a:buChar char="»"/>
              <a:defRPr sz="1400" b="1">
                <a:solidFill>
                  <a:schemeClr val="hlink"/>
                </a:solidFill>
                <a:latin typeface="+mn-lt"/>
                <a:ea typeface="+mn-ea"/>
                <a:cs typeface="+mn-cs"/>
              </a:defRPr>
            </a:lvl9pPr>
          </a:lstStyle>
          <a:p>
            <a:pPr lvl="1" eaLnBrk="1" hangingPunct="1">
              <a:buFont typeface="Wingdings" pitchFamily="2" charset="2"/>
              <a:buNone/>
            </a:pPr>
            <a:r>
              <a:rPr lang="en-US" altLang="en-US" sz="2200" i="1" dirty="0" smtClean="0">
                <a:solidFill>
                  <a:schemeClr val="tx1"/>
                </a:solidFill>
                <a:latin typeface="Times New Roman" pitchFamily="18" charset="0"/>
                <a:cs typeface="Times New Roman" pitchFamily="18" charset="0"/>
              </a:rPr>
              <a:t>pointer</a:t>
            </a:r>
            <a:r>
              <a:rPr lang="en-US" altLang="en-US" sz="2200" dirty="0" smtClean="0">
                <a:solidFill>
                  <a:schemeClr val="tx1"/>
                </a:solidFill>
                <a:latin typeface="Times New Roman" pitchFamily="18" charset="0"/>
                <a:cs typeface="Times New Roman" pitchFamily="18" charset="0"/>
              </a:rPr>
              <a:t> + </a:t>
            </a:r>
            <a:r>
              <a:rPr lang="en-US" altLang="en-US" sz="2200" i="1" dirty="0" smtClean="0">
                <a:solidFill>
                  <a:schemeClr val="tx1"/>
                </a:solidFill>
                <a:latin typeface="Times New Roman" pitchFamily="18" charset="0"/>
                <a:cs typeface="Times New Roman" pitchFamily="18" charset="0"/>
              </a:rPr>
              <a:t>number</a:t>
            </a:r>
            <a:r>
              <a:rPr lang="en-US" altLang="en-US" sz="2200" dirty="0" smtClean="0">
                <a:solidFill>
                  <a:schemeClr val="tx1"/>
                </a:solidFill>
                <a:latin typeface="Times New Roman" pitchFamily="18" charset="0"/>
                <a:cs typeface="Times New Roman" pitchFamily="18" charset="0"/>
              </a:rPr>
              <a:t>		</a:t>
            </a:r>
            <a:r>
              <a:rPr lang="en-US" altLang="en-US" sz="2200" i="1" dirty="0" smtClean="0">
                <a:solidFill>
                  <a:schemeClr val="tx1"/>
                </a:solidFill>
                <a:latin typeface="Times New Roman" pitchFamily="18" charset="0"/>
                <a:cs typeface="Times New Roman" pitchFamily="18" charset="0"/>
              </a:rPr>
              <a:t>pointer</a:t>
            </a:r>
            <a:r>
              <a:rPr lang="en-US" altLang="en-US" sz="2200" dirty="0" smtClean="0">
                <a:solidFill>
                  <a:schemeClr val="tx1"/>
                </a:solidFill>
                <a:latin typeface="Times New Roman" pitchFamily="18" charset="0"/>
                <a:cs typeface="Times New Roman" pitchFamily="18" charset="0"/>
              </a:rPr>
              <a:t> – </a:t>
            </a:r>
            <a:r>
              <a:rPr lang="en-US" altLang="en-US" sz="2200" i="1" dirty="0" smtClean="0">
                <a:solidFill>
                  <a:schemeClr val="tx1"/>
                </a:solidFill>
                <a:latin typeface="Times New Roman" pitchFamily="18" charset="0"/>
                <a:cs typeface="Times New Roman" pitchFamily="18" charset="0"/>
              </a:rPr>
              <a:t>number</a:t>
            </a:r>
          </a:p>
          <a:p>
            <a:pPr lvl="1" eaLnBrk="1" hangingPunct="1">
              <a:buFont typeface="Wingdings" pitchFamily="2" charset="2"/>
              <a:buNone/>
            </a:pPr>
            <a:endParaRPr lang="en-US" altLang="en-US" sz="2200" dirty="0" smtClean="0">
              <a:solidFill>
                <a:schemeClr val="tx1"/>
              </a:solidFill>
              <a:latin typeface="Times New Roman" pitchFamily="18" charset="0"/>
              <a:cs typeface="Times New Roman" pitchFamily="18" charset="0"/>
            </a:endParaRPr>
          </a:p>
          <a:p>
            <a:pPr lvl="1" eaLnBrk="1" hangingPunct="1">
              <a:buFont typeface="Wingdings" pitchFamily="2" charset="2"/>
              <a:buNone/>
            </a:pPr>
            <a:r>
              <a:rPr lang="en-US" altLang="en-US" sz="2200" dirty="0" smtClean="0">
                <a:solidFill>
                  <a:schemeClr val="tx1"/>
                </a:solidFill>
                <a:latin typeface="Times New Roman" pitchFamily="18" charset="0"/>
                <a:cs typeface="Times New Roman" pitchFamily="18" charset="0"/>
              </a:rPr>
              <a:t>E.g., </a:t>
            </a:r>
            <a:r>
              <a:rPr lang="en-US" altLang="en-US" sz="2200" i="1" dirty="0" smtClean="0">
                <a:solidFill>
                  <a:schemeClr val="tx1"/>
                </a:solidFill>
                <a:latin typeface="Times New Roman" pitchFamily="18" charset="0"/>
                <a:cs typeface="Times New Roman" pitchFamily="18" charset="0"/>
              </a:rPr>
              <a:t>pointer</a:t>
            </a:r>
            <a:r>
              <a:rPr lang="en-US" altLang="en-US" sz="2200" dirty="0" smtClean="0">
                <a:solidFill>
                  <a:schemeClr val="tx1"/>
                </a:solidFill>
                <a:latin typeface="Times New Roman" pitchFamily="18" charset="0"/>
                <a:cs typeface="Times New Roman" pitchFamily="18" charset="0"/>
              </a:rPr>
              <a:t> + 1	   adds 1 </a:t>
            </a:r>
            <a:r>
              <a:rPr lang="en-US" altLang="en-US" sz="2200" u="sng" dirty="0" smtClean="0">
                <a:solidFill>
                  <a:schemeClr val="tx1"/>
                </a:solidFill>
                <a:latin typeface="Times New Roman" pitchFamily="18" charset="0"/>
                <a:cs typeface="Times New Roman" pitchFamily="18" charset="0"/>
              </a:rPr>
              <a:t>something</a:t>
            </a:r>
            <a:r>
              <a:rPr lang="en-US" altLang="en-US" sz="2200" dirty="0" smtClean="0">
                <a:solidFill>
                  <a:schemeClr val="tx1"/>
                </a:solidFill>
                <a:latin typeface="Times New Roman" pitchFamily="18" charset="0"/>
                <a:cs typeface="Times New Roman" pitchFamily="18" charset="0"/>
              </a:rPr>
              <a:t> to a pointer</a:t>
            </a:r>
          </a:p>
        </p:txBody>
      </p:sp>
      <p:grpSp>
        <p:nvGrpSpPr>
          <p:cNvPr id="9" name="Group 8"/>
          <p:cNvGrpSpPr>
            <a:grpSpLocks/>
          </p:cNvGrpSpPr>
          <p:nvPr/>
        </p:nvGrpSpPr>
        <p:grpSpPr bwMode="auto">
          <a:xfrm>
            <a:off x="1010681" y="3035691"/>
            <a:ext cx="6313488" cy="2124076"/>
            <a:chOff x="816" y="1872"/>
            <a:chExt cx="3977" cy="1338"/>
          </a:xfrm>
        </p:grpSpPr>
        <p:sp>
          <p:nvSpPr>
            <p:cNvPr id="10" name="Text Box 5"/>
            <p:cNvSpPr txBox="1">
              <a:spLocks noChangeArrowheads="1"/>
            </p:cNvSpPr>
            <p:nvPr/>
          </p:nvSpPr>
          <p:spPr bwMode="auto">
            <a:xfrm>
              <a:off x="816" y="1872"/>
              <a:ext cx="783" cy="1338"/>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a:lstStyle>
            <a:p>
              <a:pPr eaLnBrk="1" hangingPunct="1"/>
              <a:r>
                <a:rPr lang="en-US" altLang="en-US" sz="2200" dirty="0">
                  <a:latin typeface="Times New Roman" pitchFamily="18" charset="0"/>
                  <a:cs typeface="Times New Roman" pitchFamily="18" charset="0"/>
                </a:rPr>
                <a:t>char   *p;</a:t>
              </a:r>
            </a:p>
            <a:p>
              <a:pPr eaLnBrk="1" hangingPunct="1"/>
              <a:r>
                <a:rPr lang="en-US" altLang="en-US" sz="2200" dirty="0">
                  <a:latin typeface="Times New Roman" pitchFamily="18" charset="0"/>
                  <a:cs typeface="Times New Roman" pitchFamily="18" charset="0"/>
                </a:rPr>
                <a:t>char    a;</a:t>
              </a:r>
            </a:p>
            <a:p>
              <a:pPr eaLnBrk="1" hangingPunct="1"/>
              <a:r>
                <a:rPr lang="en-US" altLang="en-US" sz="2200" dirty="0">
                  <a:latin typeface="Times New Roman" pitchFamily="18" charset="0"/>
                  <a:cs typeface="Times New Roman" pitchFamily="18" charset="0"/>
                </a:rPr>
                <a:t>char    b;</a:t>
              </a:r>
            </a:p>
            <a:p>
              <a:pPr eaLnBrk="1" hangingPunct="1"/>
              <a:endParaRPr lang="en-US" altLang="en-US" sz="2200" dirty="0">
                <a:latin typeface="Times New Roman" pitchFamily="18" charset="0"/>
                <a:cs typeface="Times New Roman" pitchFamily="18" charset="0"/>
              </a:endParaRPr>
            </a:p>
            <a:p>
              <a:pPr eaLnBrk="1" hangingPunct="1"/>
              <a:r>
                <a:rPr lang="en-US" altLang="en-US" sz="2200" dirty="0">
                  <a:latin typeface="Times New Roman" pitchFamily="18" charset="0"/>
                  <a:cs typeface="Times New Roman" pitchFamily="18" charset="0"/>
                </a:rPr>
                <a:t>p = &amp;a;</a:t>
              </a:r>
            </a:p>
            <a:p>
              <a:pPr eaLnBrk="1" hangingPunct="1"/>
              <a:r>
                <a:rPr lang="en-US" altLang="en-US" sz="2200" dirty="0">
                  <a:latin typeface="Times New Roman" pitchFamily="18" charset="0"/>
                  <a:cs typeface="Times New Roman" pitchFamily="18" charset="0"/>
                </a:rPr>
                <a:t>p += 1;</a:t>
              </a:r>
            </a:p>
          </p:txBody>
        </p:sp>
        <p:sp>
          <p:nvSpPr>
            <p:cNvPr id="11" name="Text Box 6"/>
            <p:cNvSpPr txBox="1">
              <a:spLocks noChangeArrowheads="1"/>
            </p:cNvSpPr>
            <p:nvPr/>
          </p:nvSpPr>
          <p:spPr bwMode="auto">
            <a:xfrm>
              <a:off x="4128" y="1872"/>
              <a:ext cx="665" cy="1338"/>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a:lstStyle>
            <a:p>
              <a:pPr eaLnBrk="1" hangingPunct="1"/>
              <a:r>
                <a:rPr lang="en-US" altLang="en-US" sz="2200" dirty="0" err="1">
                  <a:latin typeface="Times New Roman" pitchFamily="18" charset="0"/>
                  <a:cs typeface="Times New Roman" pitchFamily="18" charset="0"/>
                </a:rPr>
                <a:t>int</a:t>
              </a:r>
              <a:r>
                <a:rPr lang="en-US" altLang="en-US" sz="2200" dirty="0">
                  <a:latin typeface="Times New Roman" pitchFamily="18" charset="0"/>
                  <a:cs typeface="Times New Roman" pitchFamily="18" charset="0"/>
                </a:rPr>
                <a:t>   *p;</a:t>
              </a:r>
            </a:p>
            <a:p>
              <a:pPr eaLnBrk="1" hangingPunct="1"/>
              <a:r>
                <a:rPr lang="en-US" altLang="en-US" sz="2200" dirty="0" err="1">
                  <a:latin typeface="Times New Roman" pitchFamily="18" charset="0"/>
                  <a:cs typeface="Times New Roman" pitchFamily="18" charset="0"/>
                </a:rPr>
                <a:t>int</a:t>
              </a:r>
              <a:r>
                <a:rPr lang="en-US" altLang="en-US" sz="2200" dirty="0">
                  <a:latin typeface="Times New Roman" pitchFamily="18" charset="0"/>
                  <a:cs typeface="Times New Roman" pitchFamily="18" charset="0"/>
                </a:rPr>
                <a:t>    a;</a:t>
              </a:r>
            </a:p>
            <a:p>
              <a:pPr eaLnBrk="1" hangingPunct="1"/>
              <a:r>
                <a:rPr lang="en-US" altLang="en-US" sz="2200" dirty="0" err="1">
                  <a:latin typeface="Times New Roman" pitchFamily="18" charset="0"/>
                  <a:cs typeface="Times New Roman" pitchFamily="18" charset="0"/>
                </a:rPr>
                <a:t>int</a:t>
              </a:r>
              <a:r>
                <a:rPr lang="en-US" altLang="en-US" sz="2200" dirty="0">
                  <a:latin typeface="Times New Roman" pitchFamily="18" charset="0"/>
                  <a:cs typeface="Times New Roman" pitchFamily="18" charset="0"/>
                </a:rPr>
                <a:t>    b;</a:t>
              </a:r>
            </a:p>
            <a:p>
              <a:pPr eaLnBrk="1" hangingPunct="1"/>
              <a:endParaRPr lang="en-US" altLang="en-US" sz="2200" dirty="0">
                <a:latin typeface="Times New Roman" pitchFamily="18" charset="0"/>
                <a:cs typeface="Times New Roman" pitchFamily="18" charset="0"/>
              </a:endParaRPr>
            </a:p>
            <a:p>
              <a:pPr eaLnBrk="1" hangingPunct="1"/>
              <a:r>
                <a:rPr lang="en-US" altLang="en-US" sz="2200" dirty="0">
                  <a:latin typeface="Times New Roman" pitchFamily="18" charset="0"/>
                  <a:cs typeface="Times New Roman" pitchFamily="18" charset="0"/>
                </a:rPr>
                <a:t>p = &amp;a;</a:t>
              </a:r>
            </a:p>
            <a:p>
              <a:pPr eaLnBrk="1" hangingPunct="1"/>
              <a:r>
                <a:rPr lang="en-US" altLang="en-US" sz="2200" dirty="0">
                  <a:latin typeface="Times New Roman" pitchFamily="18" charset="0"/>
                  <a:cs typeface="Times New Roman" pitchFamily="18" charset="0"/>
                </a:rPr>
                <a:t>p += 1;</a:t>
              </a:r>
            </a:p>
          </p:txBody>
        </p:sp>
      </p:grpSp>
      <p:sp>
        <p:nvSpPr>
          <p:cNvPr id="12" name="Text Box 8"/>
          <p:cNvSpPr txBox="1">
            <a:spLocks noChangeArrowheads="1"/>
          </p:cNvSpPr>
          <p:nvPr/>
        </p:nvSpPr>
        <p:spPr bwMode="auto">
          <a:xfrm>
            <a:off x="2795099" y="5159767"/>
            <a:ext cx="3473382" cy="11079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defPPr>
              <a:defRPr lang="en-US"/>
            </a:defPPr>
            <a:lvl1pPr algn="l" rtl="0" eaLnBrk="0" fontAlgn="base" hangingPunct="0">
              <a:spcBef>
                <a:spcPct val="0"/>
              </a:spcBef>
              <a:spcAft>
                <a:spcPct val="0"/>
              </a:spcAft>
              <a:defRPr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a:lstStyle>
          <a:p>
            <a:pPr algn="ctr" eaLnBrk="1" hangingPunct="1"/>
            <a:r>
              <a:rPr lang="en-US" altLang="en-US" sz="2200" dirty="0">
                <a:latin typeface="Times New Roman" pitchFamily="18" charset="0"/>
                <a:cs typeface="Times New Roman" pitchFamily="18" charset="0"/>
              </a:rPr>
              <a:t>In each, p now points to b</a:t>
            </a:r>
          </a:p>
          <a:p>
            <a:pPr algn="ctr" eaLnBrk="1" hangingPunct="1"/>
            <a:r>
              <a:rPr lang="en-US" altLang="en-US" sz="2200" dirty="0">
                <a:latin typeface="Times New Roman" pitchFamily="18" charset="0"/>
                <a:cs typeface="Times New Roman" pitchFamily="18" charset="0"/>
              </a:rPr>
              <a:t>(Assuming compiler </a:t>
            </a:r>
            <a:r>
              <a:rPr lang="en-US" altLang="en-US" sz="2200" dirty="0" err="1">
                <a:latin typeface="Times New Roman" pitchFamily="18" charset="0"/>
                <a:cs typeface="Times New Roman" pitchFamily="18" charset="0"/>
              </a:rPr>
              <a:t>doesn</a:t>
            </a:r>
            <a:r>
              <a:rPr lang="ja-JP" altLang="en-US" sz="2200" dirty="0">
                <a:latin typeface="Times New Roman" pitchFamily="18" charset="0"/>
                <a:cs typeface="Times New Roman" pitchFamily="18" charset="0"/>
              </a:rPr>
              <a:t>’</a:t>
            </a:r>
            <a:r>
              <a:rPr lang="en-US" altLang="ja-JP" sz="2200" dirty="0">
                <a:latin typeface="Times New Roman" pitchFamily="18" charset="0"/>
                <a:cs typeface="Times New Roman" pitchFamily="18" charset="0"/>
              </a:rPr>
              <a:t>t reorder variables in memory</a:t>
            </a:r>
            <a:r>
              <a:rPr lang="en-US" altLang="ja-JP" sz="1600" dirty="0"/>
              <a:t>)</a:t>
            </a:r>
            <a:endParaRPr lang="en-US" altLang="en-US" sz="1600" dirty="0"/>
          </a:p>
        </p:txBody>
      </p:sp>
      <p:cxnSp>
        <p:nvCxnSpPr>
          <p:cNvPr id="14" name="Straight Arrow Connector 13"/>
          <p:cNvCxnSpPr/>
          <p:nvPr/>
        </p:nvCxnSpPr>
        <p:spPr>
          <a:xfrm>
            <a:off x="2044823" y="5247689"/>
            <a:ext cx="750276" cy="351693"/>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6363858" y="5210649"/>
            <a:ext cx="469422" cy="351693"/>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7" name="Text Box 12"/>
          <p:cNvSpPr txBox="1">
            <a:spLocks noChangeArrowheads="1"/>
          </p:cNvSpPr>
          <p:nvPr/>
        </p:nvSpPr>
        <p:spPr bwMode="auto">
          <a:xfrm>
            <a:off x="328246" y="5586046"/>
            <a:ext cx="2890838" cy="581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defPPr>
              <a:defRPr lang="en-US"/>
            </a:defPPr>
            <a:lvl1pPr algn="l" rtl="0" eaLnBrk="0" fontAlgn="base" hangingPunct="0">
              <a:spcBef>
                <a:spcPct val="0"/>
              </a:spcBef>
              <a:spcAft>
                <a:spcPct val="0"/>
              </a:spcAft>
              <a:defRPr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a:lstStyle>
          <a:p>
            <a:pPr eaLnBrk="1" hangingPunct="1"/>
            <a:r>
              <a:rPr lang="en-US" altLang="en-US" sz="1600" dirty="0">
                <a:latin typeface="Times New Roman" pitchFamily="18" charset="0"/>
                <a:cs typeface="Times New Roman" pitchFamily="18" charset="0"/>
              </a:rPr>
              <a:t>Adds 1*</a:t>
            </a:r>
            <a:r>
              <a:rPr lang="en-US" altLang="en-US" sz="1600" dirty="0" err="1">
                <a:latin typeface="Times New Roman" pitchFamily="18" charset="0"/>
                <a:cs typeface="Times New Roman" pitchFamily="18" charset="0"/>
              </a:rPr>
              <a:t>sizeof</a:t>
            </a:r>
            <a:r>
              <a:rPr lang="en-US" altLang="en-US" sz="1600" dirty="0">
                <a:latin typeface="Times New Roman" pitchFamily="18" charset="0"/>
                <a:cs typeface="Times New Roman" pitchFamily="18" charset="0"/>
              </a:rPr>
              <a:t>(char) to the memory address</a:t>
            </a:r>
          </a:p>
        </p:txBody>
      </p:sp>
      <p:sp>
        <p:nvSpPr>
          <p:cNvPr id="18" name="Text Box 13"/>
          <p:cNvSpPr txBox="1">
            <a:spLocks noChangeArrowheads="1"/>
          </p:cNvSpPr>
          <p:nvPr/>
        </p:nvSpPr>
        <p:spPr bwMode="auto">
          <a:xfrm>
            <a:off x="6363858" y="5578029"/>
            <a:ext cx="2800350" cy="581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defPPr>
              <a:defRPr lang="en-US"/>
            </a:defPPr>
            <a:lvl1pPr algn="l" rtl="0" eaLnBrk="0" fontAlgn="base" hangingPunct="0">
              <a:spcBef>
                <a:spcPct val="0"/>
              </a:spcBef>
              <a:spcAft>
                <a:spcPct val="0"/>
              </a:spcAft>
              <a:defRPr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a:lstStyle>
          <a:p>
            <a:pPr eaLnBrk="1" hangingPunct="1"/>
            <a:r>
              <a:rPr lang="en-US" altLang="en-US" sz="1600" dirty="0">
                <a:latin typeface="Times New Roman" pitchFamily="18" charset="0"/>
                <a:cs typeface="Times New Roman" pitchFamily="18" charset="0"/>
              </a:rPr>
              <a:t>Adds 1*</a:t>
            </a:r>
            <a:r>
              <a:rPr lang="en-US" altLang="en-US" sz="1600" dirty="0" err="1">
                <a:latin typeface="Times New Roman" pitchFamily="18" charset="0"/>
                <a:cs typeface="Times New Roman" pitchFamily="18" charset="0"/>
              </a:rPr>
              <a:t>sizeof</a:t>
            </a:r>
            <a:r>
              <a:rPr lang="en-US" altLang="en-US" sz="1600" dirty="0">
                <a:latin typeface="Times New Roman" pitchFamily="18" charset="0"/>
                <a:cs typeface="Times New Roman" pitchFamily="18" charset="0"/>
              </a:rPr>
              <a:t>(</a:t>
            </a:r>
            <a:r>
              <a:rPr lang="en-US" altLang="en-US" sz="1600" dirty="0" err="1">
                <a:latin typeface="Times New Roman" pitchFamily="18" charset="0"/>
                <a:cs typeface="Times New Roman" pitchFamily="18" charset="0"/>
              </a:rPr>
              <a:t>int</a:t>
            </a:r>
            <a:r>
              <a:rPr lang="en-US" altLang="en-US" sz="1600" dirty="0">
                <a:latin typeface="Times New Roman" pitchFamily="18" charset="0"/>
                <a:cs typeface="Times New Roman" pitchFamily="18" charset="0"/>
              </a:rPr>
              <a:t>) to the memory address</a:t>
            </a:r>
          </a:p>
        </p:txBody>
      </p:sp>
      <p:sp>
        <p:nvSpPr>
          <p:cNvPr id="19" name="Footer Placeholder 18"/>
          <p:cNvSpPr>
            <a:spLocks noGrp="1"/>
          </p:cNvSpPr>
          <p:nvPr>
            <p:ph type="ftr" sz="quarter" idx="11"/>
          </p:nvPr>
        </p:nvSpPr>
        <p:spPr>
          <a:xfrm>
            <a:off x="234462" y="6356351"/>
            <a:ext cx="6764464" cy="365125"/>
          </a:xfrm>
        </p:spPr>
        <p:txBody>
          <a:bodyPr/>
          <a:lstStyle/>
          <a:p>
            <a:r>
              <a:rPr lang="en-US" sz="1600" b="1" i="1" dirty="0" smtClean="0">
                <a:effectLst>
                  <a:outerShdw blurRad="38100" dist="38100" dir="2700000" algn="tl">
                    <a:srgbClr val="000000">
                      <a:alpha val="43137"/>
                    </a:srgbClr>
                  </a:outerShdw>
                </a:effectLst>
                <a:latin typeface="Constantia" pitchFamily="18" charset="0"/>
              </a:rPr>
              <a:t>Pointers in C, </a:t>
            </a:r>
            <a:r>
              <a:rPr lang="en-US" sz="1600" b="1" i="1" dirty="0" err="1" smtClean="0">
                <a:effectLst>
                  <a:outerShdw blurRad="38100" dist="38100" dir="2700000" algn="tl">
                    <a:srgbClr val="000000">
                      <a:alpha val="43137"/>
                    </a:srgbClr>
                  </a:outerShdw>
                </a:effectLst>
                <a:latin typeface="Constantia" pitchFamily="18" charset="0"/>
              </a:rPr>
              <a:t>Neethu</a:t>
            </a:r>
            <a:r>
              <a:rPr lang="en-US" sz="1600" b="1" i="1" dirty="0" smtClean="0">
                <a:effectLst>
                  <a:outerShdw blurRad="38100" dist="38100" dir="2700000" algn="tl">
                    <a:srgbClr val="000000">
                      <a:alpha val="43137"/>
                    </a:srgbClr>
                  </a:outerShdw>
                </a:effectLst>
                <a:latin typeface="Constantia" pitchFamily="18" charset="0"/>
              </a:rPr>
              <a:t> Narayanan, St. Mary's College, </a:t>
            </a:r>
            <a:r>
              <a:rPr lang="en-US" sz="1600" b="1" i="1" dirty="0" err="1" smtClean="0">
                <a:effectLst>
                  <a:outerShdw blurRad="38100" dist="38100" dir="2700000" algn="tl">
                    <a:srgbClr val="000000">
                      <a:alpha val="43137"/>
                    </a:srgbClr>
                  </a:outerShdw>
                </a:effectLst>
                <a:latin typeface="Constantia" pitchFamily="18" charset="0"/>
              </a:rPr>
              <a:t>Thrissur</a:t>
            </a:r>
            <a:endParaRPr lang="en-IN" sz="1600" b="1" i="1" dirty="0">
              <a:effectLst>
                <a:outerShdw blurRad="38100" dist="38100" dir="2700000" algn="tl">
                  <a:srgbClr val="000000">
                    <a:alpha val="43137"/>
                  </a:srgbClr>
                </a:outerShdw>
              </a:effectLst>
              <a:latin typeface="Constantia" pitchFamily="18" charset="0"/>
            </a:endParaRPr>
          </a:p>
        </p:txBody>
      </p:sp>
    </p:spTree>
    <p:extLst>
      <p:ext uri="{BB962C8B-B14F-4D97-AF65-F5344CB8AC3E}">
        <p14:creationId xmlns:p14="http://schemas.microsoft.com/office/powerpoint/2010/main" xmlns="" val="19366065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2" name="Rectangle 1"/>
          <p:cNvSpPr/>
          <p:nvPr/>
        </p:nvSpPr>
        <p:spPr>
          <a:xfrm>
            <a:off x="1165979" y="930624"/>
            <a:ext cx="2385589" cy="492443"/>
          </a:xfrm>
          <a:prstGeom prst="rect">
            <a:avLst/>
          </a:prstGeom>
        </p:spPr>
        <p:txBody>
          <a:bodyPr wrap="none">
            <a:spAutoFit/>
          </a:bodyPr>
          <a:lstStyle/>
          <a:p>
            <a:pPr algn="ctr"/>
            <a:r>
              <a:rPr lang="en-US" sz="2600" b="1" dirty="0">
                <a:solidFill>
                  <a:srgbClr val="C00000"/>
                </a:solidFill>
                <a:latin typeface="Bookman Old Style" panose="02050604050505020204" pitchFamily="18" charset="0"/>
              </a:rPr>
              <a:t>REFERENCE</a:t>
            </a:r>
          </a:p>
        </p:txBody>
      </p:sp>
      <p:sp>
        <p:nvSpPr>
          <p:cNvPr id="3" name="Rectangle 2"/>
          <p:cNvSpPr/>
          <p:nvPr/>
        </p:nvSpPr>
        <p:spPr>
          <a:xfrm>
            <a:off x="1165978" y="1670735"/>
            <a:ext cx="7165221" cy="1107996"/>
          </a:xfrm>
          <a:prstGeom prst="rect">
            <a:avLst/>
          </a:prstGeom>
        </p:spPr>
        <p:txBody>
          <a:bodyPr wrap="square">
            <a:spAutoFit/>
          </a:bodyPr>
          <a:lstStyle/>
          <a:p>
            <a:pPr marL="342900" indent="-342900">
              <a:buFont typeface="Wingdings" pitchFamily="2" charset="2"/>
              <a:buChar char="Ø"/>
            </a:pPr>
            <a:r>
              <a:rPr lang="en-US" sz="2200" dirty="0" smtClean="0">
                <a:latin typeface="Times New Roman" pitchFamily="18" charset="0"/>
                <a:cs typeface="Times New Roman" pitchFamily="18" charset="0"/>
              </a:rPr>
              <a:t>www.d.umn.edu</a:t>
            </a:r>
            <a:r>
              <a:rPr lang="en-US" sz="2200" dirty="0">
                <a:latin typeface="Times New Roman" pitchFamily="18" charset="0"/>
                <a:cs typeface="Times New Roman" pitchFamily="18" charset="0"/>
              </a:rPr>
              <a:t>/~</a:t>
            </a:r>
            <a:r>
              <a:rPr lang="en-US" sz="2200" dirty="0" smtClean="0">
                <a:latin typeface="Times New Roman" pitchFamily="18" charset="0"/>
                <a:cs typeface="Times New Roman" pitchFamily="18" charset="0"/>
              </a:rPr>
              <a:t>rmaclin/cs1622</a:t>
            </a:r>
            <a:endParaRPr lang="en-US" sz="2200" dirty="0">
              <a:latin typeface="Times New Roman" pitchFamily="18" charset="0"/>
              <a:cs typeface="Times New Roman" pitchFamily="18" charset="0"/>
            </a:endParaRPr>
          </a:p>
          <a:p>
            <a:pPr marL="342900" indent="-342900">
              <a:buFont typeface="Wingdings" pitchFamily="2" charset="2"/>
              <a:buChar char="Ø"/>
            </a:pPr>
            <a:r>
              <a:rPr lang="en-US" sz="2200" dirty="0" smtClean="0">
                <a:latin typeface="Times New Roman" pitchFamily="18" charset="0"/>
                <a:cs typeface="Times New Roman" pitchFamily="18" charset="0"/>
              </a:rPr>
              <a:t>www.clear.rice.edu/comp321</a:t>
            </a:r>
          </a:p>
          <a:p>
            <a:pPr marL="342900" indent="-342900">
              <a:buFont typeface="Wingdings" pitchFamily="2" charset="2"/>
              <a:buChar char="Ø"/>
            </a:pPr>
            <a:endParaRPr lang="en-US" sz="2200" dirty="0">
              <a:latin typeface="Times New Roman" pitchFamily="18" charset="0"/>
              <a:cs typeface="Times New Roman" pitchFamily="18" charset="0"/>
            </a:endParaRPr>
          </a:p>
        </p:txBody>
      </p:sp>
      <p:sp>
        <p:nvSpPr>
          <p:cNvPr id="7" name="Footer Placeholder 6"/>
          <p:cNvSpPr>
            <a:spLocks noGrp="1"/>
          </p:cNvSpPr>
          <p:nvPr>
            <p:ph type="ftr" sz="quarter" idx="11"/>
          </p:nvPr>
        </p:nvSpPr>
        <p:spPr>
          <a:xfrm>
            <a:off x="433754" y="6356351"/>
            <a:ext cx="6201507" cy="365125"/>
          </a:xfrm>
        </p:spPr>
        <p:txBody>
          <a:bodyPr/>
          <a:lstStyle/>
          <a:p>
            <a:r>
              <a:rPr lang="en-US" sz="1600" b="1" i="1" dirty="0" smtClean="0">
                <a:effectLst>
                  <a:outerShdw blurRad="38100" dist="38100" dir="2700000" algn="tl">
                    <a:srgbClr val="000000">
                      <a:alpha val="43137"/>
                    </a:srgbClr>
                  </a:outerShdw>
                </a:effectLst>
                <a:latin typeface="Constantia" pitchFamily="18" charset="0"/>
              </a:rPr>
              <a:t>Pointers in C, </a:t>
            </a:r>
            <a:r>
              <a:rPr lang="en-US" sz="1600" b="1" i="1" dirty="0" err="1" smtClean="0">
                <a:effectLst>
                  <a:outerShdw blurRad="38100" dist="38100" dir="2700000" algn="tl">
                    <a:srgbClr val="000000">
                      <a:alpha val="43137"/>
                    </a:srgbClr>
                  </a:outerShdw>
                </a:effectLst>
                <a:latin typeface="Constantia" pitchFamily="18" charset="0"/>
              </a:rPr>
              <a:t>Neethu</a:t>
            </a:r>
            <a:r>
              <a:rPr lang="en-US" sz="1600" b="1" i="1" dirty="0" smtClean="0">
                <a:effectLst>
                  <a:outerShdw blurRad="38100" dist="38100" dir="2700000" algn="tl">
                    <a:srgbClr val="000000">
                      <a:alpha val="43137"/>
                    </a:srgbClr>
                  </a:outerShdw>
                </a:effectLst>
                <a:latin typeface="Constantia" pitchFamily="18" charset="0"/>
              </a:rPr>
              <a:t> Narayanan, St. Mary's College, </a:t>
            </a:r>
            <a:r>
              <a:rPr lang="en-US" sz="1600" b="1" i="1" dirty="0" err="1" smtClean="0">
                <a:effectLst>
                  <a:outerShdw blurRad="38100" dist="38100" dir="2700000" algn="tl">
                    <a:srgbClr val="000000">
                      <a:alpha val="43137"/>
                    </a:srgbClr>
                  </a:outerShdw>
                </a:effectLst>
                <a:latin typeface="Constantia" pitchFamily="18" charset="0"/>
              </a:rPr>
              <a:t>Thrissur</a:t>
            </a:r>
            <a:endParaRPr lang="en-IN" sz="1600" b="1" i="1" dirty="0">
              <a:effectLst>
                <a:outerShdw blurRad="38100" dist="38100" dir="2700000" algn="tl">
                  <a:srgbClr val="000000">
                    <a:alpha val="43137"/>
                  </a:srgbClr>
                </a:outerShdw>
              </a:effectLst>
              <a:latin typeface="Constantia" pitchFamily="18" charset="0"/>
            </a:endParaRPr>
          </a:p>
        </p:txBody>
      </p:sp>
    </p:spTree>
    <p:extLst>
      <p:ext uri="{BB962C8B-B14F-4D97-AF65-F5344CB8AC3E}">
        <p14:creationId xmlns:p14="http://schemas.microsoft.com/office/powerpoint/2010/main" xmlns="" val="1482340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384485" y="660149"/>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600" b="1" dirty="0" smtClean="0">
                <a:solidFill>
                  <a:srgbClr val="C00000"/>
                </a:solidFill>
                <a:latin typeface="Bookman Old Style" panose="02050604050505020204" pitchFamily="18" charset="0"/>
              </a:rPr>
              <a:t>POINTERS- </a:t>
            </a:r>
            <a:r>
              <a:rPr lang="en-US" sz="2600" b="1" dirty="0">
                <a:solidFill>
                  <a:srgbClr val="C00000"/>
                </a:solidFill>
                <a:latin typeface="Bookman Old Style" panose="02050604050505020204" pitchFamily="18" charset="0"/>
              </a:rPr>
              <a:t>DEFINITIONS</a:t>
            </a:r>
          </a:p>
        </p:txBody>
      </p:sp>
      <p:sp>
        <p:nvSpPr>
          <p:cNvPr id="2" name="Rectangle 1"/>
          <p:cNvSpPr/>
          <p:nvPr/>
        </p:nvSpPr>
        <p:spPr>
          <a:xfrm>
            <a:off x="457200" y="1828800"/>
            <a:ext cx="8489882" cy="3416320"/>
          </a:xfrm>
          <a:prstGeom prst="rect">
            <a:avLst/>
          </a:prstGeom>
        </p:spPr>
        <p:txBody>
          <a:bodyPr wrap="square">
            <a:spAutoFit/>
          </a:bodyPr>
          <a:lstStyle/>
          <a:p>
            <a:pPr marL="342900" indent="-342900">
              <a:buFont typeface="Wingdings" pitchFamily="2" charset="2"/>
              <a:buChar char="Ø"/>
            </a:pPr>
            <a:r>
              <a:rPr lang="en-US" sz="2400" dirty="0" smtClean="0">
                <a:latin typeface="Times New Roman" pitchFamily="18" charset="0"/>
                <a:cs typeface="Times New Roman" pitchFamily="18" charset="0"/>
              </a:rPr>
              <a:t>Pointers </a:t>
            </a:r>
            <a:r>
              <a:rPr lang="en-US" sz="2400" dirty="0">
                <a:latin typeface="Times New Roman" pitchFamily="18" charset="0"/>
                <a:cs typeface="Times New Roman" pitchFamily="18" charset="0"/>
              </a:rPr>
              <a:t>are variables that contain </a:t>
            </a:r>
            <a:r>
              <a:rPr lang="en-US" sz="2400" i="1" dirty="0">
                <a:solidFill>
                  <a:srgbClr val="FF0000"/>
                </a:solidFill>
                <a:latin typeface="Times New Roman" pitchFamily="18" charset="0"/>
                <a:cs typeface="Times New Roman" pitchFamily="18" charset="0"/>
              </a:rPr>
              <a:t>memory</a:t>
            </a:r>
            <a:r>
              <a:rPr lang="en-US" sz="2400" i="1" dirty="0">
                <a:latin typeface="Times New Roman" pitchFamily="18" charset="0"/>
                <a:cs typeface="Times New Roman" pitchFamily="18" charset="0"/>
              </a:rPr>
              <a:t> </a:t>
            </a:r>
            <a:r>
              <a:rPr lang="en-US" sz="2400" i="1" dirty="0">
                <a:solidFill>
                  <a:srgbClr val="FF0000"/>
                </a:solidFill>
                <a:latin typeface="Times New Roman" pitchFamily="18" charset="0"/>
                <a:cs typeface="Times New Roman" pitchFamily="18" charset="0"/>
              </a:rPr>
              <a:t>addresses</a:t>
            </a:r>
            <a:r>
              <a:rPr lang="en-US" sz="2400" dirty="0">
                <a:latin typeface="Times New Roman" pitchFamily="18" charset="0"/>
                <a:cs typeface="Times New Roman" pitchFamily="18" charset="0"/>
              </a:rPr>
              <a:t> as their values.</a:t>
            </a:r>
          </a:p>
          <a:p>
            <a:pPr marL="171450" indent="-171450">
              <a:buFont typeface="Wingdings" pitchFamily="2" charset="2"/>
              <a:buChar char="Ø"/>
            </a:pPr>
            <a:endParaRPr lang="en-US" sz="2400" dirty="0">
              <a:latin typeface="Times New Roman" pitchFamily="18" charset="0"/>
              <a:cs typeface="Times New Roman" pitchFamily="18" charset="0"/>
            </a:endParaRPr>
          </a:p>
          <a:p>
            <a:pPr marL="342900" indent="-342900">
              <a:buFont typeface="Wingdings" pitchFamily="2" charset="2"/>
              <a:buChar char="Ø"/>
            </a:pPr>
            <a:r>
              <a:rPr lang="en-US" sz="2400" dirty="0">
                <a:latin typeface="Times New Roman" pitchFamily="18" charset="0"/>
                <a:cs typeface="Times New Roman" pitchFamily="18" charset="0"/>
              </a:rPr>
              <a:t>A variable name </a:t>
            </a:r>
            <a:r>
              <a:rPr lang="en-US" sz="2400" i="1" dirty="0">
                <a:solidFill>
                  <a:srgbClr val="FF0000"/>
                </a:solidFill>
                <a:latin typeface="Times New Roman" pitchFamily="18" charset="0"/>
                <a:cs typeface="Times New Roman" pitchFamily="18" charset="0"/>
              </a:rPr>
              <a:t>directly</a:t>
            </a:r>
            <a:r>
              <a:rPr lang="en-US" sz="2400" dirty="0">
                <a:latin typeface="Times New Roman" pitchFamily="18" charset="0"/>
                <a:cs typeface="Times New Roman" pitchFamily="18" charset="0"/>
              </a:rPr>
              <a:t> references a value.</a:t>
            </a:r>
          </a:p>
          <a:p>
            <a:pPr marL="171450" indent="-171450">
              <a:buFont typeface="Wingdings" pitchFamily="2" charset="2"/>
              <a:buChar char="Ø"/>
            </a:pPr>
            <a:endParaRPr lang="en-US" sz="2400" dirty="0">
              <a:latin typeface="Times New Roman" pitchFamily="18" charset="0"/>
              <a:cs typeface="Times New Roman" pitchFamily="18" charset="0"/>
            </a:endParaRPr>
          </a:p>
          <a:p>
            <a:pPr marL="342900" indent="-342900">
              <a:buFont typeface="Wingdings" pitchFamily="2" charset="2"/>
              <a:buChar char="Ø"/>
            </a:pPr>
            <a:r>
              <a:rPr lang="en-US" sz="2400" dirty="0">
                <a:latin typeface="Times New Roman" pitchFamily="18" charset="0"/>
                <a:cs typeface="Times New Roman" pitchFamily="18" charset="0"/>
              </a:rPr>
              <a:t>A pointer </a:t>
            </a:r>
            <a:r>
              <a:rPr lang="en-US" sz="2400" i="1" dirty="0">
                <a:solidFill>
                  <a:srgbClr val="FF0000"/>
                </a:solidFill>
                <a:latin typeface="Times New Roman" pitchFamily="18" charset="0"/>
                <a:cs typeface="Times New Roman" pitchFamily="18" charset="0"/>
              </a:rPr>
              <a:t>indirectly</a:t>
            </a:r>
            <a:r>
              <a:rPr lang="en-US" sz="2400" dirty="0">
                <a:latin typeface="Times New Roman" pitchFamily="18" charset="0"/>
                <a:cs typeface="Times New Roman" pitchFamily="18" charset="0"/>
              </a:rPr>
              <a:t> references a value.  Referencing a value through a pointer is called </a:t>
            </a:r>
            <a:r>
              <a:rPr lang="en-US" sz="2400" i="1" dirty="0">
                <a:solidFill>
                  <a:srgbClr val="FF0000"/>
                </a:solidFill>
                <a:latin typeface="Times New Roman" pitchFamily="18" charset="0"/>
                <a:cs typeface="Times New Roman" pitchFamily="18" charset="0"/>
              </a:rPr>
              <a:t>indirection</a:t>
            </a:r>
            <a:r>
              <a:rPr lang="en-US" sz="2400" dirty="0">
                <a:latin typeface="Times New Roman" pitchFamily="18" charset="0"/>
                <a:cs typeface="Times New Roman" pitchFamily="18" charset="0"/>
              </a:rPr>
              <a:t>.</a:t>
            </a:r>
          </a:p>
          <a:p>
            <a:pPr marL="171450" indent="-171450">
              <a:buFont typeface="Wingdings" pitchFamily="2" charset="2"/>
              <a:buChar char="Ø"/>
            </a:pPr>
            <a:endParaRPr lang="en-US" sz="2400" dirty="0">
              <a:latin typeface="Times New Roman" pitchFamily="18" charset="0"/>
              <a:cs typeface="Times New Roman" pitchFamily="18" charset="0"/>
            </a:endParaRPr>
          </a:p>
          <a:p>
            <a:pPr marL="342900" indent="-342900">
              <a:buFont typeface="Wingdings" pitchFamily="2" charset="2"/>
              <a:buChar char="Ø"/>
            </a:pPr>
            <a:r>
              <a:rPr lang="en-US" sz="2400" dirty="0">
                <a:latin typeface="Times New Roman" pitchFamily="18" charset="0"/>
                <a:cs typeface="Times New Roman" pitchFamily="18" charset="0"/>
              </a:rPr>
              <a:t>A pointer variable must be declared before it can be used.</a:t>
            </a:r>
          </a:p>
        </p:txBody>
      </p:sp>
      <p:sp>
        <p:nvSpPr>
          <p:cNvPr id="3" name="Footer Placeholder 2"/>
          <p:cNvSpPr>
            <a:spLocks noGrp="1"/>
          </p:cNvSpPr>
          <p:nvPr>
            <p:ph type="ftr" sz="quarter" idx="11"/>
          </p:nvPr>
        </p:nvSpPr>
        <p:spPr>
          <a:xfrm>
            <a:off x="457199" y="6356351"/>
            <a:ext cx="6002215" cy="365125"/>
          </a:xfrm>
        </p:spPr>
        <p:txBody>
          <a:bodyPr/>
          <a:lstStyle/>
          <a:p>
            <a:r>
              <a:rPr lang="en-US" sz="1600" b="1" i="1" dirty="0" smtClean="0">
                <a:effectLst>
                  <a:outerShdw blurRad="38100" dist="38100" dir="2700000" algn="tl">
                    <a:srgbClr val="000000">
                      <a:alpha val="43137"/>
                    </a:srgbClr>
                  </a:outerShdw>
                </a:effectLst>
                <a:latin typeface="Constantia" pitchFamily="18" charset="0"/>
              </a:rPr>
              <a:t>Pointers in C, </a:t>
            </a:r>
            <a:r>
              <a:rPr lang="en-US" sz="1600" b="1" i="1" dirty="0" err="1" smtClean="0">
                <a:effectLst>
                  <a:outerShdw blurRad="38100" dist="38100" dir="2700000" algn="tl">
                    <a:srgbClr val="000000">
                      <a:alpha val="43137"/>
                    </a:srgbClr>
                  </a:outerShdw>
                </a:effectLst>
                <a:latin typeface="Constantia" pitchFamily="18" charset="0"/>
              </a:rPr>
              <a:t>Neethu</a:t>
            </a:r>
            <a:r>
              <a:rPr lang="en-US" sz="1600" b="1" i="1" dirty="0" smtClean="0">
                <a:effectLst>
                  <a:outerShdw blurRad="38100" dist="38100" dir="2700000" algn="tl">
                    <a:srgbClr val="000000">
                      <a:alpha val="43137"/>
                    </a:srgbClr>
                  </a:outerShdw>
                </a:effectLst>
                <a:latin typeface="Constantia" pitchFamily="18" charset="0"/>
              </a:rPr>
              <a:t> Narayanan, St. Mary's College, </a:t>
            </a:r>
            <a:r>
              <a:rPr lang="en-US" sz="1600" b="1" i="1" dirty="0" err="1" smtClean="0">
                <a:effectLst>
                  <a:outerShdw blurRad="38100" dist="38100" dir="2700000" algn="tl">
                    <a:srgbClr val="000000">
                      <a:alpha val="43137"/>
                    </a:srgbClr>
                  </a:outerShdw>
                </a:effectLst>
                <a:latin typeface="Constantia" pitchFamily="18" charset="0"/>
              </a:rPr>
              <a:t>Thrissur</a:t>
            </a:r>
            <a:endParaRPr lang="en-IN" sz="1600" b="1" i="1" dirty="0">
              <a:effectLst>
                <a:outerShdw blurRad="38100" dist="38100" dir="2700000" algn="tl">
                  <a:srgbClr val="000000">
                    <a:alpha val="43137"/>
                  </a:srgbClr>
                </a:outerShdw>
              </a:effectLst>
              <a:latin typeface="Constantia" pitchFamily="18" charset="0"/>
            </a:endParaRPr>
          </a:p>
        </p:txBody>
      </p:sp>
    </p:spTree>
    <p:extLst>
      <p:ext uri="{BB962C8B-B14F-4D97-AF65-F5344CB8AC3E}">
        <p14:creationId xmlns:p14="http://schemas.microsoft.com/office/powerpoint/2010/main" xmlns="" val="2216383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52912" y="18383"/>
            <a:ext cx="991088" cy="1115290"/>
          </a:xfrm>
          <a:prstGeom prst="rect">
            <a:avLst/>
          </a:prstGeom>
        </p:spPr>
      </p:pic>
      <p:sp>
        <p:nvSpPr>
          <p:cNvPr id="6" name="Rectangle 5"/>
          <p:cNvSpPr/>
          <p:nvPr/>
        </p:nvSpPr>
        <p:spPr>
          <a:xfrm>
            <a:off x="766884" y="1055076"/>
            <a:ext cx="6121400" cy="492443"/>
          </a:xfrm>
          <a:prstGeom prst="rect">
            <a:avLst/>
          </a:prstGeom>
        </p:spPr>
        <p:txBody>
          <a:bodyPr wrap="square">
            <a:spAutoFit/>
          </a:bodyPr>
          <a:lstStyle/>
          <a:p>
            <a:pPr algn="ctr">
              <a:buNone/>
            </a:pPr>
            <a:r>
              <a:rPr lang="en-US" sz="2600" b="1" dirty="0" smtClean="0">
                <a:solidFill>
                  <a:srgbClr val="C00000"/>
                </a:solidFill>
                <a:latin typeface="Bookman Old Style" pitchFamily="18" charset="0"/>
              </a:rPr>
              <a:t>POINTERS-EXAMPLE</a:t>
            </a:r>
            <a:endParaRPr lang="en-US" sz="2600" b="1" dirty="0">
              <a:solidFill>
                <a:srgbClr val="C00000"/>
              </a:solidFill>
              <a:latin typeface="Bookman Old Style" pitchFamily="18" charset="0"/>
            </a:endParaRPr>
          </a:p>
        </p:txBody>
      </p:sp>
      <p:sp>
        <p:nvSpPr>
          <p:cNvPr id="2" name="Rectangle 1"/>
          <p:cNvSpPr/>
          <p:nvPr/>
        </p:nvSpPr>
        <p:spPr>
          <a:xfrm>
            <a:off x="457200" y="1828800"/>
            <a:ext cx="8494776" cy="3970318"/>
          </a:xfrm>
          <a:prstGeom prst="rect">
            <a:avLst/>
          </a:prstGeom>
        </p:spPr>
        <p:txBody>
          <a:bodyPr wrap="square">
            <a:spAutoFit/>
          </a:bodyPr>
          <a:lstStyle/>
          <a:p>
            <a:pPr marL="342900" indent="-342900">
              <a:buFont typeface="Wingdings" pitchFamily="2" charset="2"/>
              <a:buChar char="Ø"/>
            </a:pPr>
            <a:r>
              <a:rPr lang="en-US" sz="2400" dirty="0">
                <a:latin typeface="Times New Roman" pitchFamily="18" charset="0"/>
                <a:cs typeface="Times New Roman" pitchFamily="18" charset="0"/>
              </a:rPr>
              <a:t>Examples of pointer declarations:</a:t>
            </a:r>
          </a:p>
          <a:p>
            <a:endParaRPr lang="en-US" sz="700" dirty="0">
              <a:latin typeface="Times New Roman" pitchFamily="18" charset="0"/>
              <a:cs typeface="Times New Roman" pitchFamily="18" charset="0"/>
            </a:endParaRPr>
          </a:p>
          <a:p>
            <a:pPr>
              <a:buFontTx/>
              <a:buNone/>
            </a:pPr>
            <a:r>
              <a:rPr lang="en-US" sz="2400" dirty="0">
                <a:latin typeface="Times New Roman" pitchFamily="18" charset="0"/>
                <a:cs typeface="Times New Roman" pitchFamily="18" charset="0"/>
              </a:rPr>
              <a:t>		FILE  *</a:t>
            </a:r>
            <a:r>
              <a:rPr lang="en-US" sz="2400" dirty="0" err="1">
                <a:latin typeface="Times New Roman" pitchFamily="18" charset="0"/>
                <a:cs typeface="Times New Roman" pitchFamily="18" charset="0"/>
              </a:rPr>
              <a:t>fptr</a:t>
            </a:r>
            <a:r>
              <a:rPr lang="en-US" sz="2400" dirty="0">
                <a:latin typeface="Times New Roman" pitchFamily="18" charset="0"/>
                <a:cs typeface="Times New Roman" pitchFamily="18" charset="0"/>
              </a:rPr>
              <a:t>;</a:t>
            </a:r>
          </a:p>
          <a:p>
            <a:pPr>
              <a:buFontTx/>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int</a:t>
            </a:r>
            <a:r>
              <a:rPr lang="en-US" sz="2400" dirty="0">
                <a:latin typeface="Times New Roman" pitchFamily="18" charset="0"/>
                <a:cs typeface="Times New Roman" pitchFamily="18" charset="0"/>
              </a:rPr>
              <a:t>  *a;</a:t>
            </a:r>
          </a:p>
          <a:p>
            <a:pPr>
              <a:buFontTx/>
              <a:buNone/>
            </a:pPr>
            <a:r>
              <a:rPr lang="en-US" sz="2400" dirty="0">
                <a:latin typeface="Times New Roman" pitchFamily="18" charset="0"/>
                <a:cs typeface="Times New Roman" pitchFamily="18" charset="0"/>
              </a:rPr>
              <a:t>		float *b;</a:t>
            </a:r>
          </a:p>
          <a:p>
            <a:pPr>
              <a:buFontTx/>
              <a:buNone/>
            </a:pPr>
            <a:r>
              <a:rPr lang="en-US" sz="2400" dirty="0">
                <a:latin typeface="Times New Roman" pitchFamily="18" charset="0"/>
                <a:cs typeface="Times New Roman" pitchFamily="18" charset="0"/>
              </a:rPr>
              <a:t>		char *c;</a:t>
            </a:r>
          </a:p>
          <a:p>
            <a:endParaRPr lang="en-US" sz="700" dirty="0">
              <a:latin typeface="Times New Roman" pitchFamily="18" charset="0"/>
              <a:cs typeface="Times New Roman" pitchFamily="18" charset="0"/>
            </a:endParaRPr>
          </a:p>
          <a:p>
            <a:pPr marL="342900" indent="-342900">
              <a:buFont typeface="Wingdings" pitchFamily="2" charset="2"/>
              <a:buChar char="Ø"/>
            </a:pPr>
            <a:r>
              <a:rPr lang="en-US" sz="2400" dirty="0">
                <a:latin typeface="Times New Roman" pitchFamily="18" charset="0"/>
                <a:cs typeface="Times New Roman" pitchFamily="18" charset="0"/>
              </a:rPr>
              <a:t>The </a:t>
            </a:r>
            <a:r>
              <a:rPr lang="en-US" sz="2400" dirty="0">
                <a:solidFill>
                  <a:srgbClr val="FF0000"/>
                </a:solidFill>
                <a:latin typeface="Times New Roman" pitchFamily="18" charset="0"/>
                <a:cs typeface="Times New Roman" pitchFamily="18" charset="0"/>
              </a:rPr>
              <a:t>asterisk</a:t>
            </a:r>
            <a:r>
              <a:rPr lang="en-US" sz="2400" dirty="0">
                <a:latin typeface="Times New Roman" pitchFamily="18" charset="0"/>
                <a:cs typeface="Times New Roman" pitchFamily="18" charset="0"/>
              </a:rPr>
              <a:t>, when used as above in the declaration, tells the compiler that the variable is to be a pointer, and the type of data that the pointer points to, but </a:t>
            </a:r>
            <a:r>
              <a:rPr lang="en-US" sz="2400" dirty="0">
                <a:solidFill>
                  <a:srgbClr val="FF0000"/>
                </a:solidFill>
                <a:latin typeface="Times New Roman" pitchFamily="18" charset="0"/>
                <a:cs typeface="Times New Roman" pitchFamily="18" charset="0"/>
              </a:rPr>
              <a:t>NOT</a:t>
            </a:r>
            <a:r>
              <a:rPr lang="en-US" sz="2400" dirty="0">
                <a:latin typeface="Times New Roman" pitchFamily="18" charset="0"/>
                <a:cs typeface="Times New Roman" pitchFamily="18" charset="0"/>
              </a:rPr>
              <a:t> the name of the variable pointed to.</a:t>
            </a:r>
          </a:p>
          <a:p>
            <a:pPr algn="just">
              <a:buNone/>
            </a:pPr>
            <a:endParaRPr lang="en-US" sz="2200" dirty="0">
              <a:latin typeface="Times New Roman" panose="02020603050405020304" pitchFamily="18" charset="0"/>
              <a:cs typeface="Times New Roman" panose="02020603050405020304" pitchFamily="18" charset="0"/>
            </a:endParaRPr>
          </a:p>
        </p:txBody>
      </p:sp>
      <p:sp>
        <p:nvSpPr>
          <p:cNvPr id="9" name="Footer Placeholder 2"/>
          <p:cNvSpPr>
            <a:spLocks noGrp="1"/>
          </p:cNvSpPr>
          <p:nvPr>
            <p:ph type="ftr" sz="quarter" idx="11"/>
          </p:nvPr>
        </p:nvSpPr>
        <p:spPr>
          <a:xfrm>
            <a:off x="457199" y="6356351"/>
            <a:ext cx="6002215" cy="365125"/>
          </a:xfrm>
        </p:spPr>
        <p:txBody>
          <a:bodyPr/>
          <a:lstStyle/>
          <a:p>
            <a:r>
              <a:rPr lang="en-US" sz="1600" b="1" i="1" dirty="0" smtClean="0">
                <a:effectLst>
                  <a:outerShdw blurRad="38100" dist="38100" dir="2700000" algn="tl">
                    <a:srgbClr val="000000">
                      <a:alpha val="43137"/>
                    </a:srgbClr>
                  </a:outerShdw>
                </a:effectLst>
                <a:latin typeface="Constantia" pitchFamily="18" charset="0"/>
              </a:rPr>
              <a:t>Pointers in C, </a:t>
            </a:r>
            <a:r>
              <a:rPr lang="en-US" sz="1600" b="1" i="1" dirty="0" err="1" smtClean="0">
                <a:effectLst>
                  <a:outerShdw blurRad="38100" dist="38100" dir="2700000" algn="tl">
                    <a:srgbClr val="000000">
                      <a:alpha val="43137"/>
                    </a:srgbClr>
                  </a:outerShdw>
                </a:effectLst>
                <a:latin typeface="Constantia" pitchFamily="18" charset="0"/>
              </a:rPr>
              <a:t>Neethu</a:t>
            </a:r>
            <a:r>
              <a:rPr lang="en-US" sz="1600" b="1" i="1" dirty="0" smtClean="0">
                <a:effectLst>
                  <a:outerShdw blurRad="38100" dist="38100" dir="2700000" algn="tl">
                    <a:srgbClr val="000000">
                      <a:alpha val="43137"/>
                    </a:srgbClr>
                  </a:outerShdw>
                </a:effectLst>
                <a:latin typeface="Constantia" pitchFamily="18" charset="0"/>
              </a:rPr>
              <a:t> Narayanan, St. Mary's College, </a:t>
            </a:r>
            <a:r>
              <a:rPr lang="en-US" sz="1600" b="1" i="1" dirty="0" err="1" smtClean="0">
                <a:effectLst>
                  <a:outerShdw blurRad="38100" dist="38100" dir="2700000" algn="tl">
                    <a:srgbClr val="000000">
                      <a:alpha val="43137"/>
                    </a:srgbClr>
                  </a:outerShdw>
                </a:effectLst>
                <a:latin typeface="Constantia" pitchFamily="18" charset="0"/>
              </a:rPr>
              <a:t>Thrissur</a:t>
            </a:r>
            <a:endParaRPr lang="en-IN" sz="1600" b="1" i="1" dirty="0">
              <a:effectLst>
                <a:outerShdw blurRad="38100" dist="38100" dir="2700000" algn="tl">
                  <a:srgbClr val="000000">
                    <a:alpha val="43137"/>
                  </a:srgbClr>
                </a:outerShdw>
              </a:effectLst>
              <a:latin typeface="Constantia" pitchFamily="18" charset="0"/>
            </a:endParaRPr>
          </a:p>
        </p:txBody>
      </p:sp>
    </p:spTree>
    <p:extLst>
      <p:ext uri="{BB962C8B-B14F-4D97-AF65-F5344CB8AC3E}">
        <p14:creationId xmlns:p14="http://schemas.microsoft.com/office/powerpoint/2010/main" xmlns="" val="42139652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2" name="Rectangle 1"/>
          <p:cNvSpPr/>
          <p:nvPr/>
        </p:nvSpPr>
        <p:spPr>
          <a:xfrm>
            <a:off x="1769622" y="761843"/>
            <a:ext cx="3852337" cy="492443"/>
          </a:xfrm>
          <a:prstGeom prst="rect">
            <a:avLst/>
          </a:prstGeom>
        </p:spPr>
        <p:txBody>
          <a:bodyPr wrap="none">
            <a:spAutoFit/>
          </a:bodyPr>
          <a:lstStyle/>
          <a:p>
            <a:r>
              <a:rPr lang="en-US" sz="2600" b="1" dirty="0" smtClean="0">
                <a:solidFill>
                  <a:srgbClr val="C00000"/>
                </a:solidFill>
                <a:latin typeface="Bookman Old Style" panose="02050604050505020204" pitchFamily="18" charset="0"/>
              </a:rPr>
              <a:t>POINTERS-EXAMPLE</a:t>
            </a:r>
            <a:endParaRPr lang="en-US" sz="2600" b="1" dirty="0">
              <a:solidFill>
                <a:srgbClr val="C00000"/>
              </a:solidFill>
              <a:latin typeface="Bookman Old Style" panose="02050604050505020204" pitchFamily="18" charset="0"/>
            </a:endParaRPr>
          </a:p>
        </p:txBody>
      </p:sp>
      <p:sp>
        <p:nvSpPr>
          <p:cNvPr id="3" name="Rectangle 2"/>
          <p:cNvSpPr/>
          <p:nvPr/>
        </p:nvSpPr>
        <p:spPr>
          <a:xfrm>
            <a:off x="457200" y="1828800"/>
            <a:ext cx="8494776" cy="3046988"/>
          </a:xfrm>
          <a:prstGeom prst="rect">
            <a:avLst/>
          </a:prstGeom>
        </p:spPr>
        <p:txBody>
          <a:bodyPr wrap="square">
            <a:spAutoFit/>
          </a:bodyPr>
          <a:lstStyle/>
          <a:p>
            <a:pPr>
              <a:buFontTx/>
              <a:buNone/>
              <a:tabLst>
                <a:tab pos="3027363" algn="l"/>
              </a:tabLst>
            </a:pPr>
            <a:r>
              <a:rPr lang="en-US" sz="2400" dirty="0">
                <a:latin typeface="Times New Roman" pitchFamily="18" charset="0"/>
                <a:cs typeface="Times New Roman" pitchFamily="18" charset="0"/>
              </a:rPr>
              <a:t>#include &lt;</a:t>
            </a:r>
            <a:r>
              <a:rPr lang="en-US" sz="2400" dirty="0" err="1">
                <a:latin typeface="Times New Roman" pitchFamily="18" charset="0"/>
                <a:cs typeface="Times New Roman" pitchFamily="18" charset="0"/>
              </a:rPr>
              <a:t>stdio.h</a:t>
            </a:r>
            <a:r>
              <a:rPr lang="en-US" sz="2400" dirty="0">
                <a:latin typeface="Times New Roman" pitchFamily="18" charset="0"/>
                <a:cs typeface="Times New Roman" pitchFamily="18" charset="0"/>
              </a:rPr>
              <a:t>&gt;</a:t>
            </a:r>
          </a:p>
          <a:p>
            <a:pPr>
              <a:buFontTx/>
              <a:buNone/>
              <a:tabLst>
                <a:tab pos="3027363" algn="l"/>
              </a:tabLst>
            </a:pPr>
            <a:r>
              <a:rPr lang="en-US" sz="2400" dirty="0" err="1">
                <a:latin typeface="Times New Roman" pitchFamily="18" charset="0"/>
                <a:cs typeface="Times New Roman" pitchFamily="18" charset="0"/>
              </a:rPr>
              <a:t>int</a:t>
            </a:r>
            <a:r>
              <a:rPr lang="en-US" sz="2400" dirty="0">
                <a:latin typeface="Times New Roman" pitchFamily="18" charset="0"/>
                <a:cs typeface="Times New Roman" pitchFamily="18" charset="0"/>
              </a:rPr>
              <a:t> main ( )</a:t>
            </a:r>
          </a:p>
          <a:p>
            <a:pPr>
              <a:buFontTx/>
              <a:buNone/>
              <a:tabLst>
                <a:tab pos="3027363" algn="l"/>
              </a:tabLst>
            </a:pPr>
            <a:r>
              <a:rPr lang="en-US" sz="2400" dirty="0">
                <a:latin typeface="Times New Roman" pitchFamily="18" charset="0"/>
                <a:cs typeface="Times New Roman" pitchFamily="18" charset="0"/>
              </a:rPr>
              <a:t>{</a:t>
            </a:r>
          </a:p>
          <a:p>
            <a:pPr>
              <a:buFontTx/>
              <a:buNone/>
              <a:tabLst>
                <a:tab pos="3027363" algn="l"/>
              </a:tabLst>
            </a:pPr>
            <a:r>
              <a:rPr lang="en-US" sz="2400" dirty="0">
                <a:latin typeface="Times New Roman" pitchFamily="18" charset="0"/>
                <a:cs typeface="Times New Roman" pitchFamily="18" charset="0"/>
              </a:rPr>
              <a:t>FILE  *fptr1 , *fptr2 ;	/* Declare two file pointers */</a:t>
            </a:r>
          </a:p>
          <a:p>
            <a:pPr>
              <a:buFontTx/>
              <a:buNone/>
              <a:tabLst>
                <a:tab pos="3027363" algn="l"/>
              </a:tabLst>
            </a:pPr>
            <a:r>
              <a:rPr lang="en-US" sz="2400" dirty="0" err="1">
                <a:latin typeface="Times New Roman" pitchFamily="18" charset="0"/>
                <a:cs typeface="Times New Roman" pitchFamily="18" charset="0"/>
              </a:rPr>
              <a:t>int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aptr</a:t>
            </a:r>
            <a:r>
              <a:rPr lang="en-US" sz="2400" dirty="0">
                <a:latin typeface="Times New Roman" pitchFamily="18" charset="0"/>
                <a:cs typeface="Times New Roman" pitchFamily="18" charset="0"/>
              </a:rPr>
              <a:t> ;	/* Declare a pointer to an </a:t>
            </a:r>
            <a:r>
              <a:rPr lang="en-US" sz="2400" dirty="0" err="1">
                <a:latin typeface="Times New Roman" pitchFamily="18" charset="0"/>
                <a:cs typeface="Times New Roman" pitchFamily="18" charset="0"/>
              </a:rPr>
              <a:t>int</a:t>
            </a:r>
            <a:r>
              <a:rPr lang="en-US" sz="2400" dirty="0">
                <a:latin typeface="Times New Roman" pitchFamily="18" charset="0"/>
                <a:cs typeface="Times New Roman" pitchFamily="18" charset="0"/>
              </a:rPr>
              <a:t> */</a:t>
            </a:r>
          </a:p>
          <a:p>
            <a:pPr>
              <a:buFontTx/>
              <a:buNone/>
              <a:tabLst>
                <a:tab pos="3027363" algn="l"/>
              </a:tabLst>
            </a:pPr>
            <a:r>
              <a:rPr lang="en-US" sz="2400" dirty="0">
                <a:latin typeface="Times New Roman" pitchFamily="18" charset="0"/>
                <a:cs typeface="Times New Roman" pitchFamily="18" charset="0"/>
              </a:rPr>
              <a:t>float *</a:t>
            </a:r>
            <a:r>
              <a:rPr lang="en-US" sz="2400" dirty="0" err="1">
                <a:latin typeface="Times New Roman" pitchFamily="18" charset="0"/>
                <a:cs typeface="Times New Roman" pitchFamily="18" charset="0"/>
              </a:rPr>
              <a:t>bptr</a:t>
            </a:r>
            <a:r>
              <a:rPr lang="en-US" sz="2400" dirty="0">
                <a:latin typeface="Times New Roman" pitchFamily="18" charset="0"/>
                <a:cs typeface="Times New Roman" pitchFamily="18" charset="0"/>
              </a:rPr>
              <a:t> ;	/* Declare a pointer to a float */</a:t>
            </a:r>
          </a:p>
          <a:p>
            <a:pPr>
              <a:buFontTx/>
              <a:buNone/>
              <a:tabLst>
                <a:tab pos="3027363" algn="l"/>
              </a:tabLst>
            </a:pPr>
            <a:r>
              <a:rPr lang="en-US" sz="2400" dirty="0" err="1">
                <a:latin typeface="Times New Roman" pitchFamily="18" charset="0"/>
                <a:cs typeface="Times New Roman" pitchFamily="18" charset="0"/>
              </a:rPr>
              <a:t>int</a:t>
            </a:r>
            <a:r>
              <a:rPr lang="en-US" sz="2400" dirty="0">
                <a:latin typeface="Times New Roman" pitchFamily="18" charset="0"/>
                <a:cs typeface="Times New Roman" pitchFamily="18" charset="0"/>
              </a:rPr>
              <a:t> a ;	/* Declare an </a:t>
            </a:r>
            <a:r>
              <a:rPr lang="en-US" sz="2400" dirty="0" err="1">
                <a:latin typeface="Times New Roman" pitchFamily="18" charset="0"/>
                <a:cs typeface="Times New Roman" pitchFamily="18" charset="0"/>
              </a:rPr>
              <a:t>int</a:t>
            </a:r>
            <a:r>
              <a:rPr lang="en-US" sz="2400" dirty="0">
                <a:latin typeface="Times New Roman" pitchFamily="18" charset="0"/>
                <a:cs typeface="Times New Roman" pitchFamily="18" charset="0"/>
              </a:rPr>
              <a:t> variable */</a:t>
            </a:r>
          </a:p>
          <a:p>
            <a:pPr>
              <a:buFontTx/>
              <a:buNone/>
              <a:tabLst>
                <a:tab pos="3027363" algn="l"/>
              </a:tabLst>
            </a:pPr>
            <a:r>
              <a:rPr lang="en-US" sz="2400" dirty="0">
                <a:latin typeface="Times New Roman" pitchFamily="18" charset="0"/>
                <a:cs typeface="Times New Roman" pitchFamily="18" charset="0"/>
              </a:rPr>
              <a:t>float b ;	/* Declare a float variable */</a:t>
            </a:r>
          </a:p>
        </p:txBody>
      </p:sp>
      <p:sp>
        <p:nvSpPr>
          <p:cNvPr id="6" name="Footer Placeholder 5"/>
          <p:cNvSpPr>
            <a:spLocks noGrp="1"/>
          </p:cNvSpPr>
          <p:nvPr>
            <p:ph type="ftr" sz="quarter" idx="11"/>
          </p:nvPr>
        </p:nvSpPr>
        <p:spPr>
          <a:xfrm>
            <a:off x="105508" y="6391520"/>
            <a:ext cx="6115050" cy="365125"/>
          </a:xfrm>
        </p:spPr>
        <p:txBody>
          <a:bodyPr/>
          <a:lstStyle/>
          <a:p>
            <a:r>
              <a:rPr lang="en-US" sz="1600" b="1" i="1" dirty="0" smtClean="0">
                <a:effectLst>
                  <a:outerShdw blurRad="38100" dist="38100" dir="2700000" algn="tl">
                    <a:srgbClr val="000000">
                      <a:alpha val="43137"/>
                    </a:srgbClr>
                  </a:outerShdw>
                </a:effectLst>
                <a:latin typeface="Constantia" pitchFamily="18" charset="0"/>
              </a:rPr>
              <a:t>Pointers in C, </a:t>
            </a:r>
            <a:r>
              <a:rPr lang="en-US" sz="1600" b="1" i="1" dirty="0" err="1" smtClean="0">
                <a:effectLst>
                  <a:outerShdw blurRad="38100" dist="38100" dir="2700000" algn="tl">
                    <a:srgbClr val="000000">
                      <a:alpha val="43137"/>
                    </a:srgbClr>
                  </a:outerShdw>
                </a:effectLst>
                <a:latin typeface="Constantia" pitchFamily="18" charset="0"/>
              </a:rPr>
              <a:t>Neethu</a:t>
            </a:r>
            <a:r>
              <a:rPr lang="en-US" sz="1600" b="1" i="1" dirty="0" smtClean="0">
                <a:effectLst>
                  <a:outerShdw blurRad="38100" dist="38100" dir="2700000" algn="tl">
                    <a:srgbClr val="000000">
                      <a:alpha val="43137"/>
                    </a:srgbClr>
                  </a:outerShdw>
                </a:effectLst>
                <a:latin typeface="Constantia" pitchFamily="18" charset="0"/>
              </a:rPr>
              <a:t> Narayanan, St. Mary's College, </a:t>
            </a:r>
            <a:r>
              <a:rPr lang="en-US" sz="1600" b="1" i="1" dirty="0" err="1" smtClean="0">
                <a:effectLst>
                  <a:outerShdw blurRad="38100" dist="38100" dir="2700000" algn="tl">
                    <a:srgbClr val="000000">
                      <a:alpha val="43137"/>
                    </a:srgbClr>
                  </a:outerShdw>
                </a:effectLst>
                <a:latin typeface="Constantia" pitchFamily="18" charset="0"/>
              </a:rPr>
              <a:t>Thrissur</a:t>
            </a:r>
            <a:endParaRPr lang="en-IN" sz="1600" b="1" i="1" dirty="0">
              <a:effectLst>
                <a:outerShdw blurRad="38100" dist="38100" dir="2700000" algn="tl">
                  <a:srgbClr val="000000">
                    <a:alpha val="43137"/>
                  </a:srgbClr>
                </a:outerShdw>
              </a:effectLst>
              <a:latin typeface="Constantia" pitchFamily="18" charset="0"/>
            </a:endParaRPr>
          </a:p>
        </p:txBody>
      </p:sp>
    </p:spTree>
    <p:extLst>
      <p:ext uri="{BB962C8B-B14F-4D97-AF65-F5344CB8AC3E}">
        <p14:creationId xmlns:p14="http://schemas.microsoft.com/office/powerpoint/2010/main" xmlns="" val="25750315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0" y="962971"/>
            <a:ext cx="8229600" cy="745524"/>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600" b="1" dirty="0" smtClean="0">
                <a:solidFill>
                  <a:srgbClr val="C00000"/>
                </a:solidFill>
                <a:latin typeface="Bookman Old Style" panose="02050604050505020204" pitchFamily="18" charset="0"/>
              </a:rPr>
              <a:t>POINTERS</a:t>
            </a:r>
            <a:endParaRPr lang="en-US" sz="2600" b="1" dirty="0">
              <a:solidFill>
                <a:srgbClr val="C00000"/>
              </a:solidFill>
              <a:latin typeface="Bookman Old Style" panose="02050604050505020204" pitchFamily="18" charset="0"/>
            </a:endParaRPr>
          </a:p>
        </p:txBody>
      </p:sp>
      <p:sp>
        <p:nvSpPr>
          <p:cNvPr id="7" name="Rectangle 6"/>
          <p:cNvSpPr/>
          <p:nvPr/>
        </p:nvSpPr>
        <p:spPr>
          <a:xfrm>
            <a:off x="457200" y="1717144"/>
            <a:ext cx="8494776" cy="4672048"/>
          </a:xfrm>
          <a:prstGeom prst="rect">
            <a:avLst/>
          </a:prstGeom>
        </p:spPr>
        <p:txBody>
          <a:bodyPr wrap="square">
            <a:spAutoFit/>
          </a:bodyPr>
          <a:lstStyle/>
          <a:p>
            <a:pPr>
              <a:buFontTx/>
              <a:buNone/>
            </a:pPr>
            <a:r>
              <a:rPr lang="en-US" sz="2400" dirty="0" err="1">
                <a:latin typeface="Times New Roman" pitchFamily="18" charset="0"/>
                <a:cs typeface="Times New Roman" pitchFamily="18" charset="0"/>
              </a:rPr>
              <a:t>aptr</a:t>
            </a:r>
            <a:r>
              <a:rPr lang="en-US" sz="2400" dirty="0">
                <a:latin typeface="Times New Roman" pitchFamily="18" charset="0"/>
                <a:cs typeface="Times New Roman" pitchFamily="18" charset="0"/>
              </a:rPr>
              <a:t> = &amp;a ;</a:t>
            </a:r>
          </a:p>
          <a:p>
            <a:pPr>
              <a:buFontTx/>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bptr</a:t>
            </a:r>
            <a:r>
              <a:rPr lang="en-US" sz="2400" dirty="0">
                <a:latin typeface="Times New Roman" pitchFamily="18" charset="0"/>
                <a:cs typeface="Times New Roman" pitchFamily="18" charset="0"/>
              </a:rPr>
              <a:t> = &amp;b ;</a:t>
            </a:r>
          </a:p>
          <a:p>
            <a:pPr>
              <a:buFontTx/>
              <a:buNone/>
            </a:pPr>
            <a:r>
              <a:rPr lang="en-US" sz="2400" dirty="0">
                <a:latin typeface="Times New Roman" pitchFamily="18" charset="0"/>
                <a:cs typeface="Times New Roman" pitchFamily="18" charset="0"/>
              </a:rPr>
              <a:t>    fptr2 = </a:t>
            </a:r>
            <a:r>
              <a:rPr lang="en-US" sz="2400" dirty="0" err="1">
                <a:latin typeface="Times New Roman" pitchFamily="18" charset="0"/>
                <a:cs typeface="Times New Roman" pitchFamily="18" charset="0"/>
              </a:rPr>
              <a:t>fopen</a:t>
            </a:r>
            <a:r>
              <a:rPr lang="en-US" sz="2400" dirty="0">
                <a:latin typeface="Times New Roman" pitchFamily="18" charset="0"/>
                <a:cs typeface="Times New Roman" pitchFamily="18" charset="0"/>
              </a:rPr>
              <a:t> ( "my_out_file.dat" , "w" ) ; </a:t>
            </a:r>
          </a:p>
          <a:p>
            <a:pPr>
              <a:buFontTx/>
              <a:buNone/>
            </a:pPr>
            <a:r>
              <a:rPr lang="en-US" sz="2400" dirty="0">
                <a:latin typeface="Times New Roman" pitchFamily="18" charset="0"/>
                <a:cs typeface="Times New Roman" pitchFamily="18" charset="0"/>
              </a:rPr>
              <a:t>	fptr1 = </a:t>
            </a:r>
            <a:r>
              <a:rPr lang="en-US" sz="2400" dirty="0" err="1">
                <a:latin typeface="Times New Roman" pitchFamily="18" charset="0"/>
                <a:cs typeface="Times New Roman" pitchFamily="18" charset="0"/>
              </a:rPr>
              <a:t>fopen</a:t>
            </a:r>
            <a:r>
              <a:rPr lang="en-US" sz="2400" dirty="0">
                <a:latin typeface="Times New Roman" pitchFamily="18" charset="0"/>
                <a:cs typeface="Times New Roman" pitchFamily="18" charset="0"/>
              </a:rPr>
              <a:t> ( "my_in_file.dat" , "r" ) ;</a:t>
            </a:r>
          </a:p>
          <a:p>
            <a:pPr>
              <a:buFontTx/>
              <a:buNone/>
            </a:pPr>
            <a:r>
              <a:rPr lang="en-US" sz="2400" dirty="0">
                <a:latin typeface="Times New Roman" pitchFamily="18" charset="0"/>
                <a:cs typeface="Times New Roman" pitchFamily="18" charset="0"/>
              </a:rPr>
              <a:t>	if ( fptr1 != NULL )</a:t>
            </a:r>
          </a:p>
          <a:p>
            <a:pPr>
              <a:buFontTx/>
              <a:buNone/>
            </a:pPr>
            <a:r>
              <a:rPr lang="en-US" sz="2400" dirty="0">
                <a:latin typeface="Times New Roman" pitchFamily="18" charset="0"/>
                <a:cs typeface="Times New Roman" pitchFamily="18" charset="0"/>
              </a:rPr>
              <a:t>	{</a:t>
            </a:r>
          </a:p>
          <a:p>
            <a:pPr>
              <a:buFontTx/>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fscanf</a:t>
            </a:r>
            <a:r>
              <a:rPr lang="en-US" sz="2400" dirty="0">
                <a:latin typeface="Times New Roman" pitchFamily="18" charset="0"/>
                <a:cs typeface="Times New Roman" pitchFamily="18" charset="0"/>
              </a:rPr>
              <a:t> ( fptr1, "%</a:t>
            </a:r>
            <a:r>
              <a:rPr lang="en-US" sz="2400" dirty="0" err="1">
                <a:latin typeface="Times New Roman" pitchFamily="18" charset="0"/>
                <a:cs typeface="Times New Roman" pitchFamily="18" charset="0"/>
              </a:rPr>
              <a:t>d%f</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aptr</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bptr</a:t>
            </a:r>
            <a:r>
              <a:rPr lang="en-US" sz="2400" dirty="0">
                <a:latin typeface="Times New Roman" pitchFamily="18" charset="0"/>
                <a:cs typeface="Times New Roman" pitchFamily="18" charset="0"/>
              </a:rPr>
              <a:t> ) </a:t>
            </a:r>
            <a:r>
              <a:rPr lang="en-US" sz="2400" dirty="0" smtClean="0">
                <a:latin typeface="Times New Roman" pitchFamily="18" charset="0"/>
                <a:cs typeface="Times New Roman" pitchFamily="18" charset="0"/>
              </a:rPr>
              <a:t>;</a:t>
            </a:r>
          </a:p>
          <a:p>
            <a:pPr>
              <a:lnSpc>
                <a:spcPct val="90000"/>
              </a:lnSpc>
              <a:buFontTx/>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fprintf</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 fptr2, "%d %d\n" , </a:t>
            </a:r>
            <a:r>
              <a:rPr lang="en-US" sz="2400" dirty="0" err="1">
                <a:latin typeface="Times New Roman" pitchFamily="18" charset="0"/>
                <a:cs typeface="Times New Roman" pitchFamily="18" charset="0"/>
              </a:rPr>
              <a:t>aptr</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bptr</a:t>
            </a:r>
            <a:r>
              <a:rPr lang="en-US" sz="2400" dirty="0">
                <a:latin typeface="Times New Roman" pitchFamily="18" charset="0"/>
                <a:cs typeface="Times New Roman" pitchFamily="18" charset="0"/>
              </a:rPr>
              <a:t> ) ;</a:t>
            </a:r>
          </a:p>
          <a:p>
            <a:pPr>
              <a:lnSpc>
                <a:spcPct val="90000"/>
              </a:lnSpc>
              <a:buFontTx/>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fprintf</a:t>
            </a:r>
            <a:r>
              <a:rPr lang="en-US" sz="2400" dirty="0">
                <a:latin typeface="Times New Roman" pitchFamily="18" charset="0"/>
                <a:cs typeface="Times New Roman" pitchFamily="18" charset="0"/>
              </a:rPr>
              <a:t> ( fptr2, "%d %f\n" , *</a:t>
            </a:r>
            <a:r>
              <a:rPr lang="en-US" sz="2400" dirty="0" err="1">
                <a:latin typeface="Times New Roman" pitchFamily="18" charset="0"/>
                <a:cs typeface="Times New Roman" pitchFamily="18" charset="0"/>
              </a:rPr>
              <a:t>aptr</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bptr</a:t>
            </a:r>
            <a:r>
              <a:rPr lang="en-US" sz="2400" dirty="0">
                <a:latin typeface="Times New Roman" pitchFamily="18" charset="0"/>
                <a:cs typeface="Times New Roman" pitchFamily="18" charset="0"/>
              </a:rPr>
              <a:t> ) ;</a:t>
            </a:r>
          </a:p>
          <a:p>
            <a:pPr>
              <a:lnSpc>
                <a:spcPct val="90000"/>
              </a:lnSpc>
              <a:buFontTx/>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fprintf</a:t>
            </a:r>
            <a:r>
              <a:rPr lang="en-US" sz="2400" dirty="0">
                <a:latin typeface="Times New Roman" pitchFamily="18" charset="0"/>
                <a:cs typeface="Times New Roman" pitchFamily="18" charset="0"/>
              </a:rPr>
              <a:t> ( fptr2, "%d %f\n" , a , b ) ;</a:t>
            </a:r>
          </a:p>
          <a:p>
            <a:pPr>
              <a:lnSpc>
                <a:spcPct val="90000"/>
              </a:lnSpc>
              <a:buFontTx/>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fprintf</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 fptr2, "%d %d\n" , &amp;a , &amp;b ) ;</a:t>
            </a:r>
          </a:p>
          <a:p>
            <a:pPr>
              <a:lnSpc>
                <a:spcPct val="90000"/>
              </a:lnSpc>
              <a:buFontTx/>
              <a:buNone/>
            </a:pPr>
            <a:r>
              <a:rPr lang="en-US" sz="2400" dirty="0">
                <a:latin typeface="Times New Roman" pitchFamily="18" charset="0"/>
                <a:cs typeface="Times New Roman" pitchFamily="18" charset="0"/>
              </a:rPr>
              <a:t>	  return 0 ;</a:t>
            </a:r>
          </a:p>
          <a:p>
            <a:pPr>
              <a:lnSpc>
                <a:spcPct val="90000"/>
              </a:lnSpc>
              <a:buFontTx/>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2" name="Footer Placeholder 1"/>
          <p:cNvSpPr>
            <a:spLocks noGrp="1"/>
          </p:cNvSpPr>
          <p:nvPr>
            <p:ph type="ftr" sz="quarter" idx="11"/>
          </p:nvPr>
        </p:nvSpPr>
        <p:spPr>
          <a:xfrm>
            <a:off x="128954" y="6356351"/>
            <a:ext cx="5986096" cy="365125"/>
          </a:xfrm>
        </p:spPr>
        <p:txBody>
          <a:bodyPr/>
          <a:lstStyle/>
          <a:p>
            <a:r>
              <a:rPr lang="en-US" sz="1600" b="1" i="1" dirty="0" smtClean="0">
                <a:effectLst>
                  <a:outerShdw blurRad="38100" dist="38100" dir="2700000" algn="tl">
                    <a:srgbClr val="000000">
                      <a:alpha val="43137"/>
                    </a:srgbClr>
                  </a:outerShdw>
                </a:effectLst>
                <a:latin typeface="Constantia" pitchFamily="18" charset="0"/>
              </a:rPr>
              <a:t>Pointers in C, </a:t>
            </a:r>
            <a:r>
              <a:rPr lang="en-US" sz="1600" b="1" i="1" dirty="0" err="1" smtClean="0">
                <a:effectLst>
                  <a:outerShdw blurRad="38100" dist="38100" dir="2700000" algn="tl">
                    <a:srgbClr val="000000">
                      <a:alpha val="43137"/>
                    </a:srgbClr>
                  </a:outerShdw>
                </a:effectLst>
                <a:latin typeface="Constantia" pitchFamily="18" charset="0"/>
              </a:rPr>
              <a:t>Neethu</a:t>
            </a:r>
            <a:r>
              <a:rPr lang="en-US" sz="1600" b="1" i="1" dirty="0" smtClean="0">
                <a:effectLst>
                  <a:outerShdw blurRad="38100" dist="38100" dir="2700000" algn="tl">
                    <a:srgbClr val="000000">
                      <a:alpha val="43137"/>
                    </a:srgbClr>
                  </a:outerShdw>
                </a:effectLst>
                <a:latin typeface="Constantia" pitchFamily="18" charset="0"/>
              </a:rPr>
              <a:t> Narayanan, St. Mary's College, </a:t>
            </a:r>
            <a:r>
              <a:rPr lang="en-US" sz="1600" b="1" i="1" dirty="0" err="1" smtClean="0">
                <a:effectLst>
                  <a:outerShdw blurRad="38100" dist="38100" dir="2700000" algn="tl">
                    <a:srgbClr val="000000">
                      <a:alpha val="43137"/>
                    </a:srgbClr>
                  </a:outerShdw>
                </a:effectLst>
                <a:latin typeface="Constantia" pitchFamily="18" charset="0"/>
              </a:rPr>
              <a:t>Thrissur</a:t>
            </a:r>
            <a:endParaRPr lang="en-IN" sz="1600" b="1" i="1" dirty="0">
              <a:effectLst>
                <a:outerShdw blurRad="38100" dist="38100" dir="2700000" algn="tl">
                  <a:srgbClr val="000000">
                    <a:alpha val="43137"/>
                  </a:srgbClr>
                </a:outerShdw>
              </a:effectLst>
              <a:latin typeface="Constantia" pitchFamily="18" charset="0"/>
            </a:endParaRPr>
          </a:p>
        </p:txBody>
      </p:sp>
    </p:spTree>
    <p:extLst>
      <p:ext uri="{BB962C8B-B14F-4D97-AF65-F5344CB8AC3E}">
        <p14:creationId xmlns:p14="http://schemas.microsoft.com/office/powerpoint/2010/main" xmlns="" val="39434210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Rectangle 5"/>
          <p:cNvSpPr/>
          <p:nvPr/>
        </p:nvSpPr>
        <p:spPr>
          <a:xfrm>
            <a:off x="1873826" y="893122"/>
            <a:ext cx="4391891" cy="492443"/>
          </a:xfrm>
          <a:prstGeom prst="rect">
            <a:avLst/>
          </a:prstGeom>
        </p:spPr>
        <p:txBody>
          <a:bodyPr wrap="square">
            <a:spAutoFit/>
          </a:bodyPr>
          <a:lstStyle/>
          <a:p>
            <a:pPr algn="ctr"/>
            <a:r>
              <a:rPr lang="en-US" sz="2600" dirty="0" smtClean="0">
                <a:latin typeface="Bookman Old Style" pitchFamily="18" charset="0"/>
              </a:rPr>
              <a:t>  </a:t>
            </a:r>
            <a:r>
              <a:rPr lang="en-US" sz="2600" b="1" dirty="0" smtClean="0">
                <a:solidFill>
                  <a:srgbClr val="C00000"/>
                </a:solidFill>
                <a:latin typeface="Bookman Old Style" panose="02050604050505020204" pitchFamily="18" charset="0"/>
              </a:rPr>
              <a:t>Use of &amp; and *</a:t>
            </a:r>
            <a:endParaRPr lang="en-US" sz="2600" b="1" dirty="0">
              <a:solidFill>
                <a:srgbClr val="C00000"/>
              </a:solidFill>
              <a:latin typeface="Bookman Old Style" panose="02050604050505020204" pitchFamily="18" charset="0"/>
            </a:endParaRPr>
          </a:p>
        </p:txBody>
      </p:sp>
      <p:sp>
        <p:nvSpPr>
          <p:cNvPr id="2" name="Rectangle 1"/>
          <p:cNvSpPr/>
          <p:nvPr/>
        </p:nvSpPr>
        <p:spPr>
          <a:xfrm>
            <a:off x="419100" y="1706269"/>
            <a:ext cx="8044874" cy="2123658"/>
          </a:xfrm>
          <a:prstGeom prst="rect">
            <a:avLst/>
          </a:prstGeom>
        </p:spPr>
        <p:txBody>
          <a:bodyPr wrap="square">
            <a:spAutoFit/>
          </a:bodyPr>
          <a:lstStyle/>
          <a:p>
            <a:pPr marL="457200" indent="-457200">
              <a:buFont typeface="Wingdings" pitchFamily="2" charset="2"/>
              <a:buChar char="Ø"/>
            </a:pPr>
            <a:r>
              <a:rPr lang="en-US" sz="2200" dirty="0">
                <a:latin typeface="Times New Roman" pitchFamily="18" charset="0"/>
                <a:cs typeface="Times New Roman" pitchFamily="18" charset="0"/>
              </a:rPr>
              <a:t>&amp; -- "address operator" which gives or produces the memory address of a data </a:t>
            </a:r>
            <a:r>
              <a:rPr lang="en-US" sz="2200" dirty="0" smtClean="0">
                <a:latin typeface="Times New Roman" pitchFamily="18" charset="0"/>
                <a:cs typeface="Times New Roman" pitchFamily="18" charset="0"/>
              </a:rPr>
              <a:t>variable</a:t>
            </a:r>
          </a:p>
          <a:p>
            <a:pPr marL="457200" indent="-457200">
              <a:buFont typeface="Wingdings" pitchFamily="2" charset="2"/>
              <a:buChar char="Ø"/>
            </a:pPr>
            <a:endParaRPr lang="en-US" sz="2200" dirty="0">
              <a:latin typeface="Times New Roman" pitchFamily="18" charset="0"/>
              <a:cs typeface="Times New Roman" pitchFamily="18" charset="0"/>
            </a:endParaRPr>
          </a:p>
          <a:p>
            <a:pPr marL="457200" indent="-457200">
              <a:buFont typeface="Wingdings" pitchFamily="2" charset="2"/>
              <a:buChar char="Ø"/>
            </a:pPr>
            <a:r>
              <a:rPr lang="en-US" sz="2200" dirty="0">
                <a:latin typeface="Times New Roman" pitchFamily="18" charset="0"/>
                <a:cs typeface="Times New Roman" pitchFamily="18" charset="0"/>
              </a:rPr>
              <a:t>* -- "dereferencing operator" which provides the contents in the memory location specified by a pointer</a:t>
            </a:r>
          </a:p>
          <a:p>
            <a:pPr marL="457200" indent="-457200" algn="just">
              <a:buFont typeface="Wingdings" pitchFamily="2" charset="2"/>
              <a:buChar char="Ø"/>
            </a:pPr>
            <a:endParaRPr lang="en-US" sz="2200" i="1" dirty="0">
              <a:latin typeface="Times New Roman" panose="02020603050405020304" pitchFamily="18" charset="0"/>
              <a:cs typeface="Times New Roman" panose="02020603050405020304" pitchFamily="18" charset="0"/>
            </a:endParaRPr>
          </a:p>
        </p:txBody>
      </p:sp>
      <p:sp>
        <p:nvSpPr>
          <p:cNvPr id="8" name="Title 1"/>
          <p:cNvSpPr txBox="1">
            <a:spLocks/>
          </p:cNvSpPr>
          <p:nvPr/>
        </p:nvSpPr>
        <p:spPr>
          <a:xfrm>
            <a:off x="-1776775" y="3407217"/>
            <a:ext cx="8229600" cy="597243"/>
          </a:xfrm>
          <a:prstGeom prst="rect">
            <a:avLst/>
          </a:prstGeom>
        </p:spPr>
        <p:txBody>
          <a:bodyPr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cs typeface="Times New Roman" panose="02020603050405020304" pitchFamily="18" charset="0"/>
            </a:endParaRPr>
          </a:p>
        </p:txBody>
      </p:sp>
      <p:sp>
        <p:nvSpPr>
          <p:cNvPr id="3" name="Footer Placeholder 2"/>
          <p:cNvSpPr>
            <a:spLocks noGrp="1"/>
          </p:cNvSpPr>
          <p:nvPr>
            <p:ph type="ftr" sz="quarter" idx="11"/>
          </p:nvPr>
        </p:nvSpPr>
        <p:spPr>
          <a:xfrm>
            <a:off x="404178" y="6321182"/>
            <a:ext cx="6535883" cy="365125"/>
          </a:xfrm>
        </p:spPr>
        <p:txBody>
          <a:bodyPr/>
          <a:lstStyle/>
          <a:p>
            <a:r>
              <a:rPr lang="en-US" sz="1600" b="1" i="1" dirty="0" smtClean="0">
                <a:effectLst>
                  <a:outerShdw blurRad="38100" dist="38100" dir="2700000" algn="tl">
                    <a:srgbClr val="000000">
                      <a:alpha val="43137"/>
                    </a:srgbClr>
                  </a:outerShdw>
                </a:effectLst>
                <a:latin typeface="Constantia" pitchFamily="18" charset="0"/>
              </a:rPr>
              <a:t>Pointers in C, </a:t>
            </a:r>
            <a:r>
              <a:rPr lang="en-US" sz="1600" b="1" i="1" dirty="0" err="1" smtClean="0">
                <a:effectLst>
                  <a:outerShdw blurRad="38100" dist="38100" dir="2700000" algn="tl">
                    <a:srgbClr val="000000">
                      <a:alpha val="43137"/>
                    </a:srgbClr>
                  </a:outerShdw>
                </a:effectLst>
                <a:latin typeface="Constantia" pitchFamily="18" charset="0"/>
              </a:rPr>
              <a:t>Neethu</a:t>
            </a:r>
            <a:r>
              <a:rPr lang="en-US" sz="1600" b="1" i="1" dirty="0" smtClean="0">
                <a:effectLst>
                  <a:outerShdw blurRad="38100" dist="38100" dir="2700000" algn="tl">
                    <a:srgbClr val="000000">
                      <a:alpha val="43137"/>
                    </a:srgbClr>
                  </a:outerShdw>
                </a:effectLst>
                <a:latin typeface="Constantia" pitchFamily="18" charset="0"/>
              </a:rPr>
              <a:t> Narayanan, St. Mary's College, </a:t>
            </a:r>
            <a:r>
              <a:rPr lang="en-US" sz="1600" b="1" i="1" dirty="0" err="1" smtClean="0">
                <a:effectLst>
                  <a:outerShdw blurRad="38100" dist="38100" dir="2700000" algn="tl">
                    <a:srgbClr val="000000">
                      <a:alpha val="43137"/>
                    </a:srgbClr>
                  </a:outerShdw>
                </a:effectLst>
                <a:latin typeface="Constantia" pitchFamily="18" charset="0"/>
              </a:rPr>
              <a:t>Thrissur</a:t>
            </a:r>
            <a:endParaRPr lang="en-IN" sz="1600" b="1" i="1" dirty="0">
              <a:effectLst>
                <a:outerShdw blurRad="38100" dist="38100" dir="2700000" algn="tl">
                  <a:srgbClr val="000000">
                    <a:alpha val="43137"/>
                  </a:srgbClr>
                </a:outerShdw>
              </a:effectLst>
              <a:latin typeface="Constantia" pitchFamily="18" charset="0"/>
            </a:endParaRPr>
          </a:p>
        </p:txBody>
      </p:sp>
    </p:spTree>
    <p:extLst>
      <p:ext uri="{BB962C8B-B14F-4D97-AF65-F5344CB8AC3E}">
        <p14:creationId xmlns:p14="http://schemas.microsoft.com/office/powerpoint/2010/main" xmlns="" val="16337095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3" name="Rectangle 2"/>
          <p:cNvSpPr/>
          <p:nvPr/>
        </p:nvSpPr>
        <p:spPr>
          <a:xfrm>
            <a:off x="1212668" y="738660"/>
            <a:ext cx="7212231" cy="492443"/>
          </a:xfrm>
          <a:prstGeom prst="rect">
            <a:avLst/>
          </a:prstGeom>
        </p:spPr>
        <p:txBody>
          <a:bodyPr wrap="none">
            <a:spAutoFit/>
          </a:bodyPr>
          <a:lstStyle/>
          <a:p>
            <a:r>
              <a:rPr lang="en-US" sz="2600" b="1" dirty="0" smtClean="0">
                <a:solidFill>
                  <a:srgbClr val="C00000"/>
                </a:solidFill>
                <a:latin typeface="Bookman Old Style" panose="02050604050505020204" pitchFamily="18" charset="0"/>
              </a:rPr>
              <a:t>CONCEPT OF ADDRESS AND POINTERS </a:t>
            </a:r>
            <a:endParaRPr lang="en-US" sz="2600" dirty="0"/>
          </a:p>
        </p:txBody>
      </p:sp>
      <p:sp>
        <p:nvSpPr>
          <p:cNvPr id="7" name="Rectangle 6"/>
          <p:cNvSpPr/>
          <p:nvPr/>
        </p:nvSpPr>
        <p:spPr>
          <a:xfrm>
            <a:off x="457200" y="1828800"/>
            <a:ext cx="8494776" cy="3477875"/>
          </a:xfrm>
          <a:prstGeom prst="rect">
            <a:avLst/>
          </a:prstGeom>
        </p:spPr>
        <p:txBody>
          <a:bodyPr wrap="square">
            <a:spAutoFit/>
          </a:bodyPr>
          <a:lstStyle/>
          <a:p>
            <a:pPr marL="342900" indent="-342900">
              <a:buFont typeface="Wingdings" pitchFamily="2" charset="2"/>
              <a:buChar char="Ø"/>
            </a:pPr>
            <a:r>
              <a:rPr lang="en-US" sz="2200" dirty="0">
                <a:latin typeface="Times New Roman" pitchFamily="18" charset="0"/>
                <a:cs typeface="Times New Roman" pitchFamily="18" charset="0"/>
              </a:rPr>
              <a:t>Memory can be conceptualized as a linear set of data locations.</a:t>
            </a:r>
          </a:p>
          <a:p>
            <a:pPr marL="342900" indent="-342900">
              <a:buFont typeface="Wingdings" pitchFamily="2" charset="2"/>
              <a:buChar char="Ø"/>
            </a:pPr>
            <a:r>
              <a:rPr lang="en-US" sz="2200" dirty="0">
                <a:latin typeface="Times New Roman" pitchFamily="18" charset="0"/>
                <a:cs typeface="Times New Roman" pitchFamily="18" charset="0"/>
              </a:rPr>
              <a:t>Variables reference the contents of a locations</a:t>
            </a:r>
          </a:p>
          <a:p>
            <a:pPr marL="342900" indent="-342900">
              <a:buFont typeface="Wingdings" pitchFamily="2" charset="2"/>
              <a:buChar char="Ø"/>
            </a:pPr>
            <a:r>
              <a:rPr lang="en-US" sz="2200" dirty="0">
                <a:latin typeface="Times New Roman" pitchFamily="18" charset="0"/>
                <a:cs typeface="Times New Roman" pitchFamily="18" charset="0"/>
              </a:rPr>
              <a:t>Pointers have a value of the address of a given </a:t>
            </a:r>
            <a:r>
              <a:rPr lang="en-US" sz="2200" dirty="0" smtClean="0">
                <a:latin typeface="Times New Roman" pitchFamily="18" charset="0"/>
                <a:cs typeface="Times New Roman" pitchFamily="18" charset="0"/>
              </a:rPr>
              <a:t>location.</a:t>
            </a:r>
            <a:endParaRPr lang="en-US" sz="2200" dirty="0">
              <a:latin typeface="Times New Roman" pitchFamily="18" charset="0"/>
              <a:cs typeface="Times New Roman" pitchFamily="18" charset="0"/>
            </a:endParaRPr>
          </a:p>
          <a:p>
            <a:pPr marL="342900" indent="-342900" algn="just">
              <a:buFont typeface="Wingdings" pitchFamily="2" charset="2"/>
              <a:buChar char="Ø"/>
            </a:pPr>
            <a:endParaRPr lang="en-US" sz="2200" dirty="0" smtClean="0">
              <a:latin typeface="Times New Roman" panose="02020603050405020304" pitchFamily="18" charset="0"/>
              <a:cs typeface="Times New Roman" panose="02020603050405020304" pitchFamily="18" charset="0"/>
            </a:endParaRPr>
          </a:p>
          <a:p>
            <a:pPr marL="342900" indent="-342900" algn="just">
              <a:buFont typeface="Wingdings" pitchFamily="2" charset="2"/>
              <a:buChar char="Ø"/>
            </a:pPr>
            <a:endParaRPr lang="en-US" sz="2200" dirty="0">
              <a:latin typeface="Times New Roman" panose="02020603050405020304" pitchFamily="18" charset="0"/>
              <a:cs typeface="Times New Roman" panose="02020603050405020304" pitchFamily="18" charset="0"/>
            </a:endParaRPr>
          </a:p>
          <a:p>
            <a:pPr marL="342900" indent="-342900" algn="just">
              <a:buFont typeface="Wingdings" pitchFamily="2" charset="2"/>
              <a:buChar char="Ø"/>
            </a:pPr>
            <a:endParaRPr lang="en-US" sz="2200" dirty="0" smtClean="0">
              <a:latin typeface="Times New Roman" panose="02020603050405020304" pitchFamily="18" charset="0"/>
              <a:cs typeface="Times New Roman" panose="02020603050405020304" pitchFamily="18" charset="0"/>
            </a:endParaRPr>
          </a:p>
          <a:p>
            <a:pPr marL="342900" indent="-342900" algn="just">
              <a:buFont typeface="Wingdings" pitchFamily="2" charset="2"/>
              <a:buChar char="Ø"/>
            </a:pPr>
            <a:endParaRPr lang="en-US" sz="2200" dirty="0">
              <a:latin typeface="Times New Roman" panose="02020603050405020304" pitchFamily="18" charset="0"/>
              <a:cs typeface="Times New Roman" panose="02020603050405020304" pitchFamily="18" charset="0"/>
            </a:endParaRPr>
          </a:p>
          <a:p>
            <a:pPr marL="342900" indent="-342900">
              <a:buFont typeface="Wingdings" pitchFamily="2" charset="2"/>
              <a:buChar char="Ø"/>
            </a:pPr>
            <a:r>
              <a:rPr lang="en-US" sz="2200" dirty="0">
                <a:latin typeface="Times New Roman" panose="02020603050405020304" pitchFamily="18" charset="0"/>
                <a:cs typeface="Times New Roman" panose="02020603050405020304" pitchFamily="18" charset="0"/>
              </a:rPr>
              <a:t>Pointers can be used to pass addresses of variables to called functions, thus allowing the called function to alter the values stored there.</a:t>
            </a:r>
          </a:p>
          <a:p>
            <a:endParaRPr lang="en-US" sz="2200" dirty="0">
              <a:latin typeface="Times New Roman" panose="02020603050405020304" pitchFamily="18" charset="0"/>
              <a:cs typeface="Times New Roman" panose="02020603050405020304" pitchFamily="18" charset="0"/>
            </a:endParaRPr>
          </a:p>
        </p:txBody>
      </p:sp>
      <p:sp>
        <p:nvSpPr>
          <p:cNvPr id="6" name="Rectangle 5"/>
          <p:cNvSpPr/>
          <p:nvPr/>
        </p:nvSpPr>
        <p:spPr>
          <a:xfrm>
            <a:off x="1634698" y="3353884"/>
            <a:ext cx="5158785" cy="492443"/>
          </a:xfrm>
          <a:prstGeom prst="rect">
            <a:avLst/>
          </a:prstGeom>
        </p:spPr>
        <p:txBody>
          <a:bodyPr wrap="none">
            <a:spAutoFit/>
          </a:bodyPr>
          <a:lstStyle/>
          <a:p>
            <a:r>
              <a:rPr lang="en-US" sz="2600" b="1" dirty="0" smtClean="0">
                <a:solidFill>
                  <a:srgbClr val="C00000"/>
                </a:solidFill>
                <a:latin typeface="Bookman Old Style" panose="02050604050505020204" pitchFamily="18" charset="0"/>
              </a:rPr>
              <a:t> POINTERS AND FUNCTIONS</a:t>
            </a:r>
            <a:endParaRPr lang="en-US" sz="2600" dirty="0"/>
          </a:p>
        </p:txBody>
      </p:sp>
      <p:sp>
        <p:nvSpPr>
          <p:cNvPr id="2" name="Footer Placeholder 1"/>
          <p:cNvSpPr>
            <a:spLocks noGrp="1"/>
          </p:cNvSpPr>
          <p:nvPr>
            <p:ph type="ftr" sz="quarter" idx="11"/>
          </p:nvPr>
        </p:nvSpPr>
        <p:spPr>
          <a:xfrm>
            <a:off x="0" y="6356351"/>
            <a:ext cx="6115050" cy="365125"/>
          </a:xfrm>
        </p:spPr>
        <p:txBody>
          <a:bodyPr/>
          <a:lstStyle/>
          <a:p>
            <a:r>
              <a:rPr lang="en-US" sz="1600" b="1" i="1" dirty="0" smtClean="0">
                <a:effectLst>
                  <a:outerShdw blurRad="38100" dist="38100" dir="2700000" algn="tl">
                    <a:srgbClr val="000000">
                      <a:alpha val="43137"/>
                    </a:srgbClr>
                  </a:outerShdw>
                </a:effectLst>
                <a:latin typeface="Constantia" pitchFamily="18" charset="0"/>
              </a:rPr>
              <a:t>Pointers in C, </a:t>
            </a:r>
            <a:r>
              <a:rPr lang="en-US" sz="1600" b="1" i="1" dirty="0" err="1" smtClean="0">
                <a:effectLst>
                  <a:outerShdw blurRad="38100" dist="38100" dir="2700000" algn="tl">
                    <a:srgbClr val="000000">
                      <a:alpha val="43137"/>
                    </a:srgbClr>
                  </a:outerShdw>
                </a:effectLst>
                <a:latin typeface="Constantia" pitchFamily="18" charset="0"/>
              </a:rPr>
              <a:t>Neethu</a:t>
            </a:r>
            <a:r>
              <a:rPr lang="en-US" sz="1600" b="1" i="1" dirty="0" smtClean="0">
                <a:effectLst>
                  <a:outerShdw blurRad="38100" dist="38100" dir="2700000" algn="tl">
                    <a:srgbClr val="000000">
                      <a:alpha val="43137"/>
                    </a:srgbClr>
                  </a:outerShdw>
                </a:effectLst>
                <a:latin typeface="Constantia" pitchFamily="18" charset="0"/>
              </a:rPr>
              <a:t> Narayanan, St. Mary's College, </a:t>
            </a:r>
            <a:r>
              <a:rPr lang="en-US" sz="1600" b="1" i="1" dirty="0" err="1" smtClean="0">
                <a:effectLst>
                  <a:outerShdw blurRad="38100" dist="38100" dir="2700000" algn="tl">
                    <a:srgbClr val="000000">
                      <a:alpha val="43137"/>
                    </a:srgbClr>
                  </a:outerShdw>
                </a:effectLst>
                <a:latin typeface="Constantia" pitchFamily="18" charset="0"/>
              </a:rPr>
              <a:t>Thrissur</a:t>
            </a:r>
            <a:endParaRPr lang="en-IN" sz="1600" b="1" i="1" dirty="0">
              <a:effectLst>
                <a:outerShdw blurRad="38100" dist="38100" dir="2700000" algn="tl">
                  <a:srgbClr val="000000">
                    <a:alpha val="43137"/>
                  </a:srgbClr>
                </a:outerShdw>
              </a:effectLst>
              <a:latin typeface="Constantia" pitchFamily="18" charset="0"/>
            </a:endParaRPr>
          </a:p>
        </p:txBody>
      </p:sp>
    </p:spTree>
    <p:extLst>
      <p:ext uri="{BB962C8B-B14F-4D97-AF65-F5344CB8AC3E}">
        <p14:creationId xmlns:p14="http://schemas.microsoft.com/office/powerpoint/2010/main" xmlns="" val="725753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151074" y="783717"/>
            <a:ext cx="8229600" cy="663145"/>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600" b="1" dirty="0" smtClean="0">
                <a:solidFill>
                  <a:srgbClr val="C00000"/>
                </a:solidFill>
                <a:latin typeface="Bookman Old Style" panose="02050604050505020204" pitchFamily="18" charset="0"/>
              </a:rPr>
              <a:t>POINTERS AND FUNCTIONS</a:t>
            </a:r>
            <a:endParaRPr lang="en-US" sz="2600" b="1" dirty="0">
              <a:solidFill>
                <a:srgbClr val="C00000"/>
              </a:solidFill>
              <a:latin typeface="Bookman Old Style" panose="02050604050505020204" pitchFamily="18" charset="0"/>
            </a:endParaRPr>
          </a:p>
        </p:txBody>
      </p:sp>
      <p:sp>
        <p:nvSpPr>
          <p:cNvPr id="2" name="Rectangle 1"/>
          <p:cNvSpPr/>
          <p:nvPr/>
        </p:nvSpPr>
        <p:spPr>
          <a:xfrm>
            <a:off x="457200" y="1828800"/>
            <a:ext cx="8293100" cy="3647152"/>
          </a:xfrm>
          <a:prstGeom prst="rect">
            <a:avLst/>
          </a:prstGeom>
        </p:spPr>
        <p:txBody>
          <a:bodyPr wrap="square">
            <a:spAutoFit/>
          </a:bodyPr>
          <a:lstStyle/>
          <a:p>
            <a:pPr marL="342900" indent="-342900">
              <a:buFont typeface="Wingdings" pitchFamily="2" charset="2"/>
              <a:buChar char="Ø"/>
            </a:pPr>
            <a:r>
              <a:rPr lang="en-US" sz="2200" dirty="0" smtClean="0">
                <a:latin typeface="Times New Roman" pitchFamily="18" charset="0"/>
                <a:cs typeface="Times New Roman" pitchFamily="18" charset="0"/>
              </a:rPr>
              <a:t>Call </a:t>
            </a:r>
            <a:r>
              <a:rPr lang="en-US" sz="2200" dirty="0">
                <a:latin typeface="Times New Roman" pitchFamily="18" charset="0"/>
                <a:cs typeface="Times New Roman" pitchFamily="18" charset="0"/>
              </a:rPr>
              <a:t>by V</a:t>
            </a:r>
            <a:r>
              <a:rPr lang="en-US" sz="2200" dirty="0" smtClean="0">
                <a:latin typeface="Times New Roman" pitchFamily="18" charset="0"/>
                <a:cs typeface="Times New Roman" pitchFamily="18" charset="0"/>
              </a:rPr>
              <a:t>alue</a:t>
            </a:r>
            <a:endParaRPr lang="en-US" sz="2200" dirty="0">
              <a:latin typeface="Times New Roman" pitchFamily="18" charset="0"/>
              <a:cs typeface="Times New Roman" pitchFamily="18" charset="0"/>
            </a:endParaRPr>
          </a:p>
          <a:p>
            <a:pPr lvl="1" algn="just"/>
            <a:r>
              <a:rPr lang="en-US" sz="2200" dirty="0" smtClean="0">
                <a:latin typeface="Times New Roman" pitchFamily="18" charset="0"/>
                <a:cs typeface="Times New Roman" pitchFamily="18" charset="0"/>
              </a:rPr>
              <a:t>Swap </a:t>
            </a:r>
            <a:r>
              <a:rPr lang="en-US" sz="2200" dirty="0">
                <a:latin typeface="Times New Roman" pitchFamily="18" charset="0"/>
                <a:cs typeface="Times New Roman" pitchFamily="18" charset="0"/>
              </a:rPr>
              <a:t>function that did not change the values stored in the main program because only the values were passed to the function swap</a:t>
            </a:r>
            <a:r>
              <a:rPr lang="en-US" sz="2200" dirty="0" smtClean="0">
                <a:latin typeface="Times New Roman" pitchFamily="18" charset="0"/>
                <a:cs typeface="Times New Roman" pitchFamily="18" charset="0"/>
              </a:rPr>
              <a:t>.</a:t>
            </a:r>
          </a:p>
          <a:p>
            <a:pPr lvl="1" algn="just"/>
            <a:endParaRPr lang="en-US" sz="2200" dirty="0" smtClean="0">
              <a:latin typeface="Times New Roman" pitchFamily="18" charset="0"/>
              <a:cs typeface="Times New Roman" pitchFamily="18" charset="0"/>
            </a:endParaRPr>
          </a:p>
          <a:p>
            <a:pPr marL="342900" indent="-342900" algn="just">
              <a:lnSpc>
                <a:spcPct val="90000"/>
              </a:lnSpc>
              <a:buFont typeface="Wingdings" pitchFamily="2" charset="2"/>
              <a:buChar char="Ø"/>
            </a:pPr>
            <a:r>
              <a:rPr lang="en-US" sz="2200" dirty="0">
                <a:latin typeface="Times New Roman" pitchFamily="18" charset="0"/>
                <a:cs typeface="Times New Roman" pitchFamily="18" charset="0"/>
              </a:rPr>
              <a:t>If instead of passing the values of the variables to the called function, we pass their addresses, so that the called function can change the values stored in the calling routine.  This is known as "call by reference" since we are </a:t>
            </a:r>
            <a:r>
              <a:rPr lang="en-US" sz="2200" dirty="0" smtClean="0">
                <a:latin typeface="Times New Roman" pitchFamily="18" charset="0"/>
                <a:cs typeface="Times New Roman" pitchFamily="18" charset="0"/>
              </a:rPr>
              <a:t>referencing the </a:t>
            </a:r>
            <a:r>
              <a:rPr lang="en-US" sz="2200" dirty="0">
                <a:latin typeface="Times New Roman" pitchFamily="18" charset="0"/>
                <a:cs typeface="Times New Roman" pitchFamily="18" charset="0"/>
              </a:rPr>
              <a:t>variables.</a:t>
            </a:r>
          </a:p>
          <a:p>
            <a:pPr algn="just">
              <a:lnSpc>
                <a:spcPct val="90000"/>
              </a:lnSpc>
            </a:pPr>
            <a:endParaRPr lang="en-US" sz="2200" dirty="0">
              <a:latin typeface="Times New Roman" pitchFamily="18" charset="0"/>
              <a:cs typeface="Times New Roman" pitchFamily="18" charset="0"/>
            </a:endParaRPr>
          </a:p>
          <a:p>
            <a:pPr algn="just"/>
            <a:endParaRPr lang="en-US" sz="2200" dirty="0">
              <a:latin typeface="Times New Roman" pitchFamily="18" charset="0"/>
              <a:cs typeface="Times New Roman" pitchFamily="18" charset="0"/>
            </a:endParaRPr>
          </a:p>
          <a:p>
            <a:pPr algn="just"/>
            <a:endParaRPr lang="en-US" sz="2200" dirty="0">
              <a:latin typeface="Times New Roman" pitchFamily="18" charset="0"/>
              <a:cs typeface="Times New Roman" pitchFamily="18" charset="0"/>
            </a:endParaRPr>
          </a:p>
        </p:txBody>
      </p:sp>
      <p:sp>
        <p:nvSpPr>
          <p:cNvPr id="3" name="Footer Placeholder 2"/>
          <p:cNvSpPr>
            <a:spLocks noGrp="1"/>
          </p:cNvSpPr>
          <p:nvPr>
            <p:ph type="ftr" sz="quarter" idx="11"/>
          </p:nvPr>
        </p:nvSpPr>
        <p:spPr>
          <a:xfrm>
            <a:off x="151074" y="6166339"/>
            <a:ext cx="6482862" cy="602030"/>
          </a:xfrm>
        </p:spPr>
        <p:txBody>
          <a:bodyPr/>
          <a:lstStyle/>
          <a:p>
            <a:r>
              <a:rPr lang="en-US" sz="1600" b="1" i="1" dirty="0" smtClean="0">
                <a:effectLst>
                  <a:outerShdw blurRad="38100" dist="38100" dir="2700000" algn="tl">
                    <a:srgbClr val="000000">
                      <a:alpha val="43137"/>
                    </a:srgbClr>
                  </a:outerShdw>
                </a:effectLst>
                <a:latin typeface="Constantia" pitchFamily="18" charset="0"/>
              </a:rPr>
              <a:t>Pointers in C, </a:t>
            </a:r>
            <a:r>
              <a:rPr lang="en-US" sz="1600" b="1" i="1" dirty="0" err="1" smtClean="0">
                <a:effectLst>
                  <a:outerShdw blurRad="38100" dist="38100" dir="2700000" algn="tl">
                    <a:srgbClr val="000000">
                      <a:alpha val="43137"/>
                    </a:srgbClr>
                  </a:outerShdw>
                </a:effectLst>
                <a:latin typeface="Constantia" pitchFamily="18" charset="0"/>
              </a:rPr>
              <a:t>Neethu</a:t>
            </a:r>
            <a:r>
              <a:rPr lang="en-US" sz="1600" b="1" i="1" dirty="0" smtClean="0">
                <a:effectLst>
                  <a:outerShdw blurRad="38100" dist="38100" dir="2700000" algn="tl">
                    <a:srgbClr val="000000">
                      <a:alpha val="43137"/>
                    </a:srgbClr>
                  </a:outerShdw>
                </a:effectLst>
                <a:latin typeface="Constantia" pitchFamily="18" charset="0"/>
              </a:rPr>
              <a:t> Narayanan, St. Mary's College, </a:t>
            </a:r>
            <a:r>
              <a:rPr lang="en-US" sz="1600" b="1" i="1" dirty="0" err="1" smtClean="0">
                <a:effectLst>
                  <a:outerShdw blurRad="38100" dist="38100" dir="2700000" algn="tl">
                    <a:srgbClr val="000000">
                      <a:alpha val="43137"/>
                    </a:srgbClr>
                  </a:outerShdw>
                </a:effectLst>
                <a:latin typeface="Constantia" pitchFamily="18" charset="0"/>
              </a:rPr>
              <a:t>Thrissur</a:t>
            </a:r>
            <a:endParaRPr lang="en-IN" sz="1600" b="1" i="1" dirty="0">
              <a:effectLst>
                <a:outerShdw blurRad="38100" dist="38100" dir="2700000" algn="tl">
                  <a:srgbClr val="000000">
                    <a:alpha val="43137"/>
                  </a:srgbClr>
                </a:outerShdw>
              </a:effectLst>
              <a:latin typeface="Constantia" pitchFamily="18" charset="0"/>
            </a:endParaRPr>
          </a:p>
        </p:txBody>
      </p:sp>
    </p:spTree>
    <p:extLst>
      <p:ext uri="{BB962C8B-B14F-4D97-AF65-F5344CB8AC3E}">
        <p14:creationId xmlns:p14="http://schemas.microsoft.com/office/powerpoint/2010/main" xmlns="" val="35295244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37815" y="583825"/>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600" b="1" dirty="0">
              <a:solidFill>
                <a:srgbClr val="C00000"/>
              </a:solidFill>
              <a:latin typeface="Bookman Old Style" panose="02050604050505020204" pitchFamily="18" charset="0"/>
            </a:endParaRPr>
          </a:p>
        </p:txBody>
      </p:sp>
      <p:sp>
        <p:nvSpPr>
          <p:cNvPr id="2" name="Rectangle 1"/>
          <p:cNvSpPr/>
          <p:nvPr/>
        </p:nvSpPr>
        <p:spPr>
          <a:xfrm>
            <a:off x="457200" y="1828800"/>
            <a:ext cx="4238661" cy="3477875"/>
          </a:xfrm>
          <a:prstGeom prst="rect">
            <a:avLst/>
          </a:prstGeom>
        </p:spPr>
        <p:txBody>
          <a:bodyPr wrap="square">
            <a:spAutoFit/>
          </a:bodyPr>
          <a:lstStyle/>
          <a:p>
            <a:pPr>
              <a:buFontTx/>
              <a:buNone/>
            </a:pPr>
            <a:r>
              <a:rPr lang="en-US" sz="2200" dirty="0">
                <a:latin typeface="Times New Roman" pitchFamily="18" charset="0"/>
                <a:cs typeface="Times New Roman" pitchFamily="18" charset="0"/>
              </a:rPr>
              <a:t>#include &lt;</a:t>
            </a:r>
            <a:r>
              <a:rPr lang="en-US" sz="2200" dirty="0" err="1">
                <a:latin typeface="Times New Roman" pitchFamily="18" charset="0"/>
                <a:cs typeface="Times New Roman" pitchFamily="18" charset="0"/>
              </a:rPr>
              <a:t>stdio.h</a:t>
            </a:r>
            <a:r>
              <a:rPr lang="en-US" sz="2200" dirty="0">
                <a:latin typeface="Times New Roman" pitchFamily="18" charset="0"/>
                <a:cs typeface="Times New Roman" pitchFamily="18" charset="0"/>
              </a:rPr>
              <a:t>&gt;</a:t>
            </a:r>
          </a:p>
          <a:p>
            <a:pPr>
              <a:buFontTx/>
              <a:buNone/>
            </a:pPr>
            <a:r>
              <a:rPr lang="en-US" sz="2200" dirty="0">
                <a:latin typeface="Times New Roman" pitchFamily="18" charset="0"/>
                <a:cs typeface="Times New Roman" pitchFamily="18" charset="0"/>
              </a:rPr>
              <a:t>void swap ( </a:t>
            </a:r>
            <a:r>
              <a:rPr lang="en-US" sz="2200" dirty="0" err="1">
                <a:latin typeface="Times New Roman" pitchFamily="18" charset="0"/>
                <a:cs typeface="Times New Roman" pitchFamily="18" charset="0"/>
              </a:rPr>
              <a:t>int</a:t>
            </a:r>
            <a:r>
              <a:rPr lang="en-US" sz="2200" dirty="0">
                <a:latin typeface="Times New Roman" pitchFamily="18" charset="0"/>
                <a:cs typeface="Times New Roman" pitchFamily="18" charset="0"/>
              </a:rPr>
              <a:t> *a, </a:t>
            </a:r>
            <a:r>
              <a:rPr lang="en-US" sz="2200" dirty="0" err="1">
                <a:latin typeface="Times New Roman" pitchFamily="18" charset="0"/>
                <a:cs typeface="Times New Roman" pitchFamily="18" charset="0"/>
              </a:rPr>
              <a:t>int</a:t>
            </a:r>
            <a:r>
              <a:rPr lang="en-US" sz="2200" dirty="0">
                <a:latin typeface="Times New Roman" pitchFamily="18" charset="0"/>
                <a:cs typeface="Times New Roman" pitchFamily="18" charset="0"/>
              </a:rPr>
              <a:t> *b ) ;</a:t>
            </a:r>
          </a:p>
          <a:p>
            <a:pPr>
              <a:buFontTx/>
              <a:buNone/>
            </a:pPr>
            <a:r>
              <a:rPr lang="en-US" sz="2200" dirty="0" err="1">
                <a:latin typeface="Times New Roman" pitchFamily="18" charset="0"/>
                <a:cs typeface="Times New Roman" pitchFamily="18" charset="0"/>
              </a:rPr>
              <a:t>int</a:t>
            </a:r>
            <a:r>
              <a:rPr lang="en-US" sz="2200" dirty="0">
                <a:latin typeface="Times New Roman" pitchFamily="18" charset="0"/>
                <a:cs typeface="Times New Roman" pitchFamily="18" charset="0"/>
              </a:rPr>
              <a:t> main ( )</a:t>
            </a:r>
          </a:p>
          <a:p>
            <a:pPr>
              <a:buFontTx/>
              <a:buNone/>
            </a:pPr>
            <a:r>
              <a:rPr lang="en-US" sz="2200" dirty="0">
                <a:latin typeface="Times New Roman" pitchFamily="18" charset="0"/>
                <a:cs typeface="Times New Roman" pitchFamily="18" charset="0"/>
              </a:rPr>
              <a:t>{</a:t>
            </a:r>
          </a:p>
          <a:p>
            <a:pPr>
              <a:buFontTx/>
              <a:buNone/>
            </a:pP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int</a:t>
            </a:r>
            <a:r>
              <a:rPr lang="en-US" sz="2200" dirty="0">
                <a:latin typeface="Times New Roman" pitchFamily="18" charset="0"/>
                <a:cs typeface="Times New Roman" pitchFamily="18" charset="0"/>
              </a:rPr>
              <a:t> a = 5, b = 6;</a:t>
            </a:r>
          </a:p>
          <a:p>
            <a:pPr>
              <a:buFontTx/>
              <a:buNone/>
            </a:pP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printf</a:t>
            </a:r>
            <a:r>
              <a:rPr lang="en-US" sz="2200" dirty="0">
                <a:latin typeface="Times New Roman" pitchFamily="18" charset="0"/>
                <a:cs typeface="Times New Roman" pitchFamily="18" charset="0"/>
              </a:rPr>
              <a:t>("a=%d b=%d\n",</a:t>
            </a:r>
            <a:r>
              <a:rPr lang="en-US" sz="2200" dirty="0" err="1">
                <a:latin typeface="Times New Roman" pitchFamily="18" charset="0"/>
                <a:cs typeface="Times New Roman" pitchFamily="18" charset="0"/>
              </a:rPr>
              <a:t>a,b</a:t>
            </a:r>
            <a:r>
              <a:rPr lang="en-US" sz="2200" dirty="0">
                <a:latin typeface="Times New Roman" pitchFamily="18" charset="0"/>
                <a:cs typeface="Times New Roman" pitchFamily="18" charset="0"/>
              </a:rPr>
              <a:t>) ;</a:t>
            </a:r>
          </a:p>
          <a:p>
            <a:pPr>
              <a:buFontTx/>
              <a:buNone/>
            </a:pPr>
            <a:r>
              <a:rPr lang="en-US" sz="2200" dirty="0">
                <a:latin typeface="Times New Roman" pitchFamily="18" charset="0"/>
                <a:cs typeface="Times New Roman" pitchFamily="18" charset="0"/>
              </a:rPr>
              <a:t>   swap (&amp;a, &amp;b) ;</a:t>
            </a:r>
          </a:p>
          <a:p>
            <a:pPr>
              <a:buFontTx/>
              <a:buNone/>
            </a:pP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printf</a:t>
            </a:r>
            <a:r>
              <a:rPr lang="en-US" sz="2200" dirty="0">
                <a:latin typeface="Times New Roman" pitchFamily="18" charset="0"/>
                <a:cs typeface="Times New Roman" pitchFamily="18" charset="0"/>
              </a:rPr>
              <a:t>("a=%d b=%d\n",</a:t>
            </a:r>
            <a:r>
              <a:rPr lang="en-US" sz="2200" dirty="0" err="1">
                <a:latin typeface="Times New Roman" pitchFamily="18" charset="0"/>
                <a:cs typeface="Times New Roman" pitchFamily="18" charset="0"/>
              </a:rPr>
              <a:t>a,b</a:t>
            </a:r>
            <a:r>
              <a:rPr lang="en-US" sz="2200" dirty="0">
                <a:latin typeface="Times New Roman" pitchFamily="18" charset="0"/>
                <a:cs typeface="Times New Roman" pitchFamily="18" charset="0"/>
              </a:rPr>
              <a:t>) ;</a:t>
            </a:r>
          </a:p>
          <a:p>
            <a:pPr>
              <a:buFontTx/>
              <a:buNone/>
            </a:pPr>
            <a:r>
              <a:rPr lang="en-US" sz="2200" dirty="0">
                <a:latin typeface="Times New Roman" pitchFamily="18" charset="0"/>
                <a:cs typeface="Times New Roman" pitchFamily="18" charset="0"/>
              </a:rPr>
              <a:t>   return 0 ;</a:t>
            </a:r>
          </a:p>
          <a:p>
            <a:pPr>
              <a:buFontTx/>
              <a:buNone/>
            </a:pPr>
            <a:r>
              <a:rPr lang="en-US" sz="2200"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
        <p:nvSpPr>
          <p:cNvPr id="3" name="Rectangle 2"/>
          <p:cNvSpPr/>
          <p:nvPr/>
        </p:nvSpPr>
        <p:spPr>
          <a:xfrm>
            <a:off x="1711569" y="869068"/>
            <a:ext cx="5205046" cy="492443"/>
          </a:xfrm>
          <a:prstGeom prst="rect">
            <a:avLst/>
          </a:prstGeom>
        </p:spPr>
        <p:txBody>
          <a:bodyPr wrap="square">
            <a:spAutoFit/>
          </a:bodyPr>
          <a:lstStyle/>
          <a:p>
            <a:pPr algn="ctr"/>
            <a:r>
              <a:rPr lang="en-US" sz="2600" b="1" dirty="0" smtClean="0">
                <a:solidFill>
                  <a:srgbClr val="C00000"/>
                </a:solidFill>
                <a:latin typeface="Bookman Old Style" panose="02050604050505020204" pitchFamily="18" charset="0"/>
              </a:rPr>
              <a:t>POINTERS AND FUNCTIONS</a:t>
            </a:r>
            <a:endParaRPr lang="en-US" sz="2600" dirty="0"/>
          </a:p>
        </p:txBody>
      </p:sp>
      <p:sp>
        <p:nvSpPr>
          <p:cNvPr id="10" name="Rectangle 4"/>
          <p:cNvSpPr txBox="1">
            <a:spLocks noChangeArrowheads="1"/>
          </p:cNvSpPr>
          <p:nvPr/>
        </p:nvSpPr>
        <p:spPr>
          <a:xfrm>
            <a:off x="4500563" y="1828800"/>
            <a:ext cx="4484687" cy="336452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Tx/>
              <a:buNone/>
            </a:pPr>
            <a:r>
              <a:rPr lang="en-US" sz="2200" dirty="0" smtClean="0">
                <a:latin typeface="Times New Roman" pitchFamily="18" charset="0"/>
                <a:cs typeface="Times New Roman" pitchFamily="18" charset="0"/>
              </a:rPr>
              <a:t>void swap( </a:t>
            </a:r>
            <a:r>
              <a:rPr lang="en-US" sz="2200" dirty="0" err="1" smtClean="0">
                <a:latin typeface="Times New Roman" pitchFamily="18" charset="0"/>
                <a:cs typeface="Times New Roman" pitchFamily="18" charset="0"/>
              </a:rPr>
              <a:t>int</a:t>
            </a:r>
            <a:r>
              <a:rPr lang="en-US" sz="2200" dirty="0" smtClean="0">
                <a:latin typeface="Times New Roman" pitchFamily="18" charset="0"/>
                <a:cs typeface="Times New Roman" pitchFamily="18" charset="0"/>
              </a:rPr>
              <a:t> *a, </a:t>
            </a:r>
            <a:r>
              <a:rPr lang="en-US" sz="2200" dirty="0" err="1" smtClean="0">
                <a:latin typeface="Times New Roman" pitchFamily="18" charset="0"/>
                <a:cs typeface="Times New Roman" pitchFamily="18" charset="0"/>
              </a:rPr>
              <a:t>int</a:t>
            </a:r>
            <a:r>
              <a:rPr lang="en-US" sz="2200" dirty="0" smtClean="0">
                <a:latin typeface="Times New Roman" pitchFamily="18" charset="0"/>
                <a:cs typeface="Times New Roman" pitchFamily="18" charset="0"/>
              </a:rPr>
              <a:t> *b )</a:t>
            </a:r>
          </a:p>
          <a:p>
            <a:pPr>
              <a:buFontTx/>
              <a:buNone/>
            </a:pPr>
            <a:r>
              <a:rPr lang="en-US" sz="2200" dirty="0" smtClean="0">
                <a:latin typeface="Times New Roman" pitchFamily="18" charset="0"/>
                <a:cs typeface="Times New Roman" pitchFamily="18" charset="0"/>
              </a:rPr>
              <a:t>{</a:t>
            </a:r>
          </a:p>
          <a:p>
            <a:pPr>
              <a:buFontTx/>
              <a:buNone/>
            </a:pP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int</a:t>
            </a:r>
            <a:r>
              <a:rPr lang="en-US" sz="2200" dirty="0" smtClean="0">
                <a:latin typeface="Times New Roman" pitchFamily="18" charset="0"/>
                <a:cs typeface="Times New Roman" pitchFamily="18" charset="0"/>
              </a:rPr>
              <a:t> temp;</a:t>
            </a:r>
          </a:p>
          <a:p>
            <a:pPr>
              <a:buFontTx/>
              <a:buNone/>
            </a:pPr>
            <a:r>
              <a:rPr lang="en-US" sz="2200" dirty="0" smtClean="0">
                <a:latin typeface="Times New Roman" pitchFamily="18" charset="0"/>
                <a:cs typeface="Times New Roman" pitchFamily="18" charset="0"/>
              </a:rPr>
              <a:t>   temp= *a;  *a= *b;  *b = temp ;</a:t>
            </a:r>
          </a:p>
          <a:p>
            <a:pPr>
              <a:buFontTx/>
              <a:buNone/>
            </a:pP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printf</a:t>
            </a:r>
            <a:r>
              <a:rPr lang="en-US" sz="2200" dirty="0" smtClean="0">
                <a:latin typeface="Times New Roman" pitchFamily="18" charset="0"/>
                <a:cs typeface="Times New Roman" pitchFamily="18" charset="0"/>
              </a:rPr>
              <a:t> ("a=%d  b=%d\n", *a, *b);</a:t>
            </a:r>
          </a:p>
          <a:p>
            <a:pPr>
              <a:buFontTx/>
              <a:buNone/>
            </a:pPr>
            <a:r>
              <a:rPr lang="en-US" sz="2200" dirty="0" smtClean="0">
                <a:latin typeface="Times New Roman" pitchFamily="18" charset="0"/>
                <a:cs typeface="Times New Roman" pitchFamily="18" charset="0"/>
              </a:rPr>
              <a:t>}</a:t>
            </a:r>
          </a:p>
          <a:p>
            <a:pPr>
              <a:buFontTx/>
              <a:buNone/>
            </a:pPr>
            <a:r>
              <a:rPr lang="en-US" sz="2200" i="1" dirty="0" smtClean="0">
                <a:latin typeface="Times New Roman" pitchFamily="18" charset="0"/>
                <a:cs typeface="Times New Roman" pitchFamily="18" charset="0"/>
              </a:rPr>
              <a:t>Results:</a:t>
            </a:r>
          </a:p>
          <a:p>
            <a:pPr>
              <a:buFontTx/>
              <a:buNone/>
            </a:pPr>
            <a:r>
              <a:rPr lang="en-US" sz="2200" dirty="0" smtClean="0">
                <a:latin typeface="Times New Roman" pitchFamily="18" charset="0"/>
                <a:cs typeface="Times New Roman" pitchFamily="18" charset="0"/>
              </a:rPr>
              <a:t>	a=5  b=6</a:t>
            </a:r>
          </a:p>
          <a:p>
            <a:pPr>
              <a:buFontTx/>
              <a:buNone/>
            </a:pPr>
            <a:r>
              <a:rPr lang="en-US" sz="2200" dirty="0" smtClean="0">
                <a:latin typeface="Times New Roman" pitchFamily="18" charset="0"/>
                <a:cs typeface="Times New Roman" pitchFamily="18" charset="0"/>
              </a:rPr>
              <a:t>	a=6  b=5</a:t>
            </a:r>
          </a:p>
          <a:p>
            <a:pPr>
              <a:buFontTx/>
              <a:buNone/>
            </a:pPr>
            <a:r>
              <a:rPr lang="en-US" sz="2200" dirty="0" smtClean="0">
                <a:latin typeface="Times New Roman" pitchFamily="18" charset="0"/>
                <a:cs typeface="Times New Roman" pitchFamily="18" charset="0"/>
              </a:rPr>
              <a:t>	a=6  b=5</a:t>
            </a:r>
            <a:endParaRPr lang="en-US" sz="2000" dirty="0">
              <a:latin typeface="Times New Roman" pitchFamily="18" charset="0"/>
              <a:cs typeface="Times New Roman" pitchFamily="18" charset="0"/>
            </a:endParaRPr>
          </a:p>
        </p:txBody>
      </p:sp>
      <p:sp>
        <p:nvSpPr>
          <p:cNvPr id="8" name="Footer Placeholder 7"/>
          <p:cNvSpPr>
            <a:spLocks noGrp="1"/>
          </p:cNvSpPr>
          <p:nvPr>
            <p:ph type="ftr" sz="quarter" idx="11"/>
          </p:nvPr>
        </p:nvSpPr>
        <p:spPr>
          <a:xfrm>
            <a:off x="105508" y="6356351"/>
            <a:ext cx="6295292" cy="365125"/>
          </a:xfrm>
        </p:spPr>
        <p:txBody>
          <a:bodyPr/>
          <a:lstStyle/>
          <a:p>
            <a:r>
              <a:rPr lang="en-US" sz="1600" b="1" i="1" dirty="0" smtClean="0">
                <a:effectLst>
                  <a:outerShdw blurRad="38100" dist="38100" dir="2700000" algn="tl">
                    <a:srgbClr val="000000">
                      <a:alpha val="43137"/>
                    </a:srgbClr>
                  </a:outerShdw>
                </a:effectLst>
                <a:latin typeface="Constantia" pitchFamily="18" charset="0"/>
              </a:rPr>
              <a:t>Pointers in C, </a:t>
            </a:r>
            <a:r>
              <a:rPr lang="en-US" sz="1600" b="1" i="1" dirty="0" err="1" smtClean="0">
                <a:effectLst>
                  <a:outerShdw blurRad="38100" dist="38100" dir="2700000" algn="tl">
                    <a:srgbClr val="000000">
                      <a:alpha val="43137"/>
                    </a:srgbClr>
                  </a:outerShdw>
                </a:effectLst>
                <a:latin typeface="Constantia" pitchFamily="18" charset="0"/>
              </a:rPr>
              <a:t>Neethu</a:t>
            </a:r>
            <a:r>
              <a:rPr lang="en-US" sz="1600" b="1" i="1" dirty="0" smtClean="0">
                <a:effectLst>
                  <a:outerShdw blurRad="38100" dist="38100" dir="2700000" algn="tl">
                    <a:srgbClr val="000000">
                      <a:alpha val="43137"/>
                    </a:srgbClr>
                  </a:outerShdw>
                </a:effectLst>
                <a:latin typeface="Constantia" pitchFamily="18" charset="0"/>
              </a:rPr>
              <a:t> Narayanan, St. Mary's College, </a:t>
            </a:r>
            <a:r>
              <a:rPr lang="en-US" sz="1600" b="1" i="1" dirty="0" err="1" smtClean="0">
                <a:effectLst>
                  <a:outerShdw blurRad="38100" dist="38100" dir="2700000" algn="tl">
                    <a:srgbClr val="000000">
                      <a:alpha val="43137"/>
                    </a:srgbClr>
                  </a:outerShdw>
                </a:effectLst>
                <a:latin typeface="Constantia" pitchFamily="18" charset="0"/>
              </a:rPr>
              <a:t>Thrissur</a:t>
            </a:r>
            <a:endParaRPr lang="en-IN" sz="1600" b="1" i="1" dirty="0">
              <a:effectLst>
                <a:outerShdw blurRad="38100" dist="38100" dir="2700000" algn="tl">
                  <a:srgbClr val="000000">
                    <a:alpha val="43137"/>
                  </a:srgbClr>
                </a:outerShdw>
              </a:effectLst>
              <a:latin typeface="Constantia" pitchFamily="18" charset="0"/>
            </a:endParaRPr>
          </a:p>
        </p:txBody>
      </p:sp>
    </p:spTree>
    <p:extLst>
      <p:ext uri="{BB962C8B-B14F-4D97-AF65-F5344CB8AC3E}">
        <p14:creationId xmlns:p14="http://schemas.microsoft.com/office/powerpoint/2010/main" xmlns="" val="6502070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218</TotalTime>
  <Words>843</Words>
  <Application>Microsoft Office PowerPoint</Application>
  <PresentationFormat>On-screen Show (4:3)</PresentationFormat>
  <Paragraphs>165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Avinz</dc:creator>
  <cp:lastModifiedBy>admission</cp:lastModifiedBy>
  <cp:revision>107</cp:revision>
  <dcterms:created xsi:type="dcterms:W3CDTF">2018-12-04T06:33:32Z</dcterms:created>
  <dcterms:modified xsi:type="dcterms:W3CDTF">2019-06-21T03:55:09Z</dcterms:modified>
</cp:coreProperties>
</file>