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333" r:id="rId4"/>
    <p:sldId id="318" r:id="rId5"/>
    <p:sldId id="362" r:id="rId6"/>
    <p:sldId id="322" r:id="rId7"/>
    <p:sldId id="363" r:id="rId8"/>
    <p:sldId id="323" r:id="rId9"/>
    <p:sldId id="366" r:id="rId10"/>
    <p:sldId id="364" r:id="rId11"/>
    <p:sldId id="324" r:id="rId12"/>
    <p:sldId id="361" r:id="rId13"/>
    <p:sldId id="367" r:id="rId14"/>
    <p:sldId id="325" r:id="rId15"/>
    <p:sldId id="326" r:id="rId16"/>
    <p:sldId id="365" r:id="rId17"/>
    <p:sldId id="327" r:id="rId18"/>
    <p:sldId id="328" r:id="rId19"/>
    <p:sldId id="329" r:id="rId20"/>
    <p:sldId id="33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1308" y="-102"/>
      </p:cViewPr>
      <p:guideLst>
        <p:guide orient="horz" pos="2154"/>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93A24-685C-47EF-A629-502D73F5DEA8}" type="datetimeFigureOut">
              <a:rPr lang="en-US" smtClean="0"/>
              <a:pPr/>
              <a:t>20/Jun/2019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8182-CCB6-4453-B1D7-DD1C1BADD3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20-06-2019</a:t>
            </a:fld>
            <a:endParaRPr lang="en-IN"/>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a:stretch>
        </a:blipFill>
        <a:effectLst/>
      </p:bgPr>
    </p:bg>
    <p:spTree>
      <p:nvGrpSpPr>
        <p:cNvPr id="1" name=""/>
        <p:cNvGrpSpPr/>
        <p:nvPr/>
      </p:nvGrpSpPr>
      <p:grpSpPr>
        <a:xfrm>
          <a:off x="0" y="0"/>
          <a:ext cx="0" cy="0"/>
          <a:chOff x="0" y="0"/>
          <a:chExt cx="0" cy="0"/>
        </a:xfrm>
      </p:grpSpPr>
      <p:sp>
        <p:nvSpPr>
          <p:cNvPr id="4" name="TextBox 3"/>
          <p:cNvSpPr txBox="1"/>
          <p:nvPr/>
        </p:nvSpPr>
        <p:spPr>
          <a:xfrm>
            <a:off x="474345" y="594270"/>
            <a:ext cx="8669655" cy="1200329"/>
          </a:xfrm>
          <a:prstGeom prst="rect">
            <a:avLst/>
          </a:prstGeom>
          <a:noFill/>
        </p:spPr>
        <p:txBody>
          <a:bodyPr wrap="square" rtlCol="0">
            <a:spAutoFit/>
          </a:bodyPr>
          <a:lstStyle/>
          <a:p>
            <a:pPr algn="ctr"/>
            <a:r>
              <a:rPr lang="en-IN" sz="3600" b="1" dirty="0" smtClean="0">
                <a:solidFill>
                  <a:srgbClr val="C00000"/>
                </a:solidFill>
                <a:latin typeface="Bookman Old Style" pitchFamily="18" charset="0"/>
                <a:cs typeface="Times New Roman" panose="02020603050405020304" pitchFamily="18" charset="0"/>
              </a:rPr>
              <a:t>S</a:t>
            </a:r>
            <a:r>
              <a:rPr lang="en-US" altLang="en-IN" sz="3600" b="1" dirty="0" err="1" smtClean="0">
                <a:solidFill>
                  <a:srgbClr val="C00000"/>
                </a:solidFill>
                <a:latin typeface="Bookman Old Style" pitchFamily="18" charset="0"/>
                <a:cs typeface="Times New Roman" panose="02020603050405020304" pitchFamily="18" charset="0"/>
              </a:rPr>
              <a:t>ergei</a:t>
            </a:r>
            <a:r>
              <a:rPr lang="en-IN" sz="3600" b="1" dirty="0" smtClean="0">
                <a:solidFill>
                  <a:srgbClr val="C00000"/>
                </a:solidFill>
                <a:latin typeface="Bookman Old Style" pitchFamily="18" charset="0"/>
                <a:cs typeface="Times New Roman" panose="02020603050405020304" pitchFamily="18" charset="0"/>
              </a:rPr>
              <a:t> N</a:t>
            </a:r>
            <a:r>
              <a:rPr lang="en-US" altLang="en-IN" sz="3600" b="1" dirty="0" err="1" smtClean="0">
                <a:solidFill>
                  <a:srgbClr val="C00000"/>
                </a:solidFill>
                <a:latin typeface="Bookman Old Style" pitchFamily="18" charset="0"/>
                <a:cs typeface="Times New Roman" panose="02020603050405020304" pitchFamily="18" charset="0"/>
              </a:rPr>
              <a:t>ikolaievich</a:t>
            </a:r>
            <a:r>
              <a:rPr lang="en-IN" sz="3600" b="1" dirty="0" smtClean="0">
                <a:solidFill>
                  <a:srgbClr val="C00000"/>
                </a:solidFill>
                <a:latin typeface="Bookman Old Style" pitchFamily="18" charset="0"/>
                <a:cs typeface="Times New Roman" panose="02020603050405020304" pitchFamily="18" charset="0"/>
              </a:rPr>
              <a:t> W</a:t>
            </a:r>
            <a:r>
              <a:rPr lang="en-US" altLang="en-IN" sz="3600" b="1" dirty="0" err="1" smtClean="0">
                <a:solidFill>
                  <a:srgbClr val="C00000"/>
                </a:solidFill>
                <a:latin typeface="Bookman Old Style" pitchFamily="18" charset="0"/>
                <a:cs typeface="Times New Roman" panose="02020603050405020304" pitchFamily="18" charset="0"/>
              </a:rPr>
              <a:t>inogradsky</a:t>
            </a:r>
            <a:r>
              <a:rPr lang="en-IN" sz="3600" b="1" dirty="0" smtClean="0">
                <a:solidFill>
                  <a:srgbClr val="C00000"/>
                </a:solidFill>
                <a:latin typeface="Bookman Old Style" pitchFamily="18" charset="0"/>
                <a:cs typeface="Times New Roman" panose="02020603050405020304" pitchFamily="18" charset="0"/>
              </a:rPr>
              <a:t> </a:t>
            </a:r>
            <a:r>
              <a:rPr lang="en-US" altLang="en-IN" sz="3600" b="1" dirty="0" smtClean="0">
                <a:solidFill>
                  <a:srgbClr val="C00000"/>
                </a:solidFill>
                <a:latin typeface="Bookman Old Style" pitchFamily="18" charset="0"/>
                <a:cs typeface="Times New Roman" panose="02020603050405020304" pitchFamily="18" charset="0"/>
              </a:rPr>
              <a:t>And </a:t>
            </a:r>
            <a:r>
              <a:rPr lang="en-US" altLang="en-IN" sz="3600" b="1" dirty="0" err="1" smtClean="0">
                <a:solidFill>
                  <a:srgbClr val="C00000"/>
                </a:solidFill>
                <a:latin typeface="Bookman Old Style" pitchFamily="18" charset="0"/>
                <a:cs typeface="Times New Roman" panose="02020603050405020304" pitchFamily="18" charset="0"/>
              </a:rPr>
              <a:t>Martinus</a:t>
            </a:r>
            <a:r>
              <a:rPr lang="en-US" altLang="en-IN" sz="3600" b="1" dirty="0" smtClean="0">
                <a:solidFill>
                  <a:srgbClr val="C00000"/>
                </a:solidFill>
                <a:latin typeface="Bookman Old Style" pitchFamily="18" charset="0"/>
                <a:cs typeface="Times New Roman" panose="02020603050405020304" pitchFamily="18" charset="0"/>
              </a:rPr>
              <a:t> Willem </a:t>
            </a:r>
            <a:r>
              <a:rPr lang="en-US" altLang="en-IN" sz="3600" b="1" dirty="0" err="1" smtClean="0">
                <a:solidFill>
                  <a:srgbClr val="C00000"/>
                </a:solidFill>
                <a:latin typeface="Bookman Old Style" pitchFamily="18" charset="0"/>
                <a:cs typeface="Times New Roman" panose="02020603050405020304" pitchFamily="18" charset="0"/>
              </a:rPr>
              <a:t>Beijerinck</a:t>
            </a:r>
            <a:endParaRPr lang="en-US" altLang="en-IN" sz="3600" b="1" dirty="0">
              <a:solidFill>
                <a:srgbClr val="C00000"/>
              </a:solidFill>
              <a:latin typeface="Bookman Old Style" pitchFamily="18" charset="0"/>
              <a:cs typeface="Times New Roman" panose="02020603050405020304" pitchFamily="18" charset="0"/>
            </a:endParaRPr>
          </a:p>
        </p:txBody>
      </p:sp>
      <p:sp>
        <p:nvSpPr>
          <p:cNvPr id="6" name="TextBox 5"/>
          <p:cNvSpPr txBox="1"/>
          <p:nvPr/>
        </p:nvSpPr>
        <p:spPr>
          <a:xfrm>
            <a:off x="4145475" y="3314700"/>
            <a:ext cx="3907567" cy="430887"/>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7" name="Rectangle 6"/>
          <p:cNvSpPr/>
          <p:nvPr/>
        </p:nvSpPr>
        <p:spPr>
          <a:xfrm>
            <a:off x="3454309" y="3053534"/>
            <a:ext cx="5689691" cy="1569660"/>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Dr. </a:t>
            </a:r>
            <a:r>
              <a:rPr lang="en-US" sz="2400" dirty="0" err="1" smtClean="0">
                <a:latin typeface="Times New Roman" panose="02020603050405020304" pitchFamily="18" charset="0"/>
                <a:cs typeface="Times New Roman" panose="02020603050405020304" pitchFamily="18" charset="0"/>
              </a:rPr>
              <a:t>Greeshma</a:t>
            </a:r>
            <a:r>
              <a:rPr lang="en-US" sz="2400" dirty="0" smtClean="0">
                <a:latin typeface="Times New Roman" panose="02020603050405020304" pitchFamily="18" charset="0"/>
                <a:cs typeface="Times New Roman" panose="02020603050405020304" pitchFamily="18" charset="0"/>
              </a:rPr>
              <a:t> P.V</a:t>
            </a:r>
          </a:p>
          <a:p>
            <a:r>
              <a:rPr lang="en-US" sz="2400" dirty="0" smtClean="0">
                <a:latin typeface="Times New Roman" panose="02020603050405020304" pitchFamily="18" charset="0"/>
                <a:cs typeface="Times New Roman" panose="02020603050405020304" pitchFamily="18" charset="0"/>
              </a:rPr>
              <a:t>Assistant Professor</a:t>
            </a:r>
          </a:p>
          <a:p>
            <a:r>
              <a:rPr lang="en-US" sz="2400" dirty="0" smtClean="0">
                <a:latin typeface="Times New Roman" panose="02020603050405020304" pitchFamily="18" charset="0"/>
                <a:cs typeface="Times New Roman" panose="02020603050405020304" pitchFamily="18" charset="0"/>
              </a:rPr>
              <a:t>Department of Microbiology</a:t>
            </a:r>
          </a:p>
          <a:p>
            <a:r>
              <a:rPr lang="en-US" sz="2400" dirty="0" smtClean="0">
                <a:latin typeface="Times New Roman" panose="02020603050405020304" pitchFamily="18" charset="0"/>
                <a:cs typeface="Times New Roman" panose="02020603050405020304" pitchFamily="18" charset="0"/>
              </a:rPr>
              <a:t>St. Mary’s </a:t>
            </a:r>
            <a:r>
              <a:rPr lang="en-US" sz="2400" smtClean="0">
                <a:latin typeface="Times New Roman" panose="02020603050405020304" pitchFamily="18" charset="0"/>
                <a:cs typeface="Times New Roman" panose="02020603050405020304" pitchFamily="18" charset="0"/>
              </a:rPr>
              <a:t>College,Thrissur</a:t>
            </a:r>
            <a:endParaRPr 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074" y="6380543"/>
            <a:ext cx="5429250" cy="245110"/>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Sergei N Winogradsky and Martinus W Beijerinck, Dr. </a:t>
            </a:r>
            <a:r>
              <a:rPr lang="en-US" sz="1000" b="1" dirty="0" err="1" smtClean="0">
                <a:latin typeface="Arial" panose="020B0604020202020204" pitchFamily="34" charset="0"/>
                <a:cs typeface="Arial" panose="020B0604020202020204" pitchFamily="34" charset="0"/>
              </a:rPr>
              <a:t>Greeshma</a:t>
            </a:r>
            <a:r>
              <a:rPr lang="en-US" sz="1000" b="1" dirty="0" smtClean="0">
                <a:latin typeface="Arial" panose="020B0604020202020204" pitchFamily="34" charset="0"/>
                <a:cs typeface="Arial" panose="020B0604020202020204" pitchFamily="34" charset="0"/>
              </a:rPr>
              <a:t> P.V, </a:t>
            </a:r>
            <a:r>
              <a:rPr lang="en-US" sz="1000" b="1" dirty="0" err="1" smtClean="0">
                <a:latin typeface="Arial" panose="020B0604020202020204" pitchFamily="34" charset="0"/>
                <a:cs typeface="Arial" panose="020B0604020202020204" pitchFamily="34" charset="0"/>
              </a:rPr>
              <a:t>St.Mary’s</a:t>
            </a:r>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College</a:t>
            </a:r>
            <a:endParaRPr lang="en-IN" sz="1000" b="1" dirty="0">
              <a:latin typeface="Arial" panose="020B0604020202020204" pitchFamily="34" charset="0"/>
              <a:cs typeface="Arial" panose="020B0604020202020204" pitchFamily="34" charset="0"/>
            </a:endParaRPr>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7" name="Rectangle 6"/>
          <p:cNvSpPr/>
          <p:nvPr/>
        </p:nvSpPr>
        <p:spPr>
          <a:xfrm>
            <a:off x="509451" y="903072"/>
            <a:ext cx="7628709" cy="4355038"/>
          </a:xfrm>
          <a:prstGeom prst="rect">
            <a:avLst/>
          </a:prstGeom>
        </p:spPr>
        <p:txBody>
          <a:bodyPr wrap="square">
            <a:spAutoFit/>
          </a:bodyPr>
          <a:lstStyle/>
          <a:p>
            <a:pPr marL="285750" indent="-285750" algn="just">
              <a:lnSpc>
                <a:spcPct val="100000"/>
              </a:lnSpc>
              <a:buFont typeface="Arial" panose="020B0604020202020204" pitchFamily="34" charset="0"/>
              <a:buChar char="•"/>
            </a:pPr>
            <a:r>
              <a:rPr lang="en-US" altLang="en-US" sz="2600" b="1" dirty="0" smtClean="0">
                <a:solidFill>
                  <a:srgbClr val="C00000"/>
                </a:solidFill>
                <a:latin typeface="Bookman Old Style" pitchFamily="18" charset="0"/>
                <a:cs typeface="Times New Roman" panose="02020603050405020304" pitchFamily="18" charset="0"/>
              </a:rPr>
              <a:t>Chemosynthesis</a:t>
            </a:r>
          </a:p>
          <a:p>
            <a:pPr marL="285750" indent="-285750" algn="just">
              <a:lnSpc>
                <a:spcPct val="100000"/>
              </a:lnSpc>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en-US" sz="2200" dirty="0" err="1" smtClean="0">
                <a:latin typeface="Times New Roman" panose="02020603050405020304" pitchFamily="18" charset="0"/>
                <a:cs typeface="Times New Roman" panose="02020603050405020304" pitchFamily="18" charset="0"/>
              </a:rPr>
              <a:t>Winogradsky</a:t>
            </a:r>
            <a:r>
              <a:rPr lang="en-US" altLang="en-US" sz="2200" dirty="0" smtClean="0">
                <a:latin typeface="Times New Roman" panose="02020603050405020304" pitchFamily="18" charset="0"/>
                <a:cs typeface="Times New Roman" panose="02020603050405020304" pitchFamily="18" charset="0"/>
              </a:rPr>
              <a:t> discovered an entirely new process – chemosynthesis – in which organisms use chemical reactions rather than light as the energy source to build organic matter.</a:t>
            </a:r>
          </a:p>
          <a:p>
            <a:pPr marL="285750" indent="-285750" algn="just">
              <a:lnSpc>
                <a:spcPct val="150000"/>
              </a:lnSpc>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In the case of </a:t>
            </a:r>
            <a:r>
              <a:rPr lang="en-US" altLang="en-US" sz="2200" dirty="0" err="1" smtClean="0">
                <a:latin typeface="Times New Roman" panose="02020603050405020304" pitchFamily="18" charset="0"/>
                <a:cs typeface="Times New Roman" panose="02020603050405020304" pitchFamily="18" charset="0"/>
              </a:rPr>
              <a:t>Beggiatoa</a:t>
            </a:r>
            <a:r>
              <a:rPr lang="en-US" altLang="en-US" sz="2200" dirty="0" smtClean="0">
                <a:latin typeface="Times New Roman" panose="02020603050405020304" pitchFamily="18" charset="0"/>
                <a:cs typeface="Times New Roman" panose="02020603050405020304" pitchFamily="18" charset="0"/>
              </a:rPr>
              <a:t>, the energy is produced by the reaction of hydrogen sulfide with oxygen.</a:t>
            </a:r>
          </a:p>
          <a:p>
            <a:pPr marL="285750" indent="-285750" algn="just">
              <a:lnSpc>
                <a:spcPct val="150000"/>
              </a:lnSpc>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In the case of nitrogen fixing bacteria, the energy is produced by the oxidation of nitrogen and its compounds.</a:t>
            </a:r>
            <a:endParaRPr lang="en-US" alt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3"/>
          <a:stretch>
            <a:fillRect/>
          </a:stretch>
        </p:blipFill>
        <p:spPr>
          <a:xfrm>
            <a:off x="671830" y="720725"/>
            <a:ext cx="7220585" cy="5415915"/>
          </a:xfrm>
          <a:prstGeom prst="rect">
            <a:avLst/>
          </a:prstGeom>
        </p:spPr>
      </p:pic>
      <p:sp>
        <p:nvSpPr>
          <p:cNvPr id="8" name="TextBox 7"/>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469265" y="150495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2328" y="1246869"/>
            <a:ext cx="7890963" cy="5509200"/>
          </a:xfrm>
          <a:prstGeom prst="rect">
            <a:avLst/>
          </a:prstGeom>
        </p:spPr>
        <p:txBody>
          <a:bodyPr wrap="square">
            <a:spAutoFit/>
          </a:bodyPr>
          <a:lstStyle/>
          <a:p>
            <a:pPr algn="just">
              <a:lnSpc>
                <a:spcPct val="150000"/>
              </a:lnSpc>
              <a:buFontTx/>
              <a:buChar char="•"/>
            </a:pPr>
            <a:r>
              <a:rPr lang="en-US" altLang="en-US"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Born in </a:t>
            </a:r>
            <a:r>
              <a:rPr lang="en-US" altLang="en-US" sz="2200" dirty="0">
                <a:solidFill>
                  <a:srgbClr val="FF0000"/>
                </a:solidFill>
                <a:latin typeface="Times New Roman" panose="02020603050405020304" pitchFamily="18" charset="0"/>
                <a:cs typeface="Times New Roman" panose="02020603050405020304" pitchFamily="18" charset="0"/>
              </a:rPr>
              <a:t>Amsterdam</a:t>
            </a:r>
            <a:r>
              <a:rPr lang="en-US" altLang="en-US" sz="2200" dirty="0">
                <a:latin typeface="Times New Roman" panose="02020603050405020304" pitchFamily="18" charset="0"/>
                <a:cs typeface="Times New Roman" panose="02020603050405020304" pitchFamily="18" charset="0"/>
              </a:rPr>
              <a:t>, Beijerinck studied at the Technical School of Delft, where he was awarded the degree of Chemical Engineer in 1872. He obtained his </a:t>
            </a:r>
            <a:r>
              <a:rPr lang="en-US" altLang="en-US" sz="2200" dirty="0">
                <a:solidFill>
                  <a:srgbClr val="FF0000"/>
                </a:solidFill>
                <a:latin typeface="Times New Roman" panose="02020603050405020304" pitchFamily="18" charset="0"/>
                <a:cs typeface="Times New Roman" panose="02020603050405020304" pitchFamily="18" charset="0"/>
              </a:rPr>
              <a:t>Doctor of Science </a:t>
            </a:r>
            <a:r>
              <a:rPr lang="en-US" altLang="en-US" sz="2200" dirty="0">
                <a:latin typeface="Times New Roman" panose="02020603050405020304" pitchFamily="18" charset="0"/>
                <a:cs typeface="Times New Roman" panose="02020603050405020304" pitchFamily="18" charset="0"/>
              </a:rPr>
              <a:t>degree from the University of </a:t>
            </a:r>
            <a:r>
              <a:rPr lang="en-US" altLang="en-US" sz="2200" dirty="0">
                <a:solidFill>
                  <a:srgbClr val="FF0000"/>
                </a:solidFill>
                <a:latin typeface="Times New Roman" panose="02020603050405020304" pitchFamily="18" charset="0"/>
                <a:cs typeface="Times New Roman" panose="02020603050405020304" pitchFamily="18" charset="0"/>
              </a:rPr>
              <a:t>Leiden in 1877</a:t>
            </a:r>
            <a:r>
              <a:rPr lang="en-US" altLang="en-US" sz="2200" dirty="0">
                <a:latin typeface="Times New Roman" panose="02020603050405020304" pitchFamily="18" charset="0"/>
                <a:cs typeface="Times New Roman" panose="02020603050405020304" pitchFamily="18" charset="0"/>
              </a:rPr>
              <a:t>.</a:t>
            </a:r>
          </a:p>
          <a:p>
            <a:pPr indent="0" algn="just">
              <a:lnSpc>
                <a:spcPct val="150000"/>
              </a:lnSpc>
              <a:buFontTx/>
              <a:buNone/>
            </a:pPr>
            <a:endParaRPr lang="en-US" altLang="en-US" sz="2200" dirty="0">
              <a:latin typeface="Times New Roman" panose="02020603050405020304" pitchFamily="18" charset="0"/>
              <a:cs typeface="Times New Roman" panose="02020603050405020304" pitchFamily="18" charset="0"/>
            </a:endParaRPr>
          </a:p>
          <a:p>
            <a:pPr algn="just">
              <a:lnSpc>
                <a:spcPct val="150000"/>
              </a:lnSpc>
              <a:buFontTx/>
              <a:buChar char="•"/>
            </a:pPr>
            <a:r>
              <a:rPr lang="en-US" altLang="en-US" sz="2200" dirty="0">
                <a:latin typeface="Times New Roman" panose="02020603050405020304" pitchFamily="18" charset="0"/>
                <a:cs typeface="Times New Roman" panose="02020603050405020304" pitchFamily="18" charset="0"/>
              </a:rPr>
              <a:t> He became a teacher in microbiology at the Agricultural School in Wageningen (now Wageningen University) and later at the Polytechnische Hogeschool Delft (Delft Polytechnic, currently Delft University of Technology) (from 1895)</a:t>
            </a:r>
          </a:p>
          <a:p>
            <a:pPr indent="0" algn="just">
              <a:lnSpc>
                <a:spcPct val="150000"/>
              </a:lnSpc>
              <a:buFontTx/>
              <a:buNone/>
            </a:pPr>
            <a:endParaRPr lang="en-US" altLang="en-US" sz="2200" dirty="0">
              <a:latin typeface="Times New Roman" panose="02020603050405020304" pitchFamily="18" charset="0"/>
              <a:cs typeface="Times New Roman" panose="02020603050405020304" pitchFamily="18" charset="0"/>
            </a:endParaRPr>
          </a:p>
          <a:p>
            <a:pPr algn="just">
              <a:buFontTx/>
              <a:buChar char="•"/>
            </a:pPr>
            <a:endParaRPr lang="en-US" altLang="en-US" sz="22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469265" y="150495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2328" y="1259932"/>
            <a:ext cx="8348164" cy="4094198"/>
          </a:xfrm>
          <a:prstGeom prst="rect">
            <a:avLst/>
          </a:prstGeom>
        </p:spPr>
        <p:txBody>
          <a:bodyPr wrap="square">
            <a:spAutoFit/>
          </a:bodyPr>
          <a:lstStyle/>
          <a:p>
            <a:pPr algn="just">
              <a:lnSpc>
                <a:spcPct val="150000"/>
              </a:lnSpc>
              <a:buFontTx/>
              <a:buChar char="•"/>
            </a:pPr>
            <a:r>
              <a:rPr lang="en-US" altLang="en-US" dirty="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He established the Delft School of Microbiology. His studies of agricultural and industrial microbiology yielded fundamental discoveries in the field of biology.</a:t>
            </a:r>
          </a:p>
          <a:p>
            <a:pPr indent="0" algn="just">
              <a:lnSpc>
                <a:spcPct val="150000"/>
              </a:lnSpc>
              <a:buFontTx/>
              <a:buNone/>
            </a:pPr>
            <a:endParaRPr lang="en-US" altLang="en-US" sz="2200" dirty="0" smtClean="0">
              <a:latin typeface="Times New Roman" panose="02020603050405020304" pitchFamily="18" charset="0"/>
              <a:cs typeface="Times New Roman" panose="02020603050405020304" pitchFamily="18" charset="0"/>
            </a:endParaRPr>
          </a:p>
          <a:p>
            <a:pPr algn="just">
              <a:lnSpc>
                <a:spcPct val="150000"/>
              </a:lnSpc>
              <a:buFontTx/>
              <a:buChar char="•"/>
            </a:pP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Beijerinck</a:t>
            </a:r>
            <a:r>
              <a:rPr lang="en-US" altLang="en-US" sz="2200" dirty="0" smtClean="0">
                <a:latin typeface="Times New Roman" panose="02020603050405020304" pitchFamily="18" charset="0"/>
                <a:cs typeface="Times New Roman" panose="02020603050405020304" pitchFamily="18" charset="0"/>
              </a:rPr>
              <a:t> never studied human disease. </a:t>
            </a:r>
          </a:p>
          <a:p>
            <a:pPr indent="0" algn="just">
              <a:lnSpc>
                <a:spcPct val="150000"/>
              </a:lnSpc>
              <a:buFontTx/>
              <a:buNone/>
            </a:pPr>
            <a:endParaRPr lang="en-US" altLang="en-US" sz="2200" dirty="0" smtClean="0">
              <a:latin typeface="Times New Roman" panose="02020603050405020304" pitchFamily="18" charset="0"/>
              <a:cs typeface="Times New Roman" panose="02020603050405020304" pitchFamily="18" charset="0"/>
            </a:endParaRPr>
          </a:p>
          <a:p>
            <a:pPr algn="just">
              <a:lnSpc>
                <a:spcPct val="150000"/>
              </a:lnSpc>
              <a:buFontTx/>
              <a:buChar char="•"/>
            </a:pPr>
            <a:r>
              <a:rPr lang="en-US" altLang="en-US" sz="2200" dirty="0" smtClean="0">
                <a:latin typeface="Times New Roman" panose="02020603050405020304" pitchFamily="18" charset="0"/>
                <a:cs typeface="Times New Roman" panose="02020603050405020304" pitchFamily="18" charset="0"/>
              </a:rPr>
              <a:t> In 1885 he became member of the Royal Netherlands Academy of Arts and Sciences</a:t>
            </a:r>
            <a:endParaRPr lang="en-US" alt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TextBox 3"/>
          <p:cNvSpPr txBox="1"/>
          <p:nvPr/>
        </p:nvSpPr>
        <p:spPr>
          <a:xfrm>
            <a:off x="151074" y="6380543"/>
            <a:ext cx="5429250" cy="245110"/>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Sergei N Winogradsky and Martinus W Beijerinck, Dr. </a:t>
            </a:r>
            <a:r>
              <a:rPr lang="en-US" sz="1000" b="1" dirty="0" err="1" smtClean="0">
                <a:latin typeface="Arial" panose="020B0604020202020204" pitchFamily="34" charset="0"/>
                <a:cs typeface="Arial" panose="020B0604020202020204" pitchFamily="34" charset="0"/>
              </a:rPr>
              <a:t>Greeshma</a:t>
            </a:r>
            <a:r>
              <a:rPr lang="en-US" sz="1000" b="1" dirty="0" smtClean="0">
                <a:latin typeface="Arial" panose="020B0604020202020204" pitchFamily="34" charset="0"/>
                <a:cs typeface="Arial" panose="020B0604020202020204" pitchFamily="34" charset="0"/>
              </a:rPr>
              <a:t> P.V, </a:t>
            </a:r>
            <a:r>
              <a:rPr lang="en-US" sz="1000" b="1" dirty="0" err="1" smtClean="0">
                <a:latin typeface="Arial" panose="020B0604020202020204" pitchFamily="34" charset="0"/>
                <a:cs typeface="Arial" panose="020B0604020202020204" pitchFamily="34" charset="0"/>
              </a:rPr>
              <a:t>St.Mary’s</a:t>
            </a:r>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College</a:t>
            </a:r>
            <a:endParaRPr lang="en-IN" sz="1000" b="1" dirty="0">
              <a:latin typeface="Arial" panose="020B0604020202020204" pitchFamily="34" charset="0"/>
              <a:cs typeface="Arial" panose="020B0604020202020204" pitchFamily="34" charset="0"/>
            </a:endParaRPr>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3"/>
          <a:stretch>
            <a:fillRect/>
          </a:stretch>
        </p:blipFill>
        <p:spPr>
          <a:xfrm>
            <a:off x="457200" y="727089"/>
            <a:ext cx="7106194" cy="533589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9276" y="1053465"/>
            <a:ext cx="8111581" cy="4493538"/>
          </a:xfrm>
          <a:prstGeom prst="rect">
            <a:avLst/>
          </a:prstGeom>
        </p:spPr>
        <p:txBody>
          <a:bodyPr wrap="square">
            <a:spAutoFit/>
          </a:bodyPr>
          <a:lstStyle/>
          <a:p>
            <a:pPr algn="just">
              <a:buFont typeface="Wingdings" pitchFamily="2" charset="2"/>
              <a:buChar char="Ø"/>
            </a:pPr>
            <a:r>
              <a:rPr lang="en-US" altLang="en-US" sz="1600" dirty="0" smtClean="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He </a:t>
            </a:r>
            <a:r>
              <a:rPr lang="en-US" altLang="en-US" sz="2200" dirty="0">
                <a:latin typeface="Times New Roman" panose="02020603050405020304" pitchFamily="18" charset="0"/>
                <a:cs typeface="Times New Roman" panose="02020603050405020304" pitchFamily="18" charset="0"/>
              </a:rPr>
              <a:t>is considered one of the founders of virology.In 1898, he published results on the filtration experiments demonstrating that tobacco mosaic disease is caused by an infectious agent smaller than a bacterium</a:t>
            </a:r>
          </a:p>
          <a:p>
            <a:pPr indent="0" algn="just">
              <a:buFont typeface="Wingdings" pitchFamily="2" charset="2"/>
              <a:buChar char="Ø"/>
            </a:pPr>
            <a:endParaRPr lang="en-US" altLang="en-US"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Beijerinck</a:t>
            </a:r>
            <a:r>
              <a:rPr lang="en-US" altLang="en-US" sz="2200" dirty="0" smtClean="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also discovered nitrogen fixation, the process by which diatomic nitrogen gas is converted to ammonium ions and becomes available to plants. Bacteria perform nitrogen fixation, dwelling inside root nodules of certain plants (legumes). In addition to having discovered a biochemical reaction vital to soil fertility and agriculture, Beijerinck revealed this archetypical example of symbiosis between plants and bacteria.</a:t>
            </a:r>
          </a:p>
          <a:p>
            <a:pPr indent="0" algn="just"/>
            <a:endParaRPr lang="en-US" altLang="en-US" sz="2200"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2299879" y="274320"/>
            <a:ext cx="5998210" cy="492443"/>
          </a:xfrm>
          <a:prstGeom prst="rect">
            <a:avLst/>
          </a:prstGeom>
          <a:noFill/>
        </p:spPr>
        <p:txBody>
          <a:bodyPr wrap="square" rtlCol="0">
            <a:spAutoFit/>
          </a:bodyPr>
          <a:lstStyle/>
          <a:p>
            <a:r>
              <a:rPr lang="en-US" sz="2600" b="1" dirty="0">
                <a:solidFill>
                  <a:srgbClr val="C00000"/>
                </a:solidFill>
                <a:latin typeface="Bookman Old Style" pitchFamily="18" charset="0"/>
                <a:cs typeface="Times New Roman" panose="02020603050405020304" pitchFamily="18" charset="0"/>
              </a:rPr>
              <a:t>Scientific contributions</a:t>
            </a:r>
          </a:p>
        </p:txBody>
      </p:sp>
      <p:sp>
        <p:nvSpPr>
          <p:cNvPr id="7" name="TextBox 6"/>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7" name="Rectangle 6"/>
          <p:cNvSpPr/>
          <p:nvPr/>
        </p:nvSpPr>
        <p:spPr>
          <a:xfrm>
            <a:off x="352696" y="914400"/>
            <a:ext cx="8360229" cy="4154984"/>
          </a:xfrm>
          <a:prstGeom prst="rect">
            <a:avLst/>
          </a:prstGeom>
        </p:spPr>
        <p:txBody>
          <a:bodyPr wrap="square">
            <a:spAutoFit/>
          </a:bodyPr>
          <a:lstStyle/>
          <a:p>
            <a:pPr algn="just">
              <a:buFontTx/>
              <a:buChar char="•"/>
            </a:pPr>
            <a:r>
              <a:rPr lang="en-US" altLang="en-US"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Beijerinck</a:t>
            </a:r>
            <a:r>
              <a:rPr lang="en-US" altLang="en-US" sz="2400" dirty="0" smtClean="0">
                <a:latin typeface="Times New Roman" panose="02020603050405020304" pitchFamily="18" charset="0"/>
                <a:cs typeface="Times New Roman" panose="02020603050405020304" pitchFamily="18" charset="0"/>
              </a:rPr>
              <a:t> discovered the phenomenon of bacterial sulfate reduction, a form of anaerobic respiration. He learned bacteria could use sulfate as a terminal electron acceptor, instead of oxygen. This discovery has had an important impact on our current understanding of biogeochemical cycles. </a:t>
            </a:r>
            <a:r>
              <a:rPr lang="en-US" altLang="en-US" sz="2400" dirty="0" err="1" smtClean="0">
                <a:latin typeface="Times New Roman" panose="02020603050405020304" pitchFamily="18" charset="0"/>
                <a:cs typeface="Times New Roman" panose="02020603050405020304" pitchFamily="18" charset="0"/>
              </a:rPr>
              <a:t>Spirillum</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desulfuricans</a:t>
            </a:r>
            <a:r>
              <a:rPr lang="en-US" altLang="en-US" sz="2400" dirty="0" smtClean="0">
                <a:latin typeface="Times New Roman" panose="02020603050405020304" pitchFamily="18" charset="0"/>
                <a:cs typeface="Times New Roman" panose="02020603050405020304" pitchFamily="18" charset="0"/>
              </a:rPr>
              <a:t>, now known as </a:t>
            </a:r>
            <a:r>
              <a:rPr lang="en-US" altLang="en-US" sz="2400" i="1" dirty="0" err="1" smtClean="0">
                <a:latin typeface="Times New Roman" panose="02020603050405020304" pitchFamily="18" charset="0"/>
                <a:cs typeface="Times New Roman" panose="02020603050405020304" pitchFamily="18" charset="0"/>
              </a:rPr>
              <a:t>Desulfovibrio</a:t>
            </a:r>
            <a:r>
              <a:rPr lang="en-US" altLang="en-US" sz="2400" i="1" dirty="0" smtClean="0">
                <a:latin typeface="Times New Roman" panose="02020603050405020304" pitchFamily="18" charset="0"/>
                <a:cs typeface="Times New Roman" panose="02020603050405020304" pitchFamily="18" charset="0"/>
              </a:rPr>
              <a:t> </a:t>
            </a:r>
            <a:r>
              <a:rPr lang="en-US" altLang="en-US" sz="2400" i="1" dirty="0" err="1" smtClean="0">
                <a:latin typeface="Times New Roman" panose="02020603050405020304" pitchFamily="18" charset="0"/>
                <a:cs typeface="Times New Roman" panose="02020603050405020304" pitchFamily="18" charset="0"/>
              </a:rPr>
              <a:t>desulfuricans</a:t>
            </a:r>
            <a:r>
              <a:rPr lang="en-US" altLang="en-US" sz="2400" dirty="0" smtClean="0">
                <a:latin typeface="Times New Roman" panose="02020603050405020304" pitchFamily="18" charset="0"/>
                <a:cs typeface="Times New Roman" panose="02020603050405020304" pitchFamily="18" charset="0"/>
              </a:rPr>
              <a:t>, the first known sulfate-reducing bacterium, was isolated and described by </a:t>
            </a:r>
            <a:r>
              <a:rPr lang="en-US" altLang="en-US" sz="2400" dirty="0" err="1" smtClean="0">
                <a:latin typeface="Times New Roman" panose="02020603050405020304" pitchFamily="18" charset="0"/>
                <a:cs typeface="Times New Roman" panose="02020603050405020304" pitchFamily="18" charset="0"/>
              </a:rPr>
              <a:t>Beijerinck</a:t>
            </a:r>
            <a:r>
              <a:rPr lang="en-US" altLang="en-US" sz="2400" dirty="0" smtClean="0">
                <a:latin typeface="Times New Roman" panose="02020603050405020304" pitchFamily="18" charset="0"/>
                <a:cs typeface="Times New Roman" panose="02020603050405020304" pitchFamily="18" charset="0"/>
              </a:rPr>
              <a:t>. </a:t>
            </a:r>
          </a:p>
          <a:p>
            <a:pPr indent="0" algn="just">
              <a:buFontTx/>
              <a:buNone/>
            </a:pPr>
            <a:endParaRPr lang="en-US" altLang="en-US" sz="2400" dirty="0" smtClean="0">
              <a:latin typeface="Times New Roman" panose="02020603050405020304" pitchFamily="18" charset="0"/>
              <a:cs typeface="Times New Roman" panose="02020603050405020304" pitchFamily="18" charset="0"/>
            </a:endParaRPr>
          </a:p>
          <a:p>
            <a:pPr algn="just">
              <a:buFontTx/>
              <a:buChar cha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Beijerinck</a:t>
            </a:r>
            <a:r>
              <a:rPr lang="en-US" altLang="en-US" sz="2400" dirty="0" smtClean="0">
                <a:latin typeface="Times New Roman" panose="02020603050405020304" pitchFamily="18" charset="0"/>
                <a:cs typeface="Times New Roman" panose="02020603050405020304" pitchFamily="18" charset="0"/>
              </a:rPr>
              <a:t> invented the enrichment culture, a fundamental method of studying microbes from the environment.</a:t>
            </a:r>
            <a:endParaRPr lang="en-US" alt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3"/>
          <a:stretch>
            <a:fillRect/>
          </a:stretch>
        </p:blipFill>
        <p:spPr>
          <a:xfrm>
            <a:off x="615373" y="924649"/>
            <a:ext cx="6934958" cy="5201831"/>
          </a:xfrm>
          <a:prstGeom prst="rect">
            <a:avLst/>
          </a:prstGeom>
        </p:spPr>
      </p:pic>
      <p:sp>
        <p:nvSpPr>
          <p:cNvPr id="8" name="TextBox 7"/>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509451" y="1018902"/>
            <a:ext cx="7837714" cy="5478423"/>
          </a:xfrm>
          <a:prstGeom prst="rect">
            <a:avLst/>
          </a:prstGeom>
        </p:spPr>
        <p:txBody>
          <a:bodyPr wrap="square">
            <a:spAutoFit/>
          </a:bodyPr>
          <a:lstStyle/>
          <a:p>
            <a:pPr algn="just">
              <a:buFontTx/>
              <a:buChar char="•"/>
            </a:pPr>
            <a:r>
              <a:rPr lang="en-US" altLang="en-US"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Early in his career, Beijerinck studied plant galls, swellings of plant tissue now known to be caused by the invasion of various infectious agents. </a:t>
            </a:r>
            <a:endParaRPr lang="en-US" altLang="en-US" sz="2200" dirty="0" smtClean="0">
              <a:latin typeface="Times New Roman" panose="02020603050405020304" pitchFamily="18" charset="0"/>
              <a:cs typeface="Times New Roman" panose="02020603050405020304" pitchFamily="18" charset="0"/>
            </a:endParaRPr>
          </a:p>
          <a:p>
            <a:pPr algn="just"/>
            <a:endParaRPr lang="en-US" altLang="en-US" sz="2200" dirty="0">
              <a:latin typeface="Times New Roman" panose="02020603050405020304" pitchFamily="18" charset="0"/>
              <a:cs typeface="Times New Roman" panose="02020603050405020304" pitchFamily="18" charset="0"/>
            </a:endParaRPr>
          </a:p>
          <a:p>
            <a:pPr algn="just">
              <a:buFontTx/>
              <a:buChar char="•"/>
            </a:pPr>
            <a:r>
              <a:rPr lang="en-US" altLang="en-US" sz="2200" dirty="0">
                <a:latin typeface="Times New Roman" panose="02020603050405020304" pitchFamily="18" charset="0"/>
                <a:cs typeface="Times New Roman" panose="02020603050405020304" pitchFamily="18" charset="0"/>
              </a:rPr>
              <a:t> His investigations increasingly focused on fermentation, a process brought about by the growth of yeast and other microorganisms in an anaerobic environment (one lacking air). </a:t>
            </a:r>
            <a:endParaRPr lang="en-US" altLang="en-US" sz="2200" dirty="0" smtClean="0">
              <a:latin typeface="Times New Roman" panose="02020603050405020304" pitchFamily="18" charset="0"/>
              <a:cs typeface="Times New Roman" panose="02020603050405020304" pitchFamily="18" charset="0"/>
            </a:endParaRPr>
          </a:p>
          <a:p>
            <a:pPr algn="just"/>
            <a:endParaRPr lang="en-US" altLang="en-US" sz="2200" dirty="0">
              <a:latin typeface="Times New Roman" panose="02020603050405020304" pitchFamily="18" charset="0"/>
              <a:cs typeface="Times New Roman" panose="02020603050405020304" pitchFamily="18" charset="0"/>
            </a:endParaRPr>
          </a:p>
          <a:p>
            <a:pPr algn="just">
              <a:buFontTx/>
              <a:buChar char="•"/>
            </a:pPr>
            <a:r>
              <a:rPr lang="en-US" altLang="en-US" sz="2200" dirty="0">
                <a:latin typeface="Times New Roman" panose="02020603050405020304" pitchFamily="18" charset="0"/>
                <a:cs typeface="Times New Roman" panose="02020603050405020304" pitchFamily="18" charset="0"/>
              </a:rPr>
              <a:t> In 1888 he isolated the bacterium Bacillus radicicola (later classified as a type of Rhizobium), which lives in the root nodules of leguminous plants. He later made other important advances in plant and soil science through his studies of Azotobacter (a group of soil microorganisms), denitrifying bacteria (which convert soil nitrates to free atmospheric nitrogen), nitrogen fixation, and tobacco mosaic virus. </a:t>
            </a:r>
          </a:p>
          <a:p>
            <a:pPr algn="just">
              <a:buFontTx/>
              <a:buChar char="•"/>
            </a:pPr>
            <a:endParaRPr lang="en-US" alt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51074" y="6380543"/>
            <a:ext cx="5429250" cy="245110"/>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Sergei N Winogradsky and Martinus W Beijerinck, Dr. </a:t>
            </a:r>
            <a:r>
              <a:rPr lang="en-US" sz="1000" b="1" dirty="0" err="1" smtClean="0">
                <a:latin typeface="Arial" panose="020B0604020202020204" pitchFamily="34" charset="0"/>
                <a:cs typeface="Arial" panose="020B0604020202020204" pitchFamily="34" charset="0"/>
              </a:rPr>
              <a:t>Greeshma</a:t>
            </a:r>
            <a:r>
              <a:rPr lang="en-US" sz="1000" b="1" dirty="0" smtClean="0">
                <a:latin typeface="Arial" panose="020B0604020202020204" pitchFamily="34" charset="0"/>
                <a:cs typeface="Arial" panose="020B0604020202020204" pitchFamily="34" charset="0"/>
              </a:rPr>
              <a:t> P.V, </a:t>
            </a:r>
            <a:r>
              <a:rPr lang="en-US" sz="1000" b="1" dirty="0" err="1" smtClean="0">
                <a:latin typeface="Arial" panose="020B0604020202020204" pitchFamily="34" charset="0"/>
                <a:cs typeface="Arial" panose="020B0604020202020204" pitchFamily="34" charset="0"/>
              </a:rPr>
              <a:t>St.Mary’s</a:t>
            </a:r>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College</a:t>
            </a:r>
            <a:endParaRPr lang="en-IN" sz="1000" b="1" dirty="0">
              <a:latin typeface="Arial" panose="020B0604020202020204" pitchFamily="34" charset="0"/>
              <a:cs typeface="Arial" panose="020B0604020202020204" pitchFamily="34" charset="0"/>
            </a:endParaRPr>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7" name="Rectangle 6"/>
          <p:cNvSpPr/>
          <p:nvPr/>
        </p:nvSpPr>
        <p:spPr>
          <a:xfrm>
            <a:off x="914399" y="1123406"/>
            <a:ext cx="7341326" cy="2800767"/>
          </a:xfrm>
          <a:prstGeom prst="rect">
            <a:avLst/>
          </a:prstGeom>
        </p:spPr>
        <p:txBody>
          <a:bodyPr wrap="square">
            <a:spAutoFit/>
          </a:bodyPr>
          <a:lstStyle/>
          <a:p>
            <a:pPr algn="just"/>
            <a:r>
              <a:rPr lang="en-US" altLang="en-US" sz="2200" dirty="0" smtClean="0">
                <a:latin typeface="Times New Roman" panose="02020603050405020304" pitchFamily="18" charset="0"/>
                <a:cs typeface="Times New Roman" panose="02020603050405020304" pitchFamily="18" charset="0"/>
              </a:rPr>
              <a:t>		He used the term filterable virus to describe the ability of the latter agent to pass through a fine-pored filter. He described the virus as </a:t>
            </a:r>
            <a:r>
              <a:rPr lang="en-US" altLang="en-US" sz="2200" dirty="0" err="1" smtClean="0">
                <a:latin typeface="Times New Roman" panose="02020603050405020304" pitchFamily="18" charset="0"/>
                <a:cs typeface="Times New Roman" panose="02020603050405020304" pitchFamily="18" charset="0"/>
              </a:rPr>
              <a:t>contagium</a:t>
            </a: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vivum</a:t>
            </a: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fluidum</a:t>
            </a:r>
            <a:r>
              <a:rPr lang="en-US" altLang="en-US" sz="2200" dirty="0" smtClean="0">
                <a:latin typeface="Times New Roman" panose="02020603050405020304" pitchFamily="18" charset="0"/>
                <a:cs typeface="Times New Roman" panose="02020603050405020304" pitchFamily="18" charset="0"/>
              </a:rPr>
              <a:t>, thinking it was a fluid rather than a particulate entity. </a:t>
            </a:r>
            <a:r>
              <a:rPr lang="en-US" altLang="en-US" sz="2200" dirty="0" err="1" smtClean="0">
                <a:latin typeface="Times New Roman" panose="02020603050405020304" pitchFamily="18" charset="0"/>
                <a:cs typeface="Times New Roman" panose="02020603050405020304" pitchFamily="18" charset="0"/>
              </a:rPr>
              <a:t>Beijerinck</a:t>
            </a:r>
            <a:r>
              <a:rPr lang="en-US" altLang="en-US" sz="2200" dirty="0" smtClean="0">
                <a:latin typeface="Times New Roman" panose="02020603050405020304" pitchFamily="18" charset="0"/>
                <a:cs typeface="Times New Roman" panose="02020603050405020304" pitchFamily="18" charset="0"/>
              </a:rPr>
              <a:t> also developed the principles of enrichment culture, which allowed a better understanding of the role of microorganisms in natural processes. He received international recognition for this discovery</a:t>
            </a: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470264" y="1384663"/>
            <a:ext cx="8255726" cy="4415247"/>
          </a:xfrm>
          <a:prstGeom prst="rect">
            <a:avLst/>
          </a:prstGeom>
        </p:spPr>
        <p:txBody>
          <a:bodyPr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just">
              <a:lnSpc>
                <a:spcPct val="100000"/>
              </a:lnSpc>
              <a:buFont typeface="Arial" panose="020B0604020202020204" pitchFamily="34" charset="0"/>
            </a:pPr>
            <a:endParaRPr lang="en-US" altLang="en-US" sz="22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r>
              <a:rPr lang="en-US" altLang="en-US" sz="2400" dirty="0" err="1" smtClean="0">
                <a:latin typeface="Times New Roman" panose="02020603050405020304" pitchFamily="18" charset="0"/>
                <a:cs typeface="Times New Roman" panose="02020603050405020304" pitchFamily="18" charset="0"/>
              </a:rPr>
              <a:t>Winogradsky</a:t>
            </a:r>
            <a:r>
              <a:rPr lang="en-US" altLang="en-US" sz="2400" dirty="0" smtClean="0">
                <a:latin typeface="Times New Roman" panose="02020603050405020304" pitchFamily="18" charset="0"/>
                <a:cs typeface="Times New Roman" panose="02020603050405020304" pitchFamily="18" charset="0"/>
              </a:rPr>
              <a:t> was born in </a:t>
            </a:r>
            <a:r>
              <a:rPr lang="en-US" altLang="en-US" sz="2400" dirty="0" smtClean="0">
                <a:solidFill>
                  <a:srgbClr val="C00000"/>
                </a:solidFill>
                <a:latin typeface="Times New Roman" panose="02020603050405020304" pitchFamily="18" charset="0"/>
                <a:cs typeface="Times New Roman" panose="02020603050405020304" pitchFamily="18" charset="0"/>
              </a:rPr>
              <a:t>Kiev</a:t>
            </a:r>
            <a:r>
              <a:rPr lang="en-US" altLang="en-US" sz="2400" dirty="0" smtClean="0">
                <a:latin typeface="Times New Roman" panose="02020603050405020304" pitchFamily="18" charset="0"/>
                <a:cs typeface="Times New Roman" panose="02020603050405020304" pitchFamily="18" charset="0"/>
              </a:rPr>
              <a:t> (then in the Russian Empire). In this early stage of his life, </a:t>
            </a:r>
            <a:r>
              <a:rPr lang="en-US" altLang="en-US" sz="2400" dirty="0" err="1" smtClean="0">
                <a:latin typeface="Times New Roman" panose="02020603050405020304" pitchFamily="18" charset="0"/>
                <a:cs typeface="Times New Roman" panose="02020603050405020304" pitchFamily="18" charset="0"/>
              </a:rPr>
              <a:t>Winogradsky</a:t>
            </a:r>
            <a:r>
              <a:rPr lang="en-US" altLang="en-US" sz="2400" dirty="0" smtClean="0">
                <a:latin typeface="Times New Roman" panose="02020603050405020304" pitchFamily="18" charset="0"/>
                <a:cs typeface="Times New Roman" panose="02020603050405020304" pitchFamily="18" charset="0"/>
              </a:rPr>
              <a:t> was "strictly devoted to the </a:t>
            </a:r>
            <a:r>
              <a:rPr lang="en-US" altLang="en-US" sz="2400" dirty="0" smtClean="0">
                <a:solidFill>
                  <a:srgbClr val="C00000"/>
                </a:solidFill>
                <a:latin typeface="Times New Roman" panose="02020603050405020304" pitchFamily="18" charset="0"/>
                <a:cs typeface="Times New Roman" panose="02020603050405020304" pitchFamily="18" charset="0"/>
              </a:rPr>
              <a:t>orthodox</a:t>
            </a:r>
            <a:r>
              <a:rPr lang="en-US" altLang="en-US" sz="2400" dirty="0" smtClean="0">
                <a:latin typeface="Times New Roman" panose="02020603050405020304" pitchFamily="18" charset="0"/>
                <a:cs typeface="Times New Roman" panose="02020603050405020304" pitchFamily="18" charset="0"/>
              </a:rPr>
              <a:t> faith.</a:t>
            </a:r>
          </a:p>
          <a:p>
            <a:pPr marL="285750" indent="-285750" algn="just">
              <a:lnSpc>
                <a:spcPct val="100000"/>
              </a:lnSpc>
            </a:pPr>
            <a:endParaRPr lang="en-US" altLang="en-US" sz="24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He </a:t>
            </a:r>
            <a:r>
              <a:rPr lang="en-US" altLang="en-US" sz="2400" dirty="0">
                <a:solidFill>
                  <a:schemeClr val="tx1"/>
                </a:solidFill>
                <a:latin typeface="Times New Roman" panose="02020603050405020304" pitchFamily="18" charset="0"/>
                <a:cs typeface="Times New Roman" panose="02020603050405020304" pitchFamily="18" charset="0"/>
              </a:rPr>
              <a:t>entered the Imperial Conservatoire of Music in </a:t>
            </a:r>
            <a:r>
              <a:rPr lang="en-US" altLang="en-US" sz="2400" dirty="0">
                <a:solidFill>
                  <a:srgbClr val="C00000"/>
                </a:solidFill>
                <a:latin typeface="Times New Roman" panose="02020603050405020304" pitchFamily="18" charset="0"/>
                <a:cs typeface="Times New Roman" panose="02020603050405020304" pitchFamily="18" charset="0"/>
              </a:rPr>
              <a:t>St Petersburg </a:t>
            </a:r>
            <a:r>
              <a:rPr lang="en-US" altLang="en-US" sz="2400" dirty="0">
                <a:solidFill>
                  <a:schemeClr val="tx1"/>
                </a:solidFill>
                <a:latin typeface="Times New Roman" panose="02020603050405020304" pitchFamily="18" charset="0"/>
                <a:cs typeface="Times New Roman" panose="02020603050405020304" pitchFamily="18" charset="0"/>
              </a:rPr>
              <a:t>in 1875 to study piano. However, after two years of music training, he entered the University of Saint Petersburg in 1877 to study </a:t>
            </a:r>
            <a:r>
              <a:rPr lang="en-US" altLang="en-US" sz="2400" dirty="0">
                <a:solidFill>
                  <a:srgbClr val="C00000"/>
                </a:solidFill>
                <a:latin typeface="Times New Roman" panose="02020603050405020304" pitchFamily="18" charset="0"/>
                <a:cs typeface="Times New Roman" panose="02020603050405020304" pitchFamily="18" charset="0"/>
              </a:rPr>
              <a:t>chemistry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under Nikolai Menshchutkin and </a:t>
            </a:r>
            <a:r>
              <a:rPr lang="en-US" altLang="en-US" sz="2400" dirty="0">
                <a:solidFill>
                  <a:srgbClr val="C00000"/>
                </a:solidFill>
                <a:latin typeface="Times New Roman" panose="02020603050405020304" pitchFamily="18" charset="0"/>
                <a:cs typeface="Times New Roman" panose="02020603050405020304" pitchFamily="18" charset="0"/>
              </a:rPr>
              <a:t>botany</a:t>
            </a:r>
            <a:r>
              <a:rPr lang="en-US" altLang="en-US" sz="2400" dirty="0">
                <a:solidFill>
                  <a:schemeClr val="tx1"/>
                </a:solidFill>
                <a:latin typeface="Times New Roman" panose="02020603050405020304" pitchFamily="18" charset="0"/>
                <a:cs typeface="Times New Roman" panose="02020603050405020304" pitchFamily="18" charset="0"/>
              </a:rPr>
              <a:t> under Andrei Sergeevich Famintzin.</a:t>
            </a:r>
          </a:p>
          <a:p>
            <a:pPr indent="0" algn="just">
              <a:lnSpc>
                <a:spcPct val="100000"/>
              </a:lnSpc>
              <a:buFont typeface="Arial" panose="020B0604020202020204" pitchFamily="34" charset="0"/>
            </a:pPr>
            <a:endParaRPr lang="en-US" altLang="en-US" sz="2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r>
              <a:rPr lang="en-US" altLang="en-US" sz="2400" dirty="0">
                <a:solidFill>
                  <a:schemeClr val="tx1"/>
                </a:solidFill>
                <a:latin typeface="Times New Roman" panose="02020603050405020304" pitchFamily="18" charset="0"/>
                <a:cs typeface="Times New Roman" panose="02020603050405020304" pitchFamily="18" charset="0"/>
              </a:rPr>
              <a:t>He received a diploma in 1881 and stayed at the St. Petersburg University for a degree of master of science in botany in 1884. In 1885, he began work at the University of Strasbourg</a:t>
            </a:r>
          </a:p>
          <a:p>
            <a:pPr marL="285750" indent="-285750" algn="just">
              <a:lnSpc>
                <a:spcPct val="100000"/>
              </a:lnSpc>
              <a:buFont typeface="Arial" panose="020B0604020202020204" pitchFamily="34" charset="0"/>
              <a:buChar char="•"/>
            </a:pPr>
            <a:endParaRPr lang="en-US" altLang="en-US" sz="2200"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1111704" y="283482"/>
            <a:ext cx="5865708" cy="892552"/>
          </a:xfrm>
          <a:prstGeom prst="rect">
            <a:avLst/>
          </a:prstGeom>
          <a:noFill/>
        </p:spPr>
        <p:txBody>
          <a:bodyPr wrap="none" rtlCol="0">
            <a:spAutoFit/>
          </a:bodyPr>
          <a:lstStyle/>
          <a:p>
            <a:pPr algn="l"/>
            <a:r>
              <a:rPr lang="en-US" sz="2600" b="1" dirty="0" smtClean="0">
                <a:solidFill>
                  <a:srgbClr val="C00000"/>
                </a:solidFill>
                <a:latin typeface="Bookman Old Style" pitchFamily="18" charset="0"/>
                <a:cs typeface="Times New Roman" panose="02020603050405020304" pitchFamily="18" charset="0"/>
              </a:rPr>
              <a:t>Sergei </a:t>
            </a:r>
            <a:r>
              <a:rPr lang="en-US" sz="2600" b="1" dirty="0" err="1" smtClean="0">
                <a:solidFill>
                  <a:srgbClr val="C00000"/>
                </a:solidFill>
                <a:latin typeface="Bookman Old Style" pitchFamily="18" charset="0"/>
                <a:cs typeface="Times New Roman" panose="02020603050405020304" pitchFamily="18" charset="0"/>
              </a:rPr>
              <a:t>Nikolaievich</a:t>
            </a:r>
            <a:r>
              <a:rPr lang="en-US" sz="2600" b="1" dirty="0" smtClean="0">
                <a:solidFill>
                  <a:srgbClr val="C00000"/>
                </a:solidFill>
                <a:latin typeface="Bookman Old Style" pitchFamily="18" charset="0"/>
                <a:cs typeface="Times New Roman" panose="02020603050405020304" pitchFamily="18" charset="0"/>
              </a:rPr>
              <a:t> </a:t>
            </a:r>
            <a:r>
              <a:rPr lang="en-US" sz="2600" b="1" dirty="0" err="1" smtClean="0">
                <a:solidFill>
                  <a:srgbClr val="C00000"/>
                </a:solidFill>
                <a:latin typeface="Bookman Old Style" pitchFamily="18" charset="0"/>
                <a:cs typeface="Times New Roman" panose="02020603050405020304" pitchFamily="18" charset="0"/>
              </a:rPr>
              <a:t>Winogradsky</a:t>
            </a:r>
            <a:endParaRPr lang="en-US" sz="2600" b="1" dirty="0" smtClean="0">
              <a:solidFill>
                <a:srgbClr val="C00000"/>
              </a:solidFill>
              <a:latin typeface="Bookman Old Style" pitchFamily="18" charset="0"/>
              <a:cs typeface="Times New Roman" panose="02020603050405020304" pitchFamily="18" charset="0"/>
            </a:endParaRPr>
          </a:p>
          <a:p>
            <a:pPr algn="l"/>
            <a:endParaRPr lang="en-US" sz="2600" b="1" dirty="0">
              <a:solidFill>
                <a:srgbClr val="C00000"/>
              </a:solidFill>
              <a:latin typeface="Bookman Old Style"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83773" y="2481942"/>
            <a:ext cx="6505302" cy="1446550"/>
          </a:xfrm>
          <a:prstGeom prst="rect">
            <a:avLst/>
          </a:prstGeom>
          <a:noFill/>
        </p:spPr>
        <p:txBody>
          <a:bodyPr wrap="square" rtlCol="0">
            <a:spAutoFit/>
          </a:bodyPr>
          <a:lstStyle/>
          <a:p>
            <a:r>
              <a:rPr lang="en-US" sz="8800" b="1" dirty="0" smtClean="0">
                <a:solidFill>
                  <a:srgbClr val="FF0000"/>
                </a:solidFill>
                <a:latin typeface="Algerian" pitchFamily="82" charset="0"/>
                <a:cs typeface="Times New Roman" pitchFamily="18" charset="0"/>
              </a:rPr>
              <a:t>THANK YOU</a:t>
            </a:r>
            <a:endParaRPr lang="en-US" sz="8800" b="1" dirty="0">
              <a:solidFill>
                <a:srgbClr val="FF0000"/>
              </a:solidFill>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3"/>
          <a:stretch>
            <a:fillRect/>
          </a:stretch>
        </p:blipFill>
        <p:spPr>
          <a:xfrm>
            <a:off x="235132" y="1567543"/>
            <a:ext cx="2443087" cy="1776549"/>
          </a:xfrm>
          <a:prstGeom prst="rect">
            <a:avLst/>
          </a:prstGeom>
        </p:spPr>
      </p:pic>
      <p:sp>
        <p:nvSpPr>
          <p:cNvPr id="9" name="TextBox 8"/>
          <p:cNvSpPr txBox="1"/>
          <p:nvPr/>
        </p:nvSpPr>
        <p:spPr>
          <a:xfrm>
            <a:off x="2756263" y="872056"/>
            <a:ext cx="5551714" cy="5170646"/>
          </a:xfrm>
          <a:prstGeom prst="rect">
            <a:avLst/>
          </a:prstGeom>
          <a:noFill/>
        </p:spPr>
        <p:txBody>
          <a:bodyPr wrap="square" rtlCol="0">
            <a:spAutoFit/>
          </a:bodyPr>
          <a:lstStyle/>
          <a:p>
            <a:pPr marL="285750" indent="-285750" algn="just">
              <a:lnSpc>
                <a:spcPct val="100000"/>
              </a:lnSpc>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He returned to St. Petersburg for the period 1891–1905, and headed the division of general microbiology of the Institute of Experimental Medicine</a:t>
            </a:r>
          </a:p>
          <a:p>
            <a:pPr marL="285750" indent="-285750" algn="just">
              <a:lnSpc>
                <a:spcPct val="100000"/>
              </a:lnSpc>
              <a:buFont typeface="Arial" panose="020B0604020202020204" pitchFamily="34" charset="0"/>
              <a:buChar char="•"/>
            </a:pP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He retired from active scientific work in 1905, dividing his time between his private estate and Switzerland. In 1922, he accepted an invitation to head the division of agricultural bacteriology at the Pasteur Institute at an experimental station at Brie-Comte-Robert, France.</a:t>
            </a:r>
          </a:p>
          <a:p>
            <a:pPr indent="0" algn="just">
              <a:lnSpc>
                <a:spcPct val="100000"/>
              </a:lnSpc>
              <a:buFont typeface="Arial" panose="020B0604020202020204" pitchFamily="34" charset="0"/>
            </a:pP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Winogradsky</a:t>
            </a:r>
            <a:r>
              <a:rPr lang="en-US" altLang="en-US" sz="2200" dirty="0" smtClean="0">
                <a:latin typeface="Times New Roman" panose="02020603050405020304" pitchFamily="18" charset="0"/>
                <a:cs typeface="Times New Roman" panose="02020603050405020304" pitchFamily="18" charset="0"/>
              </a:rPr>
              <a:t> retired from active life in 1940 and died in Brie-Comte-Robert in 1953. </a:t>
            </a:r>
            <a:endParaRPr lang="en-US" altLang="en-US" sz="2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444137" y="1084215"/>
            <a:ext cx="8164285" cy="4598127"/>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pPr>
            <a:r>
              <a:rPr lang="en-US" altLang="en-US" sz="2200" dirty="0" smtClean="0">
                <a:latin typeface="Times New Roman" panose="02020603050405020304" pitchFamily="18" charset="0"/>
                <a:cs typeface="Times New Roman" panose="02020603050405020304" pitchFamily="18" charset="0"/>
                <a:sym typeface="+mn-ea"/>
              </a:rPr>
              <a:t>		</a:t>
            </a:r>
            <a:r>
              <a:rPr lang="en-US" altLang="en-US" sz="2200" dirty="0" err="1" smtClean="0">
                <a:latin typeface="Times New Roman" panose="02020603050405020304" pitchFamily="18" charset="0"/>
                <a:cs typeface="Times New Roman" panose="02020603050405020304" pitchFamily="18" charset="0"/>
                <a:sym typeface="+mn-ea"/>
              </a:rPr>
              <a:t>Winogradsky</a:t>
            </a:r>
            <a:r>
              <a:rPr lang="en-US" altLang="en-US" sz="2200" dirty="0" smtClean="0">
                <a:latin typeface="Times New Roman" panose="02020603050405020304" pitchFamily="18" charset="0"/>
                <a:cs typeface="Times New Roman" panose="02020603050405020304" pitchFamily="18" charset="0"/>
                <a:sym typeface="+mn-ea"/>
              </a:rPr>
              <a:t> discovered various biogeochemical cycles and parts of these cycles. These discoveries include </a:t>
            </a: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Wingdings" pitchFamily="2" charset="2"/>
              <a:buChar char="Ø"/>
            </a:pPr>
            <a:r>
              <a:rPr lang="en-US" altLang="en-US" sz="2200" dirty="0" smtClean="0">
                <a:latin typeface="Times New Roman" panose="02020603050405020304" pitchFamily="18" charset="0"/>
                <a:cs typeface="Times New Roman" panose="02020603050405020304" pitchFamily="18" charset="0"/>
                <a:sym typeface="+mn-ea"/>
              </a:rPr>
              <a:t>His work on bacterial sulfide oxidation for which he first became renowned, including the first known form of </a:t>
            </a:r>
            <a:r>
              <a:rPr lang="en-US" altLang="en-US" sz="2200" dirty="0" err="1" smtClean="0">
                <a:latin typeface="Times New Roman" panose="02020603050405020304" pitchFamily="18" charset="0"/>
                <a:cs typeface="Times New Roman" panose="02020603050405020304" pitchFamily="18" charset="0"/>
                <a:sym typeface="+mn-ea"/>
              </a:rPr>
              <a:t>lithotrophy</a:t>
            </a:r>
            <a:r>
              <a:rPr lang="en-US" altLang="en-US" sz="2200" dirty="0" smtClean="0">
                <a:latin typeface="Times New Roman" panose="02020603050405020304" pitchFamily="18" charset="0"/>
                <a:cs typeface="Times New Roman" panose="02020603050405020304" pitchFamily="18" charset="0"/>
                <a:sym typeface="+mn-ea"/>
              </a:rPr>
              <a:t> (in </a:t>
            </a:r>
            <a:r>
              <a:rPr lang="en-US" altLang="en-US" sz="2200" dirty="0" err="1" smtClean="0">
                <a:latin typeface="Times New Roman" panose="02020603050405020304" pitchFamily="18" charset="0"/>
                <a:cs typeface="Times New Roman" panose="02020603050405020304" pitchFamily="18" charset="0"/>
                <a:sym typeface="+mn-ea"/>
              </a:rPr>
              <a:t>Beggiatoa</a:t>
            </a:r>
            <a:r>
              <a:rPr lang="en-US" altLang="en-US" sz="2200" dirty="0" smtClean="0">
                <a:latin typeface="Times New Roman" panose="02020603050405020304" pitchFamily="18" charset="0"/>
                <a:cs typeface="Times New Roman" panose="02020603050405020304" pitchFamily="18" charset="0"/>
                <a:sym typeface="+mn-ea"/>
              </a:rPr>
              <a:t>)</a:t>
            </a: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Wingdings" pitchFamily="2" charset="2"/>
              <a:buChar char="Ø"/>
            </a:pPr>
            <a:r>
              <a:rPr lang="en-US" altLang="en-US" sz="2200" dirty="0" smtClean="0">
                <a:latin typeface="Times New Roman" panose="02020603050405020304" pitchFamily="18" charset="0"/>
                <a:cs typeface="Times New Roman" panose="02020603050405020304" pitchFamily="18" charset="0"/>
                <a:sym typeface="+mn-ea"/>
              </a:rPr>
              <a:t>His work on the Nitrogen cycle including </a:t>
            </a: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Wingdings" pitchFamily="2" charset="2"/>
              <a:buChar char="Ø"/>
            </a:pPr>
            <a:r>
              <a:rPr lang="en-US" altLang="en-US" sz="2200" dirty="0" smtClean="0">
                <a:latin typeface="Times New Roman" panose="02020603050405020304" pitchFamily="18" charset="0"/>
                <a:cs typeface="Times New Roman" panose="02020603050405020304" pitchFamily="18" charset="0"/>
                <a:sym typeface="+mn-ea"/>
              </a:rPr>
              <a:t>The identification of the obligate anaerobe </a:t>
            </a:r>
            <a:r>
              <a:rPr lang="en-US" altLang="en-US" sz="2200" i="1" dirty="0" smtClean="0">
                <a:latin typeface="Times New Roman" panose="02020603050405020304" pitchFamily="18" charset="0"/>
                <a:cs typeface="Times New Roman" panose="02020603050405020304" pitchFamily="18" charset="0"/>
                <a:sym typeface="+mn-ea"/>
              </a:rPr>
              <a:t>Clostridium </a:t>
            </a:r>
            <a:r>
              <a:rPr lang="en-US" altLang="en-US" sz="2200" i="1" dirty="0" err="1" smtClean="0">
                <a:latin typeface="Times New Roman" panose="02020603050405020304" pitchFamily="18" charset="0"/>
                <a:cs typeface="Times New Roman" panose="02020603050405020304" pitchFamily="18" charset="0"/>
                <a:sym typeface="+mn-ea"/>
              </a:rPr>
              <a:t>pasteurianum</a:t>
            </a:r>
            <a:r>
              <a:rPr lang="en-US" altLang="en-US" sz="2200" dirty="0" smtClean="0">
                <a:latin typeface="Times New Roman" panose="02020603050405020304" pitchFamily="18" charset="0"/>
                <a:cs typeface="Times New Roman" panose="02020603050405020304" pitchFamily="18" charset="0"/>
                <a:sym typeface="+mn-ea"/>
              </a:rPr>
              <a:t> is a free living microbe capable of fixing atmospheric nitrogen and not living in legume root nodules.</a:t>
            </a: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Wingdings" pitchFamily="2" charset="2"/>
              <a:buChar char="Ø"/>
            </a:pPr>
            <a:r>
              <a:rPr lang="en-US" altLang="en-US" sz="2200" dirty="0" smtClean="0">
                <a:latin typeface="Times New Roman" panose="02020603050405020304" pitchFamily="18" charset="0"/>
                <a:cs typeface="Times New Roman" panose="02020603050405020304" pitchFamily="18" charset="0"/>
                <a:sym typeface="+mn-ea"/>
              </a:rPr>
              <a:t>Chemosynthesis – his most noted discovery</a:t>
            </a: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Wingdings" pitchFamily="2" charset="2"/>
              <a:buChar char="Ø"/>
            </a:pPr>
            <a:r>
              <a:rPr lang="en-US" altLang="en-US" sz="2200" dirty="0" smtClean="0">
                <a:latin typeface="Times New Roman" panose="02020603050405020304" pitchFamily="18" charset="0"/>
                <a:cs typeface="Times New Roman" panose="02020603050405020304" pitchFamily="18" charset="0"/>
                <a:sym typeface="+mn-ea"/>
              </a:rPr>
              <a:t>The </a:t>
            </a:r>
            <a:r>
              <a:rPr lang="en-US" altLang="en-US" sz="2200" dirty="0" err="1" smtClean="0">
                <a:latin typeface="Times New Roman" panose="02020603050405020304" pitchFamily="18" charset="0"/>
                <a:cs typeface="Times New Roman" panose="02020603050405020304" pitchFamily="18" charset="0"/>
                <a:sym typeface="+mn-ea"/>
              </a:rPr>
              <a:t>Winogradsky</a:t>
            </a:r>
            <a:r>
              <a:rPr lang="en-US" altLang="en-US" sz="2200" dirty="0" smtClean="0">
                <a:latin typeface="Times New Roman" panose="02020603050405020304" pitchFamily="18" charset="0"/>
                <a:cs typeface="Times New Roman" panose="02020603050405020304" pitchFamily="18" charset="0"/>
                <a:sym typeface="+mn-ea"/>
              </a:rPr>
              <a:t> column</a:t>
            </a: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2697481" y="535577"/>
            <a:ext cx="2788920" cy="492443"/>
          </a:xfrm>
          <a:prstGeom prst="rect">
            <a:avLst/>
          </a:prstGeom>
          <a:noFill/>
        </p:spPr>
        <p:txBody>
          <a:bodyPr wrap="square" rtlCol="0">
            <a:spAutoFit/>
          </a:bodyPr>
          <a:lstStyle/>
          <a:p>
            <a:pPr indent="0" algn="ctr">
              <a:buFontTx/>
              <a:buNone/>
            </a:pPr>
            <a:r>
              <a:rPr lang="en-US" altLang="en-US" sz="2600" b="1" dirty="0" smtClean="0">
                <a:solidFill>
                  <a:srgbClr val="C00000"/>
                </a:solidFill>
                <a:latin typeface="Bookman Old Style" pitchFamily="18" charset="0"/>
                <a:cs typeface="Times New Roman" panose="02020603050405020304" pitchFamily="18" charset="0"/>
                <a:sym typeface="+mn-ea"/>
              </a:rPr>
              <a:t>Discoveries</a:t>
            </a:r>
            <a:endParaRPr lang="en-US" sz="2600" dirty="0">
              <a:solidFill>
                <a:srgbClr val="C00000"/>
              </a:solidFill>
              <a:latin typeface="Bookman Old Style" pitchFamily="18" charset="0"/>
            </a:endParaRPr>
          </a:p>
        </p:txBody>
      </p:sp>
      <p:sp>
        <p:nvSpPr>
          <p:cNvPr id="7" name="TextBox 6"/>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7" name="Rectangle 6"/>
          <p:cNvSpPr/>
          <p:nvPr/>
        </p:nvSpPr>
        <p:spPr>
          <a:xfrm>
            <a:off x="1452587" y="540323"/>
            <a:ext cx="4634602" cy="492443"/>
          </a:xfrm>
          <a:prstGeom prst="rect">
            <a:avLst/>
          </a:prstGeom>
        </p:spPr>
        <p:txBody>
          <a:bodyPr wrap="none">
            <a:spAutoFit/>
          </a:bodyPr>
          <a:lstStyle/>
          <a:p>
            <a:pPr algn="ctr"/>
            <a:r>
              <a:rPr lang="en-US" sz="2600" b="1" dirty="0" smtClean="0">
                <a:solidFill>
                  <a:srgbClr val="C00000"/>
                </a:solidFill>
                <a:latin typeface="Bookman Old Style" pitchFamily="18" charset="0"/>
                <a:cs typeface="Times New Roman" panose="02020603050405020304" pitchFamily="18" charset="0"/>
              </a:rPr>
              <a:t>The </a:t>
            </a:r>
            <a:r>
              <a:rPr lang="en-US" sz="2600" b="1" dirty="0" err="1" smtClean="0">
                <a:solidFill>
                  <a:srgbClr val="C00000"/>
                </a:solidFill>
                <a:latin typeface="Bookman Old Style" pitchFamily="18" charset="0"/>
                <a:cs typeface="Times New Roman" panose="02020603050405020304" pitchFamily="18" charset="0"/>
              </a:rPr>
              <a:t>Winogradsky</a:t>
            </a:r>
            <a:r>
              <a:rPr lang="en-US" sz="2600" b="1" dirty="0" smtClean="0">
                <a:solidFill>
                  <a:srgbClr val="C00000"/>
                </a:solidFill>
                <a:latin typeface="Bookman Old Style" pitchFamily="18" charset="0"/>
                <a:cs typeface="Times New Roman" panose="02020603050405020304" pitchFamily="18" charset="0"/>
              </a:rPr>
              <a:t> Column</a:t>
            </a:r>
            <a:endParaRPr lang="en-US" sz="2600" b="1" dirty="0">
              <a:solidFill>
                <a:srgbClr val="C00000"/>
              </a:solidFill>
              <a:latin typeface="Bookman Old Style" pitchFamily="18" charset="0"/>
              <a:cs typeface="Times New Roman" panose="02020603050405020304" pitchFamily="18" charset="0"/>
            </a:endParaRPr>
          </a:p>
        </p:txBody>
      </p:sp>
      <p:sp>
        <p:nvSpPr>
          <p:cNvPr id="8" name="TextBox 7"/>
          <p:cNvSpPr txBox="1"/>
          <p:nvPr/>
        </p:nvSpPr>
        <p:spPr>
          <a:xfrm>
            <a:off x="627017" y="1123406"/>
            <a:ext cx="8072845" cy="5293757"/>
          </a:xfrm>
          <a:prstGeom prst="rect">
            <a:avLst/>
          </a:prstGeom>
          <a:noFill/>
        </p:spPr>
        <p:txBody>
          <a:bodyPr wrap="square" rtlCol="0">
            <a:spAutoFit/>
          </a:bodyPr>
          <a:lstStyle/>
          <a:p>
            <a:pPr marL="285750" indent="-285750" algn="just">
              <a:lnSpc>
                <a:spcPct val="100000"/>
              </a:lnSpc>
              <a:buFont typeface="Arial" panose="020B0604020202020204" pitchFamily="34" charset="0"/>
              <a:buChar char="•"/>
            </a:pPr>
            <a:endParaRPr lang="en-US" altLang="en-US" sz="2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The </a:t>
            </a:r>
            <a:r>
              <a:rPr lang="en-US" altLang="en-US" sz="2200" dirty="0" err="1" smtClean="0">
                <a:latin typeface="Times New Roman" panose="02020603050405020304" pitchFamily="18" charset="0"/>
                <a:cs typeface="Times New Roman" panose="02020603050405020304" pitchFamily="18" charset="0"/>
              </a:rPr>
              <a:t>Winogradsky</a:t>
            </a:r>
            <a:r>
              <a:rPr lang="en-US" altLang="en-US" sz="2200" dirty="0" smtClean="0">
                <a:latin typeface="Times New Roman" panose="02020603050405020304" pitchFamily="18" charset="0"/>
                <a:cs typeface="Times New Roman" panose="02020603050405020304" pitchFamily="18" charset="0"/>
              </a:rPr>
              <a:t> column is a simple device for culturing a large diversity of microorganisms. Invented in the 1880s by Sergei </a:t>
            </a:r>
            <a:r>
              <a:rPr lang="en-US" altLang="en-US" sz="2200" dirty="0" err="1" smtClean="0">
                <a:latin typeface="Times New Roman" panose="02020603050405020304" pitchFamily="18" charset="0"/>
                <a:cs typeface="Times New Roman" panose="02020603050405020304" pitchFamily="18" charset="0"/>
              </a:rPr>
              <a:t>Winogradsky</a:t>
            </a:r>
            <a:r>
              <a:rPr lang="en-US" altLang="en-US" sz="2200" dirty="0" smtClean="0">
                <a:latin typeface="Times New Roman" panose="02020603050405020304" pitchFamily="18" charset="0"/>
                <a:cs typeface="Times New Roman" panose="02020603050405020304" pitchFamily="18" charset="0"/>
              </a:rPr>
              <a:t>, the device is a column of pond mud and water mixed with a carbon source such as newspaper (containing cellulose), blackened marshmallows or egg-shells (containing calcium carbonate), and a sulfur source such as gypsum (calcium sulfate) or egg yolk.</a:t>
            </a:r>
          </a:p>
          <a:p>
            <a:pPr marL="285750" indent="-285750" algn="just">
              <a:buFont typeface="Arial" panose="020B0604020202020204" pitchFamily="34" charset="0"/>
              <a:buChar char="•"/>
            </a:pP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 Incubating the column in sunlight for months results in an aerobic/anaerobic gradient as well as a sulfide gradient</a:t>
            </a:r>
          </a:p>
          <a:p>
            <a:pPr marL="285750" indent="-285750" algn="just">
              <a:lnSpc>
                <a:spcPct val="100000"/>
              </a:lnSpc>
            </a:pPr>
            <a:endParaRPr lang="en-US" altLang="en-US" sz="2200" dirty="0" smtClean="0">
              <a:latin typeface="Times New Roman" panose="02020603050405020304" pitchFamily="18" charset="0"/>
              <a:cs typeface="Times New Roman" panose="02020603050405020304" pitchFamily="18" charset="0"/>
            </a:endParaRPr>
          </a:p>
          <a:p>
            <a:pPr marL="285750" indent="-285750" algn="just"/>
            <a:endParaRPr lang="en-US" altLang="en-US" sz="24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24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925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3"/>
          <a:stretch>
            <a:fillRect/>
          </a:stretch>
        </p:blipFill>
        <p:spPr>
          <a:xfrm>
            <a:off x="1784350" y="668020"/>
            <a:ext cx="5429885" cy="5488305"/>
          </a:xfrm>
          <a:prstGeom prst="rect">
            <a:avLst/>
          </a:prstGeom>
        </p:spPr>
      </p:pic>
      <p:sp>
        <p:nvSpPr>
          <p:cNvPr id="8" name="TextBox 7"/>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671830" y="1115060"/>
            <a:ext cx="7800340" cy="38481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7" name="Rectangle 6"/>
          <p:cNvSpPr/>
          <p:nvPr/>
        </p:nvSpPr>
        <p:spPr>
          <a:xfrm>
            <a:off x="418012" y="383402"/>
            <a:ext cx="7628708" cy="6124754"/>
          </a:xfrm>
          <a:prstGeom prst="rect">
            <a:avLst/>
          </a:prstGeom>
        </p:spPr>
        <p:txBody>
          <a:bodyPr wrap="square">
            <a:spAutoFit/>
          </a:bodyPr>
          <a:lstStyle/>
          <a:p>
            <a:pPr marL="285750" indent="-285750" algn="just">
              <a:lnSpc>
                <a:spcPct val="100000"/>
              </a:lnSpc>
              <a:buFont typeface="Wingdings" panose="05000000000000000000" charset="0"/>
              <a:buChar char="v"/>
            </a:pPr>
            <a:r>
              <a:rPr lang="en-US" altLang="en-US" sz="2200" dirty="0" smtClean="0">
                <a:latin typeface="Times New Roman" panose="02020603050405020304" pitchFamily="18" charset="0"/>
                <a:cs typeface="Times New Roman" panose="02020603050405020304" pitchFamily="18" charset="0"/>
              </a:rPr>
              <a:t>These two gradients promote the growth of different microorganisms such as Clostridium, </a:t>
            </a:r>
            <a:r>
              <a:rPr lang="en-US" altLang="en-US" sz="2200" dirty="0" err="1" smtClean="0">
                <a:latin typeface="Times New Roman" panose="02020603050405020304" pitchFamily="18" charset="0"/>
                <a:cs typeface="Times New Roman" panose="02020603050405020304" pitchFamily="18" charset="0"/>
              </a:rPr>
              <a:t>Desulfovibrio</a:t>
            </a: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Chlorobium</a:t>
            </a: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Chromatium</a:t>
            </a: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Rhodomicrobium</a:t>
            </a:r>
            <a:r>
              <a:rPr lang="en-US" altLang="en-US" sz="2200" dirty="0" smtClean="0">
                <a:latin typeface="Times New Roman" panose="02020603050405020304" pitchFamily="18" charset="0"/>
                <a:cs typeface="Times New Roman" panose="02020603050405020304" pitchFamily="18" charset="0"/>
              </a:rPr>
              <a:t>, and </a:t>
            </a:r>
            <a:r>
              <a:rPr lang="en-US" altLang="en-US" sz="2200" dirty="0" err="1" smtClean="0">
                <a:latin typeface="Times New Roman" panose="02020603050405020304" pitchFamily="18" charset="0"/>
                <a:cs typeface="Times New Roman" panose="02020603050405020304" pitchFamily="18" charset="0"/>
              </a:rPr>
              <a:t>Beggiatoa</a:t>
            </a:r>
            <a:r>
              <a:rPr lang="en-US" altLang="en-US" sz="2200" dirty="0" smtClean="0">
                <a:latin typeface="Times New Roman" panose="02020603050405020304" pitchFamily="18" charset="0"/>
                <a:cs typeface="Times New Roman" panose="02020603050405020304" pitchFamily="18" charset="0"/>
              </a:rPr>
              <a:t>, as well as many other species of bacteria, </a:t>
            </a:r>
            <a:r>
              <a:rPr lang="en-US" altLang="en-US" sz="2200" dirty="0" err="1" smtClean="0">
                <a:latin typeface="Times New Roman" panose="02020603050405020304" pitchFamily="18" charset="0"/>
                <a:cs typeface="Times New Roman" panose="02020603050405020304" pitchFamily="18" charset="0"/>
              </a:rPr>
              <a:t>cyanobacteria</a:t>
            </a:r>
            <a:r>
              <a:rPr lang="en-US" altLang="en-US" sz="2200" dirty="0" smtClean="0">
                <a:latin typeface="Times New Roman" panose="02020603050405020304" pitchFamily="18" charset="0"/>
                <a:cs typeface="Times New Roman" panose="02020603050405020304" pitchFamily="18" charset="0"/>
              </a:rPr>
              <a:t>, and algae</a:t>
            </a:r>
          </a:p>
          <a:p>
            <a:pPr marL="285750" indent="-285750" algn="just">
              <a:lnSpc>
                <a:spcPct val="100000"/>
              </a:lnSpc>
              <a:buFont typeface="Wingdings" panose="05000000000000000000" charset="0"/>
              <a:buChar char="v"/>
            </a:pPr>
            <a:endParaRPr lang="en-US" altLang="en-US" sz="2200" dirty="0" smtClean="0">
              <a:latin typeface="Times New Roman" panose="02020603050405020304" pitchFamily="18" charset="0"/>
              <a:cs typeface="Times New Roman" panose="02020603050405020304" pitchFamily="18" charset="0"/>
            </a:endParaRPr>
          </a:p>
          <a:p>
            <a:pPr indent="0" algn="just">
              <a:lnSpc>
                <a:spcPct val="100000"/>
              </a:lnSpc>
              <a:buFont typeface="Arial" panose="020B0604020202020204" pitchFamily="34" charset="0"/>
            </a:pPr>
            <a:r>
              <a:rPr lang="en-US" altLang="en-US" sz="2200" dirty="0" smtClean="0">
                <a:latin typeface="Times New Roman" panose="02020603050405020304" pitchFamily="18" charset="0"/>
                <a:cs typeface="Times New Roman" panose="02020603050405020304" pitchFamily="18" charset="0"/>
              </a:rPr>
              <a:t>Aerobic colors</a:t>
            </a:r>
          </a:p>
          <a:p>
            <a:pPr indent="0" algn="just">
              <a:lnSpc>
                <a:spcPct val="100000"/>
              </a:lnSpc>
              <a:buFont typeface="Arial" panose="020B0604020202020204" pitchFamily="34" charset="0"/>
            </a:pPr>
            <a:endParaRPr lang="en-US" altLang="en-US" sz="2200" dirty="0" smtClean="0">
              <a:latin typeface="Times New Roman" panose="02020603050405020304" pitchFamily="18" charset="0"/>
              <a:cs typeface="Times New Roman" panose="02020603050405020304" pitchFamily="18" charset="0"/>
            </a:endParaRPr>
          </a:p>
          <a:p>
            <a:pPr indent="0" algn="just">
              <a:lnSpc>
                <a:spcPct val="100000"/>
              </a:lnSpc>
              <a:buFont typeface="Arial" panose="020B0604020202020204" pitchFamily="34" charset="0"/>
            </a:pPr>
            <a:r>
              <a:rPr lang="en-US" altLang="en-US" sz="2200" dirty="0" smtClean="0">
                <a:latin typeface="Times New Roman" panose="02020603050405020304" pitchFamily="18" charset="0"/>
                <a:cs typeface="Times New Roman" panose="02020603050405020304" pitchFamily="18" charset="0"/>
              </a:rPr>
              <a:t>        green - </a:t>
            </a:r>
            <a:r>
              <a:rPr lang="en-US" altLang="en-US" sz="2200" dirty="0" err="1" smtClean="0">
                <a:latin typeface="Times New Roman" panose="02020603050405020304" pitchFamily="18" charset="0"/>
                <a:cs typeface="Times New Roman" panose="02020603050405020304" pitchFamily="18" charset="0"/>
              </a:rPr>
              <a:t>eukaryal</a:t>
            </a:r>
            <a:r>
              <a:rPr lang="en-US" altLang="en-US" sz="2200" dirty="0" smtClean="0">
                <a:latin typeface="Times New Roman" panose="02020603050405020304" pitchFamily="18" charset="0"/>
                <a:cs typeface="Times New Roman" panose="02020603050405020304" pitchFamily="18" charset="0"/>
              </a:rPr>
              <a:t> algae or </a:t>
            </a:r>
            <a:r>
              <a:rPr lang="en-US" altLang="en-US" sz="2200" dirty="0" err="1" smtClean="0">
                <a:latin typeface="Times New Roman" panose="02020603050405020304" pitchFamily="18" charset="0"/>
                <a:cs typeface="Times New Roman" panose="02020603050405020304" pitchFamily="18" charset="0"/>
              </a:rPr>
              <a:t>cyanobacteria</a:t>
            </a:r>
            <a:endParaRPr lang="en-US" altLang="en-US" sz="2200" dirty="0" smtClean="0">
              <a:latin typeface="Times New Roman" panose="02020603050405020304" pitchFamily="18" charset="0"/>
              <a:cs typeface="Times New Roman" panose="02020603050405020304" pitchFamily="18" charset="0"/>
            </a:endParaRPr>
          </a:p>
          <a:p>
            <a:pPr indent="0" algn="just">
              <a:lnSpc>
                <a:spcPct val="100000"/>
              </a:lnSpc>
              <a:buFont typeface="Arial" panose="020B0604020202020204" pitchFamily="34" charset="0"/>
            </a:pPr>
            <a:r>
              <a:rPr lang="en-US" altLang="en-US" sz="2200" dirty="0" smtClean="0">
                <a:latin typeface="Times New Roman" panose="02020603050405020304" pitchFamily="18" charset="0"/>
                <a:cs typeface="Times New Roman" panose="02020603050405020304" pitchFamily="18" charset="0"/>
              </a:rPr>
              <a:t>        red/brown - </a:t>
            </a:r>
            <a:r>
              <a:rPr lang="en-US" altLang="en-US" sz="2200" dirty="0" err="1" smtClean="0">
                <a:latin typeface="Times New Roman" panose="02020603050405020304" pitchFamily="18" charset="0"/>
                <a:cs typeface="Times New Roman" panose="02020603050405020304" pitchFamily="18" charset="0"/>
              </a:rPr>
              <a:t>cyanobacteria</a:t>
            </a:r>
            <a:r>
              <a:rPr lang="en-US" altLang="en-US" sz="2200" dirty="0" smtClean="0">
                <a:latin typeface="Times New Roman" panose="02020603050405020304" pitchFamily="18" charset="0"/>
                <a:cs typeface="Times New Roman" panose="02020603050405020304" pitchFamily="18" charset="0"/>
              </a:rPr>
              <a:t> or </a:t>
            </a:r>
            <a:r>
              <a:rPr lang="en-US" altLang="en-US" sz="2200" dirty="0" err="1" smtClean="0">
                <a:latin typeface="Times New Roman" panose="02020603050405020304" pitchFamily="18" charset="0"/>
                <a:cs typeface="Times New Roman" panose="02020603050405020304" pitchFamily="18" charset="0"/>
              </a:rPr>
              <a:t>thiobacilli</a:t>
            </a:r>
            <a:endParaRPr lang="en-US" altLang="en-US" sz="2200" dirty="0" smtClean="0">
              <a:latin typeface="Times New Roman" panose="02020603050405020304" pitchFamily="18" charset="0"/>
              <a:cs typeface="Times New Roman" panose="02020603050405020304" pitchFamily="18" charset="0"/>
            </a:endParaRPr>
          </a:p>
          <a:p>
            <a:pPr indent="0" algn="just">
              <a:lnSpc>
                <a:spcPct val="100000"/>
              </a:lnSpc>
              <a:buFont typeface="Arial" panose="020B0604020202020204" pitchFamily="34" charset="0"/>
            </a:pPr>
            <a:r>
              <a:rPr lang="en-US" altLang="en-US" sz="2200" dirty="0" smtClean="0">
                <a:latin typeface="Times New Roman" panose="02020603050405020304" pitchFamily="18" charset="0"/>
                <a:cs typeface="Times New Roman" panose="02020603050405020304" pitchFamily="18" charset="0"/>
              </a:rPr>
              <a:t>        red/purple - purple non-sulfur Bacteria</a:t>
            </a:r>
          </a:p>
          <a:p>
            <a:pPr indent="0" algn="just">
              <a:lnSpc>
                <a:spcPct val="100000"/>
              </a:lnSpc>
              <a:buFont typeface="Arial" panose="020B0604020202020204" pitchFamily="34" charset="0"/>
            </a:pPr>
            <a:r>
              <a:rPr lang="en-US" altLang="en-US" sz="2200" dirty="0" smtClean="0">
                <a:latin typeface="Times New Roman" panose="02020603050405020304" pitchFamily="18" charset="0"/>
                <a:cs typeface="Times New Roman" panose="02020603050405020304" pitchFamily="18" charset="0"/>
              </a:rPr>
              <a:t>        white - sulfur oxidizing Bacteria</a:t>
            </a:r>
          </a:p>
          <a:p>
            <a:pPr indent="0" algn="just">
              <a:lnSpc>
                <a:spcPct val="100000"/>
              </a:lnSpc>
              <a:buFont typeface="Arial" panose="020B0604020202020204" pitchFamily="34" charset="0"/>
            </a:pPr>
            <a:endParaRPr lang="en-US" altLang="en-US" sz="2200" dirty="0" smtClean="0">
              <a:latin typeface="Times New Roman" panose="02020603050405020304" pitchFamily="18" charset="0"/>
              <a:cs typeface="Times New Roman" panose="02020603050405020304" pitchFamily="18" charset="0"/>
            </a:endParaRPr>
          </a:p>
          <a:p>
            <a:pPr indent="0" algn="just">
              <a:lnSpc>
                <a:spcPct val="100000"/>
              </a:lnSpc>
              <a:buFont typeface="Arial" panose="020B0604020202020204" pitchFamily="34" charset="0"/>
            </a:pPr>
            <a:r>
              <a:rPr lang="en-US" altLang="en-US" sz="2200" dirty="0" smtClean="0">
                <a:latin typeface="Times New Roman" panose="02020603050405020304" pitchFamily="18" charset="0"/>
                <a:cs typeface="Times New Roman" panose="02020603050405020304" pitchFamily="18" charset="0"/>
              </a:rPr>
              <a:t>Anaerobic colors</a:t>
            </a:r>
          </a:p>
          <a:p>
            <a:pPr indent="0" algn="just">
              <a:lnSpc>
                <a:spcPct val="100000"/>
              </a:lnSpc>
              <a:buFont typeface="Arial" panose="020B0604020202020204" pitchFamily="34" charset="0"/>
            </a:pPr>
            <a:endParaRPr lang="en-US" altLang="en-US" sz="2200" dirty="0" smtClean="0">
              <a:latin typeface="Times New Roman" panose="02020603050405020304" pitchFamily="18" charset="0"/>
              <a:cs typeface="Times New Roman" panose="02020603050405020304" pitchFamily="18" charset="0"/>
            </a:endParaRPr>
          </a:p>
          <a:p>
            <a:pPr indent="0" algn="just">
              <a:lnSpc>
                <a:spcPct val="100000"/>
              </a:lnSpc>
              <a:buFont typeface="Arial" panose="020B0604020202020204" pitchFamily="34" charset="0"/>
            </a:pPr>
            <a:r>
              <a:rPr lang="en-US" altLang="en-US" sz="2200" dirty="0" smtClean="0">
                <a:latin typeface="Times New Roman" panose="02020603050405020304" pitchFamily="18" charset="0"/>
                <a:cs typeface="Times New Roman" panose="02020603050405020304" pitchFamily="18" charset="0"/>
              </a:rPr>
              <a:t>        red/purple - purple sulfur Bacteria</a:t>
            </a:r>
          </a:p>
          <a:p>
            <a:pPr indent="0" algn="just">
              <a:lnSpc>
                <a:spcPct val="100000"/>
              </a:lnSpc>
              <a:buFont typeface="Arial" panose="020B0604020202020204" pitchFamily="34" charset="0"/>
            </a:pPr>
            <a:r>
              <a:rPr lang="en-US" altLang="en-US" sz="2200" dirty="0" smtClean="0">
                <a:latin typeface="Times New Roman" panose="02020603050405020304" pitchFamily="18" charset="0"/>
                <a:cs typeface="Times New Roman" panose="02020603050405020304" pitchFamily="18" charset="0"/>
              </a:rPr>
              <a:t>        green - green sulfur Bacteria</a:t>
            </a:r>
          </a:p>
          <a:p>
            <a:pPr indent="0" algn="just">
              <a:lnSpc>
                <a:spcPct val="100000"/>
              </a:lnSpc>
              <a:buFont typeface="Arial" panose="020B0604020202020204" pitchFamily="34" charset="0"/>
            </a:pPr>
            <a:r>
              <a:rPr lang="en-US" altLang="en-US" sz="2200" dirty="0" smtClean="0">
                <a:latin typeface="Times New Roman" panose="02020603050405020304" pitchFamily="18" charset="0"/>
                <a:cs typeface="Times New Roman" panose="02020603050405020304" pitchFamily="18" charset="0"/>
              </a:rPr>
              <a:t>        black - sulfate reducers</a:t>
            </a:r>
          </a:p>
          <a:p>
            <a:pPr marL="285750" indent="-285750" algn="just">
              <a:lnSpc>
                <a:spcPct val="100000"/>
              </a:lnSpc>
              <a:buFont typeface="Wingdings" panose="05000000000000000000" charset="0"/>
              <a:buChar char="v"/>
            </a:pPr>
            <a:endParaRPr lang="en-US" altLang="en-US" dirty="0">
              <a:latin typeface="Times New Roman" panose="02020603050405020304" pitchFamily="18" charset="0"/>
              <a:cs typeface="Times New Roman" panose="02020603050405020304" pitchFamily="18" charset="0"/>
            </a:endParaRPr>
          </a:p>
        </p:txBody>
      </p:sp>
      <p:pic>
        <p:nvPicPr>
          <p:cNvPr id="8" name="Content Placeholder 2"/>
          <p:cNvPicPr>
            <a:picLocks noChangeAspect="1"/>
          </p:cNvPicPr>
          <p:nvPr/>
        </p:nvPicPr>
        <p:blipFill>
          <a:blip r:embed="rId3"/>
          <a:stretch>
            <a:fillRect/>
          </a:stretch>
        </p:blipFill>
        <p:spPr>
          <a:xfrm>
            <a:off x="6909475" y="1841863"/>
            <a:ext cx="1973268" cy="4341996"/>
          </a:xfrm>
          <a:prstGeom prst="rect">
            <a:avLst/>
          </a:prstGeom>
        </p:spPr>
      </p:pic>
      <p:sp>
        <p:nvSpPr>
          <p:cNvPr id="9" name="TextBox 8"/>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p:nvPr/>
        </p:nvSpPr>
        <p:spPr>
          <a:xfrm>
            <a:off x="235132" y="1776549"/>
            <a:ext cx="8477795" cy="5930536"/>
          </a:xfrm>
          <a:prstGeom prst="rect">
            <a:avLst/>
          </a:prstGeom>
        </p:spPr>
        <p:txBody>
          <a:bodyPr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indent="0" algn="just">
              <a:lnSpc>
                <a:spcPct val="170000"/>
              </a:lnSpc>
              <a:buFont typeface="Arial" panose="020B0604020202020204" pitchFamily="34" charset="0"/>
            </a:pPr>
            <a:endParaRPr lang="en-US" altLang="en-US" sz="8800" dirty="0" smtClean="0">
              <a:solidFill>
                <a:schemeClr val="tx1"/>
              </a:solidFill>
              <a:latin typeface="Times New Roman" panose="02020603050405020304" pitchFamily="18" charset="0"/>
              <a:cs typeface="Times New Roman" panose="02020603050405020304" pitchFamily="18" charset="0"/>
            </a:endParaRPr>
          </a:p>
          <a:p>
            <a:pPr indent="0" algn="just">
              <a:lnSpc>
                <a:spcPct val="170000"/>
              </a:lnSpc>
              <a:buFont typeface="Arial" panose="020B0604020202020204" pitchFamily="34" charset="0"/>
            </a:pPr>
            <a:endParaRPr lang="en-US" altLang="en-US" sz="8800" dirty="0" smtClean="0">
              <a:latin typeface="Times New Roman" panose="02020603050405020304" pitchFamily="18" charset="0"/>
              <a:cs typeface="Times New Roman" panose="02020603050405020304" pitchFamily="18" charset="0"/>
            </a:endParaRPr>
          </a:p>
          <a:p>
            <a:pPr indent="0" algn="just">
              <a:lnSpc>
                <a:spcPct val="170000"/>
              </a:lnSpc>
              <a:buFont typeface="Arial" panose="020B0604020202020204" pitchFamily="34" charset="0"/>
            </a:pPr>
            <a:endParaRPr lang="en-US" altLang="en-US" sz="8800" dirty="0" smtClean="0">
              <a:solidFill>
                <a:schemeClr val="tx1"/>
              </a:solidFill>
              <a:latin typeface="Times New Roman" panose="02020603050405020304" pitchFamily="18" charset="0"/>
              <a:cs typeface="Times New Roman" panose="02020603050405020304" pitchFamily="18" charset="0"/>
            </a:endParaRPr>
          </a:p>
          <a:p>
            <a:pPr indent="0" algn="just">
              <a:lnSpc>
                <a:spcPct val="170000"/>
              </a:lnSpc>
              <a:buFont typeface="Arial" panose="020B0604020202020204" pitchFamily="34" charset="0"/>
            </a:pPr>
            <a:endParaRPr lang="en-US" altLang="en-US" sz="8800" dirty="0" smtClean="0">
              <a:latin typeface="Times New Roman" panose="02020603050405020304" pitchFamily="18" charset="0"/>
              <a:cs typeface="Times New Roman" panose="02020603050405020304" pitchFamily="18" charset="0"/>
            </a:endParaRPr>
          </a:p>
          <a:p>
            <a:pPr indent="0" algn="just">
              <a:lnSpc>
                <a:spcPct val="170000"/>
              </a:lnSpc>
              <a:buFont typeface="Arial" panose="020B0604020202020204" pitchFamily="34" charset="0"/>
            </a:pPr>
            <a:endParaRPr lang="en-US" altLang="en-US" sz="8800" dirty="0" smtClean="0">
              <a:solidFill>
                <a:schemeClr val="tx1"/>
              </a:solidFill>
              <a:latin typeface="Times New Roman" panose="02020603050405020304" pitchFamily="18" charset="0"/>
              <a:cs typeface="Times New Roman" panose="02020603050405020304" pitchFamily="18" charset="0"/>
            </a:endParaRPr>
          </a:p>
          <a:p>
            <a:pPr indent="0" algn="just">
              <a:lnSpc>
                <a:spcPct val="170000"/>
              </a:lnSpc>
              <a:buFont typeface="Arial" panose="020B0604020202020204" pitchFamily="34" charset="0"/>
            </a:pPr>
            <a:endParaRPr lang="en-US" altLang="en-US" sz="8800" dirty="0" smtClean="0">
              <a:latin typeface="Times New Roman" panose="02020603050405020304" pitchFamily="18" charset="0"/>
              <a:cs typeface="Times New Roman" panose="02020603050405020304" pitchFamily="18" charset="0"/>
            </a:endParaRPr>
          </a:p>
          <a:p>
            <a:pPr indent="0" algn="just">
              <a:lnSpc>
                <a:spcPct val="170000"/>
              </a:lnSpc>
              <a:buFont typeface="Arial" panose="020B0604020202020204" pitchFamily="34" charset="0"/>
            </a:pPr>
            <a:endParaRPr lang="en-US" altLang="en-US" sz="8800" dirty="0" smtClean="0">
              <a:solidFill>
                <a:schemeClr val="tx1"/>
              </a:solidFill>
              <a:latin typeface="Times New Roman" panose="02020603050405020304" pitchFamily="18" charset="0"/>
              <a:cs typeface="Times New Roman" panose="02020603050405020304" pitchFamily="18" charset="0"/>
            </a:endParaRPr>
          </a:p>
          <a:p>
            <a:pPr indent="0" algn="just">
              <a:lnSpc>
                <a:spcPct val="170000"/>
              </a:lnSpc>
              <a:buFont typeface="Arial" panose="020B0604020202020204" pitchFamily="34" charset="0"/>
            </a:pPr>
            <a:endParaRPr lang="en-US" altLang="en-US" sz="8800" dirty="0" smtClean="0">
              <a:latin typeface="Times New Roman" panose="02020603050405020304" pitchFamily="18" charset="0"/>
              <a:cs typeface="Times New Roman" panose="02020603050405020304" pitchFamily="18" charset="0"/>
            </a:endParaRPr>
          </a:p>
          <a:p>
            <a:pPr indent="0" algn="just">
              <a:lnSpc>
                <a:spcPct val="170000"/>
              </a:lnSpc>
              <a:buFont typeface="Arial" panose="020B0604020202020204" pitchFamily="34" charset="0"/>
            </a:pPr>
            <a:endParaRPr lang="en-US" altLang="en-US" sz="8800"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70000"/>
              </a:lnSpc>
              <a:buFont typeface="Arial" panose="020B0604020202020204" pitchFamily="34" charset="0"/>
              <a:buChar char="•"/>
            </a:pPr>
            <a:endParaRPr lang="en-US" altLang="en-US" sz="8800"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70000"/>
              </a:lnSpc>
              <a:buFont typeface="Arial" panose="020B0604020202020204" pitchFamily="34" charset="0"/>
              <a:buChar char="•"/>
            </a:pPr>
            <a:endParaRPr lang="en-US" altLang="en-US" sz="8800" dirty="0" smtClean="0">
              <a:latin typeface="Times New Roman" panose="02020603050405020304" pitchFamily="18" charset="0"/>
              <a:cs typeface="Times New Roman" panose="02020603050405020304" pitchFamily="18" charset="0"/>
            </a:endParaRPr>
          </a:p>
          <a:p>
            <a:pPr marL="285750" indent="-285750" algn="just">
              <a:lnSpc>
                <a:spcPct val="170000"/>
              </a:lnSpc>
              <a:buFont typeface="Arial" panose="020B0604020202020204" pitchFamily="34" charset="0"/>
              <a:buChar char="•"/>
            </a:pPr>
            <a:r>
              <a:rPr lang="en-US" altLang="en-US" sz="8800" dirty="0" smtClean="0">
                <a:latin typeface="Times New Roman" panose="02020603050405020304" pitchFamily="18" charset="0"/>
                <a:cs typeface="Times New Roman" panose="02020603050405020304" pitchFamily="18" charset="0"/>
              </a:rPr>
              <a:t>In 1888, </a:t>
            </a:r>
            <a:r>
              <a:rPr lang="en-US" altLang="en-US" sz="8800" dirty="0" err="1" smtClean="0">
                <a:latin typeface="Times New Roman" panose="02020603050405020304" pitchFamily="18" charset="0"/>
                <a:cs typeface="Times New Roman" panose="02020603050405020304" pitchFamily="18" charset="0"/>
              </a:rPr>
              <a:t>Winogradsky</a:t>
            </a:r>
            <a:r>
              <a:rPr lang="en-US" altLang="en-US" sz="8800" dirty="0" smtClean="0">
                <a:latin typeface="Times New Roman" panose="02020603050405020304" pitchFamily="18" charset="0"/>
                <a:cs typeface="Times New Roman" panose="02020603050405020304" pitchFamily="18" charset="0"/>
              </a:rPr>
              <a:t> moved from Strasbourg to the Swiss Polytechnic Institute in Zurich, Switzerland; there he began studying bacteria involved in nitrogen fixing.</a:t>
            </a:r>
          </a:p>
          <a:p>
            <a:pPr marL="285750" indent="-285750" algn="just">
              <a:lnSpc>
                <a:spcPct val="170000"/>
              </a:lnSpc>
              <a:buFont typeface="Arial" panose="020B0604020202020204" pitchFamily="34" charset="0"/>
              <a:buChar char="•"/>
            </a:pPr>
            <a:r>
              <a:rPr lang="en-US" altLang="en-US" sz="8800" dirty="0" smtClean="0">
                <a:solidFill>
                  <a:schemeClr val="tx1"/>
                </a:solidFill>
                <a:latin typeface="Times New Roman" panose="02020603050405020304" pitchFamily="18" charset="0"/>
                <a:cs typeface="Times New Roman" panose="02020603050405020304" pitchFamily="18" charset="0"/>
              </a:rPr>
              <a:t>It had already been established by </a:t>
            </a:r>
            <a:r>
              <a:rPr lang="en-US" altLang="en-US" sz="8800" dirty="0" err="1" smtClean="0">
                <a:solidFill>
                  <a:schemeClr val="tx1"/>
                </a:solidFill>
                <a:latin typeface="Times New Roman" panose="02020603050405020304" pitchFamily="18" charset="0"/>
                <a:cs typeface="Times New Roman" panose="02020603050405020304" pitchFamily="18" charset="0"/>
              </a:rPr>
              <a:t>Martinus</a:t>
            </a:r>
            <a:r>
              <a:rPr lang="en-US" altLang="en-US" sz="8800" dirty="0" smtClean="0">
                <a:solidFill>
                  <a:schemeClr val="tx1"/>
                </a:solidFill>
                <a:latin typeface="Times New Roman" panose="02020603050405020304" pitchFamily="18" charset="0"/>
                <a:cs typeface="Times New Roman" panose="02020603050405020304" pitchFamily="18" charset="0"/>
              </a:rPr>
              <a:t> </a:t>
            </a:r>
            <a:r>
              <a:rPr lang="en-US" altLang="en-US" sz="8800" dirty="0" err="1" smtClean="0">
                <a:solidFill>
                  <a:schemeClr val="tx1"/>
                </a:solidFill>
                <a:latin typeface="Times New Roman" panose="02020603050405020304" pitchFamily="18" charset="0"/>
                <a:cs typeface="Times New Roman" panose="02020603050405020304" pitchFamily="18" charset="0"/>
              </a:rPr>
              <a:t>Beijerinck</a:t>
            </a:r>
            <a:r>
              <a:rPr lang="en-US" altLang="en-US" sz="8800" dirty="0" smtClean="0">
                <a:solidFill>
                  <a:schemeClr val="tx1"/>
                </a:solidFill>
                <a:latin typeface="Times New Roman" panose="02020603050405020304" pitchFamily="18" charset="0"/>
                <a:cs typeface="Times New Roman" panose="02020603050405020304" pitchFamily="18" charset="0"/>
              </a:rPr>
              <a:t> in Holland that bacteria growing in nodules on the roots of pea plants were able to fix nitrogen – in other words bacteria could convert airborne nitrogen into water-soluble nitrates required by green plants.</a:t>
            </a:r>
          </a:p>
          <a:p>
            <a:pPr indent="0" algn="just">
              <a:lnSpc>
                <a:spcPct val="100000"/>
              </a:lnSpc>
              <a:buFont typeface="Arial" panose="020B0604020202020204" pitchFamily="34" charset="0"/>
            </a:pPr>
            <a:endParaRPr lang="en-US" altLang="en-US" sz="88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88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8800"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8800"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indent="0" algn="just">
              <a:lnSpc>
                <a:spcPct val="100000"/>
              </a:lnSpc>
              <a:buFont typeface="Arial" panose="020B0604020202020204" pitchFamily="34" charset="0"/>
            </a:pPr>
            <a:r>
              <a:rPr lang="en-US" altLang="en-US" sz="1400" dirty="0">
                <a:solidFill>
                  <a:schemeClr val="tx1"/>
                </a:solidFill>
                <a:latin typeface="Times New Roman" panose="02020603050405020304" pitchFamily="18" charset="0"/>
                <a:cs typeface="Times New Roman" panose="02020603050405020304" pitchFamily="18" charset="0"/>
              </a:rPr>
              <a:t> </a:t>
            </a: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1035685" y="373380"/>
            <a:ext cx="6772275" cy="892552"/>
          </a:xfrm>
          <a:prstGeom prst="rect">
            <a:avLst/>
          </a:prstGeom>
          <a:noFill/>
        </p:spPr>
        <p:txBody>
          <a:bodyPr wrap="square" rtlCol="0">
            <a:spAutoFit/>
          </a:bodyPr>
          <a:lstStyle/>
          <a:p>
            <a:pPr algn="ctr"/>
            <a:r>
              <a:rPr lang="en-US" sz="2600" b="1" dirty="0" smtClean="0">
                <a:solidFill>
                  <a:srgbClr val="C00000"/>
                </a:solidFill>
                <a:latin typeface="Bookman Old Style" pitchFamily="18" charset="0"/>
                <a:cs typeface="Times New Roman" panose="02020603050405020304" pitchFamily="18" charset="0"/>
              </a:rPr>
              <a:t>Nitrogen Fixing Bacteria and the Discovery of Chemosynthesis</a:t>
            </a:r>
            <a:endParaRPr lang="en-US" sz="2600" b="1" dirty="0">
              <a:solidFill>
                <a:srgbClr val="C00000"/>
              </a:solidFill>
              <a:latin typeface="Bookman Old Style" pitchFamily="18" charset="0"/>
              <a:cs typeface="Times New Roman" panose="02020603050405020304" pitchFamily="18" charset="0"/>
            </a:endParaRPr>
          </a:p>
        </p:txBody>
      </p:sp>
      <p:sp>
        <p:nvSpPr>
          <p:cNvPr id="7" name="TextBox 6"/>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2" name="Rectangle 1"/>
          <p:cNvSpPr/>
          <p:nvPr/>
        </p:nvSpPr>
        <p:spPr>
          <a:xfrm>
            <a:off x="457200" y="1828800"/>
            <a:ext cx="8489882" cy="430887"/>
          </a:xfrm>
          <a:prstGeom prst="rect">
            <a:avLst/>
          </a:prstGeom>
        </p:spPr>
        <p:txBody>
          <a:bodyPr wrap="square">
            <a:spAutoFit/>
          </a:bodyPr>
          <a:lstStyle/>
          <a:p>
            <a:pPr>
              <a:buFontTx/>
              <a:buChar char="•"/>
            </a:pPr>
            <a:endParaRPr lang="en-US" alt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1074" y="6380543"/>
            <a:ext cx="8598444"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Sergei N Winogradsky and Martinus W Beijerinck, Dr. </a:t>
            </a:r>
            <a:r>
              <a:rPr lang="en-US" sz="1600" b="1" dirty="0" err="1" smtClean="0">
                <a:latin typeface="Constantia" pitchFamily="18" charset="0"/>
                <a:cs typeface="Arial" panose="020B0604020202020204" pitchFamily="34" charset="0"/>
              </a:rPr>
              <a:t>Greeshma</a:t>
            </a:r>
            <a:r>
              <a:rPr lang="en-US" sz="1600" b="1" dirty="0" smtClean="0">
                <a:latin typeface="Constantia" pitchFamily="18" charset="0"/>
                <a:cs typeface="Arial" panose="020B0604020202020204" pitchFamily="34" charset="0"/>
              </a:rPr>
              <a:t> P.V,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
        <p:nvSpPr>
          <p:cNvPr id="8" name="Rectangle 7"/>
          <p:cNvSpPr/>
          <p:nvPr/>
        </p:nvSpPr>
        <p:spPr>
          <a:xfrm>
            <a:off x="966651" y="1140882"/>
            <a:ext cx="7667897" cy="415498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During three years in Zurich, </a:t>
            </a:r>
            <a:r>
              <a:rPr lang="en-US" altLang="en-US" sz="2200" dirty="0" err="1" smtClean="0">
                <a:latin typeface="Times New Roman" panose="02020603050405020304" pitchFamily="18" charset="0"/>
                <a:cs typeface="Times New Roman" panose="02020603050405020304" pitchFamily="18" charset="0"/>
              </a:rPr>
              <a:t>Winogradsky</a:t>
            </a:r>
            <a:r>
              <a:rPr lang="en-US" altLang="en-US" sz="2200" dirty="0" smtClean="0">
                <a:latin typeface="Times New Roman" panose="02020603050405020304" pitchFamily="18" charset="0"/>
                <a:cs typeface="Times New Roman" panose="02020603050405020304" pitchFamily="18" charset="0"/>
              </a:rPr>
              <a:t> discovered three entirely new genera of nitrogen fixing bacteria. </a:t>
            </a:r>
          </a:p>
          <a:p>
            <a:pPr indent="0" algn="just">
              <a:lnSpc>
                <a:spcPct val="150000"/>
              </a:lnSpc>
              <a:buFont typeface="Arial" panose="020B0604020202020204" pitchFamily="34" charset="0"/>
            </a:pP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He also provided chemical proof of two separate steps in nitrogen fixing: firstly, the oxidation of ammonium to form nitrite, then the oxidation of nitrite to form nitrate.</a:t>
            </a:r>
          </a:p>
          <a:p>
            <a:pPr indent="0" algn="just">
              <a:lnSpc>
                <a:spcPct val="150000"/>
              </a:lnSpc>
              <a:buFont typeface="Arial" panose="020B0604020202020204" pitchFamily="34" charset="0"/>
            </a:pPr>
            <a:endParaRPr lang="en-US" altLang="en-US" sz="22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And he made his greatest discovery: chemosynthesis.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1322</Words>
  <Application>WPS Presentation</Application>
  <PresentationFormat>On-screen Show (4:3)</PresentationFormat>
  <Paragraphs>137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Avinz</dc:creator>
  <cp:lastModifiedBy>admission</cp:lastModifiedBy>
  <cp:revision>167</cp:revision>
  <dcterms:created xsi:type="dcterms:W3CDTF">2018-12-04T06:33:00Z</dcterms:created>
  <dcterms:modified xsi:type="dcterms:W3CDTF">2019-06-20T04:06:18Z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