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80" r:id="rId13"/>
    <p:sldId id="281" r:id="rId14"/>
    <p:sldId id="282" r:id="rId15"/>
    <p:sldId id="28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Antigens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C.R.Meera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 &amp; Assistant Professor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Microbiology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Mary’s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Thrissur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9132" y="1828808"/>
            <a:ext cx="7565462" cy="41862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may be complex or simple.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precipitate with specific antibodies simple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nonprecipitating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polyvalent and simple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univalent, since it is assumed that the precipitation requires the antigen to have two or more antibody combining sites.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7458" y="500063"/>
            <a:ext cx="36290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Types of </a:t>
            </a:r>
            <a:r>
              <a:rPr lang="en-IN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Haptens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6183" y="603847"/>
            <a:ext cx="15263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Epitope</a:t>
            </a:r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19200"/>
            <a:ext cx="7696200" cy="518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smallest unit of antigenicity is known as the antigenic determinant or epitope.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Epitope is the portion of an antigen that is recognized and bound by 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TCR/MHC complex.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epitope is a small area on the antigen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consisting of four or five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aminoacid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monosaccharide residues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 a specific chemical structure, electric charge and spatial configuration, capable of sensitizing 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immunocyte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of reacting with its complementary site on the specific antibody or T cell receptor. </a:t>
            </a:r>
          </a:p>
          <a:p>
            <a:pPr marL="114300"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7727394" cy="3557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Epitopes when present as a single linear segment of the primary sequence is called sequential or linear epitope.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formed by bringing together on the surface residues from different sites of the peptide chain during its folding into tertiary structure, it is called conformational epitope. </a:t>
            </a:r>
          </a:p>
          <a:p>
            <a:pPr marL="4572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cells recognize sequential epitopes where as B cells recognize conformational epitopes.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86183" y="603847"/>
            <a:ext cx="15263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Epitope</a:t>
            </a:r>
            <a:endParaRPr lang="en-US" sz="2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6183" y="603847"/>
            <a:ext cx="15263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Epitope</a:t>
            </a:r>
            <a:endParaRPr lang="en-US" sz="2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https://worldofbiology09.wikispaces.com/file/view/03_Epitope2.jpg/74567131/03_Epitope2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494106"/>
            <a:ext cx="6462156" cy="4606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762000"/>
            <a:ext cx="7543800" cy="56388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combining area on the antibody molecule, corresponding to the epitope, is called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paratope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4572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Epitopes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paratopes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 the specificity of immunological reactions.</a:t>
            </a:r>
          </a:p>
          <a:p>
            <a:pPr algn="just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http://t1.gstatic.com/images?q=tbn:ANd9GcSKVqjSCgu6NDkkI26EHZAwX4R8KN6BFcgTEhtd6CdOaQTmVI_T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3019425"/>
            <a:ext cx="5519737" cy="2543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477108" y="5814646"/>
            <a:ext cx="331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Taken from Canacopegdl.com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7239" y="428756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Adjuvants </a:t>
            </a:r>
            <a:endParaRPr lang="en-US" sz="2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987342"/>
            <a:ext cx="7620000" cy="482029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Adjuvants (from Latin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adjuvare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help) are substances that, when mixed with an antigen and injected with it, enhance the immunogenicity of that antigen.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Adjuvants are often used to boost the immune response when an antigen has low immunogenicity or when only small amounts of an antigen are available.  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known to exert one or more of the following effects:</a:t>
            </a:r>
          </a:p>
          <a:p>
            <a:pPr marL="114300"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1.Prolong antigen persistence</a:t>
            </a:r>
          </a:p>
          <a:p>
            <a:pPr marL="114300"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2.Enhance co-stimulatory signals</a:t>
            </a:r>
          </a:p>
          <a:p>
            <a:pPr marL="114300"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3.Induce granuloma formation</a:t>
            </a:r>
          </a:p>
          <a:p>
            <a:pPr marL="114300"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4.Stimulate lymphocyte proliferation nonspecifically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Examples- Freund’s complete adjuvant,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potassium sulfate (alum),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 tuberculosis,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lipopolysaccharide (LPS) etc.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Image result for thank you 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41" y="1806594"/>
            <a:ext cx="4149967" cy="29367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98" y="6362560"/>
            <a:ext cx="4724809" cy="463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57263" y="583825"/>
            <a:ext cx="6590743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u="sng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Antigens                   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7263" y="1828800"/>
            <a:ext cx="75580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Anything foreign to the body is considered as antigens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antigen is defined as any substance which, when introduced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parenterally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into the body, stimulates the production of an antibody with which it reacts specifically and in an observable manner.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antigens may not induce antibodies but may sensitize specific lymphocytes leading to cell mediated immunity or may cause immunological tolerance. </a:t>
            </a: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914400"/>
            <a:ext cx="7315200" cy="502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“Parenteral” means “outside the intestinal tract”.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antigens are orally given, they are denatured by the intestinal enzymes and their antigenicity is destroyed, so no antibody formation takes place.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given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parentarally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they are not denatured, hence induce antibody production.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some antigens given as oral vaccines are exceptions.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12988" y="869068"/>
            <a:ext cx="31245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“Specifically”   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2314" y="1384952"/>
            <a:ext cx="7929563" cy="370996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/>
            <a:endParaRPr lang="en-US" dirty="0" smtClean="0">
              <a:solidFill>
                <a:schemeClr val="accent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antigen introduced into the body reacts only with those particular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immunocytes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 or T lymphocytes) which carry the specific marker for that antigen and which produce an antibody or cells complementary to that antigen only.  </a:t>
            </a:r>
          </a:p>
          <a:p>
            <a:pPr marL="4572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antibody so produced will react only with that particular antigen and with no other, however cross re</a:t>
            </a:r>
            <a:r>
              <a:rPr lang="en-US" sz="2200" dirty="0" smtClean="0"/>
              <a:t>actions may occur between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closely related antigens. 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12194" y="1543049"/>
            <a:ext cx="7772400" cy="472959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l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Induction of an immune response (immunogenicity)</a:t>
            </a:r>
          </a:p>
          <a:p>
            <a:pPr marL="114300" algn="l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Specific reaction with antibodies or sensitized cells (immunological reactivity)</a:t>
            </a:r>
          </a:p>
          <a:p>
            <a:pPr marL="114300" algn="l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Immunogenicity and antigenicity are related, but distinct.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Immunogenicity is the ability to induce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cell mediated immune response.</a:t>
            </a:r>
          </a:p>
          <a:p>
            <a:pPr algn="l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cells + antigen→ effector B cells + memory B cells</a:t>
            </a:r>
          </a:p>
          <a:p>
            <a:pPr marL="114300" algn="l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algn="l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(plasma cells)</a:t>
            </a:r>
          </a:p>
          <a:p>
            <a:pPr algn="l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cells 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antigen→effector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cells + memory T cells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4550" y="671510"/>
            <a:ext cx="49149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Attributes of antigenicity </a:t>
            </a:r>
            <a:endParaRPr lang="en-US" sz="2600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IN" sz="2600" dirty="0">
              <a:latin typeface="Bookman Old Style" panose="02050604050505020204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543300" y="4686300"/>
            <a:ext cx="242888" cy="557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733800" y="4076700"/>
            <a:ext cx="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400" y="1033470"/>
            <a:ext cx="7543800" cy="4738688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substance that induces a specific immune response is usually called an antigen, it is more appropriately called 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immunogen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Antigenicity is the ability to combine specifically with the final products of the above responses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antibodies or cell-surface receptors).  </a:t>
            </a:r>
          </a:p>
          <a:p>
            <a:pPr marL="4572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molecules that have the property of immunogenicity also have the property of antigenicity, but the reverse is not true. 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ability to carry out the above mentioned attributes, antigens may be classified into different types.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328763"/>
            <a:ext cx="7696200" cy="49148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complete antigen= immunogenicity + antigenicity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complete antigen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able to induce antibody formation and produce a specific and observable reaction with the so produced antibody. 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Haptens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substances that are incapable of inducing antibody formation by themselves but can react specifically with antibodies. 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Haptens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antigenic, but lack immunogenicity.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term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derived from the Greek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means “to fasten”.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Haptens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become immunogenic on combining with a larger molecule carrier or they are low molecular weight molecules that can be made immunogenic by conjugation to a suitable carrier.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7525" y="500063"/>
            <a:ext cx="23860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Haptens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2674" y="621740"/>
            <a:ext cx="598028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Formation of Complete Antigen                                     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Content Placeholder 3" descr="http://www2.uca.es/dept/enfermeria/socrates/glosafarma/images/haptens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7849"/>
            <a:ext cx="7886700" cy="38528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3999" y="199185"/>
            <a:ext cx="816133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Effect of </a:t>
            </a:r>
            <a:r>
              <a:rPr lang="en-US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Hapten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on immune sera production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Content Placeholder 3" descr="http://www.epitomics.com/images/small_molecules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317010"/>
            <a:ext cx="5838825" cy="44694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643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Antigens,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Dr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 R Meera,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College, TCR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1638" y="5786438"/>
            <a:ext cx="2657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Taken from Abcam.com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967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157</cp:revision>
  <dcterms:created xsi:type="dcterms:W3CDTF">2018-12-04T06:33:32Z</dcterms:created>
  <dcterms:modified xsi:type="dcterms:W3CDTF">2019-06-20T04:11:04Z</dcterms:modified>
</cp:coreProperties>
</file>