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98" r:id="rId3"/>
    <p:sldId id="257" r:id="rId4"/>
    <p:sldId id="297" r:id="rId5"/>
    <p:sldId id="286" r:id="rId6"/>
    <p:sldId id="300" r:id="rId7"/>
    <p:sldId id="301" r:id="rId8"/>
    <p:sldId id="302" r:id="rId9"/>
    <p:sldId id="294" r:id="rId10"/>
    <p:sldId id="295" r:id="rId11"/>
    <p:sldId id="296" r:id="rId12"/>
    <p:sldId id="303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AA5872A-EBA1-4765-860B-C6F753BE861D}"/>
              </a:ext>
            </a:extLst>
          </p:cNvPr>
          <p:cNvSpPr txBox="1"/>
          <p:nvPr/>
        </p:nvSpPr>
        <p:spPr>
          <a:xfrm>
            <a:off x="0" y="719597"/>
            <a:ext cx="858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                     </a:t>
            </a:r>
            <a:r>
              <a:rPr lang="en-US" sz="3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SQL SET OPERATION</a:t>
            </a:r>
            <a:endParaRPr lang="en-US" sz="3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B94F812-2F22-48FB-8E4A-2929987BAACA}"/>
              </a:ext>
            </a:extLst>
          </p:cNvPr>
          <p:cNvSpPr txBox="1"/>
          <p:nvPr/>
        </p:nvSpPr>
        <p:spPr>
          <a:xfrm>
            <a:off x="4145475" y="3314700"/>
            <a:ext cx="444988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Seena.K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Vocational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College,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Thrissur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836874" y="6307673"/>
            <a:ext cx="44910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Sql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Set operations,Seena.k.,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4485" y="557645"/>
            <a:ext cx="7800109" cy="84150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2600" b="1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    </a:t>
            </a:r>
            <a:r>
              <a:rPr lang="en-IN" sz="2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Rules for Using Intersect Operator</a:t>
            </a:r>
            <a:endParaRPr lang="en-IN" sz="2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4485" y="1297552"/>
            <a:ext cx="8489882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and the order of the column must be the same in the two queries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data type of the corresponding columns must be in the same data type group such as numeric or character.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SELECT *FROM First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INTERSECT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SELECT * FROM Second</a:t>
            </a:r>
          </a:p>
          <a:p>
            <a:pPr algn="just">
              <a:lnSpc>
                <a:spcPct val="150000"/>
              </a:lnSpc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Result Table :-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2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  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29323102"/>
              </p:ext>
            </p:extLst>
          </p:nvPr>
        </p:nvGraphicFramePr>
        <p:xfrm>
          <a:off x="2592450" y="4951280"/>
          <a:ext cx="3384177" cy="85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09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931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ID</a:t>
                      </a:r>
                      <a:endParaRPr lang="en-IN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NAME</a:t>
                      </a:r>
                      <a:endParaRPr lang="en-IN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3</a:t>
                      </a:r>
                      <a:endParaRPr lang="en-IN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Jackson</a:t>
                      </a:r>
                      <a:endParaRPr lang="en-IN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0221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4910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Sql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Set operations,Seena.k.,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4485" y="607392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         MINUS </a:t>
            </a:r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OPERATOR</a:t>
            </a:r>
          </a:p>
        </p:txBody>
      </p:sp>
      <p:sp>
        <p:nvSpPr>
          <p:cNvPr id="2" name="Rectangle 1"/>
          <p:cNvSpPr/>
          <p:nvPr/>
        </p:nvSpPr>
        <p:spPr>
          <a:xfrm>
            <a:off x="151074" y="1517673"/>
            <a:ext cx="888535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operator is used to display the records that are present only in the first table or query, and doesn’t present in second table / query. It basically subtracts the first query results from the second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Syntax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 Column_list1,Column_list2 From Table1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MINUS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SELECT Column_lis1,Column_list2 From Table2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439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4910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Sql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Set operations,Seena.k.,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4485" y="607392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MINUS </a:t>
            </a:r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OPERATOR</a:t>
            </a:r>
          </a:p>
        </p:txBody>
      </p:sp>
      <p:sp>
        <p:nvSpPr>
          <p:cNvPr id="2" name="Rectangle 1"/>
          <p:cNvSpPr/>
          <p:nvPr/>
        </p:nvSpPr>
        <p:spPr>
          <a:xfrm>
            <a:off x="151074" y="1517673"/>
            <a:ext cx="888535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Minus query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 * FROM First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MINUS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 * From Second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 Set Table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09929129"/>
              </p:ext>
            </p:extLst>
          </p:nvPr>
        </p:nvGraphicFramePr>
        <p:xfrm>
          <a:off x="151074" y="4283515"/>
          <a:ext cx="4205773" cy="128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64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493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ID</a:t>
                      </a:r>
                      <a:endParaRPr lang="en-IN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NAME</a:t>
                      </a:r>
                      <a:endParaRPr lang="en-IN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</a:t>
                      </a:r>
                      <a:endParaRPr lang="en-IN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Jack</a:t>
                      </a:r>
                      <a:endParaRPr lang="en-IN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</a:t>
                      </a:r>
                      <a:endParaRPr lang="en-IN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Harry</a:t>
                      </a:r>
                      <a:endParaRPr lang="en-IN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2378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439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Sql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Set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operations,Seena.k,St.Mar’ys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65979" y="930624"/>
            <a:ext cx="238558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REFERENCE</a:t>
            </a:r>
          </a:p>
        </p:txBody>
      </p:sp>
      <p:sp>
        <p:nvSpPr>
          <p:cNvPr id="3" name="Rectangle 2"/>
          <p:cNvSpPr/>
          <p:nvPr/>
        </p:nvSpPr>
        <p:spPr>
          <a:xfrm>
            <a:off x="1165978" y="1670735"/>
            <a:ext cx="716522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https://www.javapoint.com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148234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5391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Sql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Set Operations,Seena.k.,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1074" y="583825"/>
            <a:ext cx="7411220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  SET OPERATION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SQL Set operation is used to combine the two or more SQL SELECT statements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1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Types of Set o</a:t>
            </a:r>
            <a:r>
              <a:rPr lang="en-US" sz="22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peration</a:t>
            </a:r>
          </a:p>
          <a:p>
            <a:endParaRPr lang="en-US" sz="22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UnionAll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Intersect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Minus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xmlns="" val="413487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4910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Sql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Set operations,Seena.k.,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2600" b="1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         </a:t>
            </a:r>
            <a:r>
              <a:rPr lang="en-IN" sz="2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UNION OPERATOR</a:t>
            </a:r>
            <a:endParaRPr lang="en-IN" sz="2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41438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operator is used to combine two similar queries results into one single result.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 both the queries should have same number of columns and all the respective columns should be of same datatypes.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order of columns in both the queries should also be same.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This operator eliminates the duplicate records and displays single record. The resultant records are sorted in ascending order by default.</a:t>
            </a:r>
            <a:r>
              <a:rPr lang="en-IN" sz="2200" dirty="0"/>
              <a:t/>
            </a:r>
            <a:br>
              <a:rPr lang="en-IN" sz="2200" dirty="0"/>
            </a:br>
            <a:endParaRPr lang="en-IN" sz="2200" dirty="0"/>
          </a:p>
        </p:txBody>
      </p:sp>
    </p:spTree>
    <p:extLst>
      <p:ext uri="{BB962C8B-B14F-4D97-AF65-F5344CB8AC3E}">
        <p14:creationId xmlns:p14="http://schemas.microsoft.com/office/powerpoint/2010/main" xmlns="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4910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Sql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Set operations,Seena.k.,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IN" sz="2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Rules For Using Union Operator</a:t>
            </a:r>
            <a:endParaRPr lang="en-IN" sz="2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3085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use this UNION clause, each SELECT statement must have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same number of columns selected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same number of column expressions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same data type and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them in the same order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they need not have to be in the same length</a:t>
            </a:r>
            <a:endParaRPr lang="en-IN" sz="2200" dirty="0"/>
          </a:p>
        </p:txBody>
      </p:sp>
    </p:spTree>
    <p:extLst>
      <p:ext uri="{BB962C8B-B14F-4D97-AF65-F5344CB8AC3E}">
        <p14:creationId xmlns:p14="http://schemas.microsoft.com/office/powerpoint/2010/main" xmlns="" val="395871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4910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Sql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Set operations,Seena.k.,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I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Syntax For Union Operator</a:t>
            </a:r>
            <a:endParaRPr lang="en-IN" sz="2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 Column_ name From table1</a:t>
            </a: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UNION</a:t>
            </a: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Column_name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From table2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we need to retain the duplicate value in the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resultset,then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we have to use UNION ALL operator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176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77900"/>
            <a:ext cx="7886700" cy="712789"/>
          </a:xfrm>
        </p:spPr>
        <p:txBody>
          <a:bodyPr/>
          <a:lstStyle/>
          <a:p>
            <a:r>
              <a:rPr lang="en-IN" sz="2400" b="1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Example For Union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574800"/>
            <a:ext cx="7886700" cy="4613059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First table                                 Second table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33114802"/>
              </p:ext>
            </p:extLst>
          </p:nvPr>
        </p:nvGraphicFramePr>
        <p:xfrm>
          <a:off x="761440" y="2077677"/>
          <a:ext cx="3054350" cy="17577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7175">
                  <a:extLst>
                    <a:ext uri="{9D8B030D-6E8A-4147-A177-3AD203B41FA5}">
                      <a16:colId xmlns:a16="http://schemas.microsoft.com/office/drawing/2014/main" xmlns="" val="2077013887"/>
                    </a:ext>
                  </a:extLst>
                </a:gridCol>
                <a:gridCol w="1527175">
                  <a:extLst>
                    <a:ext uri="{9D8B030D-6E8A-4147-A177-3AD203B41FA5}">
                      <a16:colId xmlns:a16="http://schemas.microsoft.com/office/drawing/2014/main" xmlns="" val="1135268358"/>
                    </a:ext>
                  </a:extLst>
                </a:gridCol>
              </a:tblGrid>
              <a:tr h="439431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ID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NAME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14715498"/>
                  </a:ext>
                </a:extLst>
              </a:tr>
              <a:tr h="439431">
                <a:tc>
                  <a:txBody>
                    <a:bodyPr/>
                    <a:lstStyle/>
                    <a:p>
                      <a:r>
                        <a:rPr lang="en-US" sz="2200" dirty="0"/>
                        <a:t>1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Jack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88436725"/>
                  </a:ext>
                </a:extLst>
              </a:tr>
              <a:tr h="439431">
                <a:tc>
                  <a:txBody>
                    <a:bodyPr/>
                    <a:lstStyle/>
                    <a:p>
                      <a:r>
                        <a:rPr lang="en-US" sz="2200" dirty="0"/>
                        <a:t>2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Harry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75616366"/>
                  </a:ext>
                </a:extLst>
              </a:tr>
              <a:tr h="439431">
                <a:tc>
                  <a:txBody>
                    <a:bodyPr/>
                    <a:lstStyle/>
                    <a:p>
                      <a:r>
                        <a:rPr lang="en-US" sz="2200"/>
                        <a:t>3</a:t>
                      </a:r>
                      <a:endParaRPr lang="en-US" sz="2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Jackson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0685443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85789073"/>
              </p:ext>
            </p:extLst>
          </p:nvPr>
        </p:nvGraphicFramePr>
        <p:xfrm>
          <a:off x="4206313" y="2090683"/>
          <a:ext cx="4099486" cy="2072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9743">
                  <a:extLst>
                    <a:ext uri="{9D8B030D-6E8A-4147-A177-3AD203B41FA5}">
                      <a16:colId xmlns:a16="http://schemas.microsoft.com/office/drawing/2014/main" xmlns="" val="2183631353"/>
                    </a:ext>
                  </a:extLst>
                </a:gridCol>
                <a:gridCol w="2049743">
                  <a:extLst>
                    <a:ext uri="{9D8B030D-6E8A-4147-A177-3AD203B41FA5}">
                      <a16:colId xmlns:a16="http://schemas.microsoft.com/office/drawing/2014/main" xmlns="" val="2619775656"/>
                    </a:ext>
                  </a:extLst>
                </a:gridCol>
              </a:tblGrid>
              <a:tr h="345109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ID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NAME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71225474"/>
                  </a:ext>
                </a:extLst>
              </a:tr>
              <a:tr h="345109">
                <a:tc>
                  <a:txBody>
                    <a:bodyPr/>
                    <a:lstStyle/>
                    <a:p>
                      <a:r>
                        <a:rPr lang="en-US" sz="2200" dirty="0"/>
                        <a:t>3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Jackson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9332810"/>
                  </a:ext>
                </a:extLst>
              </a:tr>
              <a:tr h="345109">
                <a:tc>
                  <a:txBody>
                    <a:bodyPr/>
                    <a:lstStyle/>
                    <a:p>
                      <a:r>
                        <a:rPr lang="en-US" sz="2200" dirty="0"/>
                        <a:t>4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Stephan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72583563"/>
                  </a:ext>
                </a:extLst>
              </a:tr>
              <a:tr h="410047">
                <a:tc>
                  <a:txBody>
                    <a:bodyPr/>
                    <a:lstStyle/>
                    <a:p>
                      <a:r>
                        <a:rPr lang="en-US" sz="2200" dirty="0"/>
                        <a:t>5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David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94755997"/>
                  </a:ext>
                </a:extLst>
              </a:tr>
              <a:tr h="2993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255403937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28650" y="4349218"/>
            <a:ext cx="810895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QUERY :                              Result Set table</a:t>
            </a:r>
          </a:p>
          <a:p>
            <a:endParaRPr lang="en-US" dirty="0" smtClean="0"/>
          </a:p>
          <a:p>
            <a:r>
              <a:rPr lang="en-US" dirty="0" smtClean="0"/>
              <a:t>  SELECT * FROM First    </a:t>
            </a:r>
          </a:p>
          <a:p>
            <a:r>
              <a:rPr lang="en-US" dirty="0" smtClean="0"/>
              <a:t>  UNION  </a:t>
            </a:r>
          </a:p>
          <a:p>
            <a:r>
              <a:rPr lang="en-US" dirty="0" smtClean="0"/>
              <a:t>  SELECT * FROM Second;  </a:t>
            </a:r>
          </a:p>
          <a:p>
            <a:endParaRPr lang="en-US" dirty="0" smtClean="0"/>
          </a:p>
          <a:p>
            <a:r>
              <a:rPr lang="en-US" dirty="0" smtClean="0"/>
              <a:t>                      </a:t>
            </a:r>
            <a:endParaRPr lang="en-US" dirty="0"/>
          </a:p>
        </p:txBody>
      </p:sp>
      <p:pic>
        <p:nvPicPr>
          <p:cNvPr id="7" name="Picture 6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72522"/>
            <a:ext cx="991088" cy="11152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4910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Sql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Set operations,Seena.k.,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28178886"/>
              </p:ext>
            </p:extLst>
          </p:nvPr>
        </p:nvGraphicFramePr>
        <p:xfrm>
          <a:off x="4642112" y="3989500"/>
          <a:ext cx="3663688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31844">
                  <a:extLst>
                    <a:ext uri="{9D8B030D-6E8A-4147-A177-3AD203B41FA5}">
                      <a16:colId xmlns:a16="http://schemas.microsoft.com/office/drawing/2014/main" xmlns="" val="130918585"/>
                    </a:ext>
                  </a:extLst>
                </a:gridCol>
                <a:gridCol w="1831844">
                  <a:extLst>
                    <a:ext uri="{9D8B030D-6E8A-4147-A177-3AD203B41FA5}">
                      <a16:colId xmlns:a16="http://schemas.microsoft.com/office/drawing/2014/main" xmlns="" val="3294727987"/>
                    </a:ext>
                  </a:extLst>
                </a:gridCol>
              </a:tblGrid>
              <a:tr h="333646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01921757"/>
                  </a:ext>
                </a:extLst>
              </a:tr>
              <a:tr h="333646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19347620"/>
                  </a:ext>
                </a:extLst>
              </a:tr>
              <a:tr h="333646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88023999"/>
                  </a:ext>
                </a:extLst>
              </a:tr>
              <a:tr h="333646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Jackson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00051366"/>
                  </a:ext>
                </a:extLst>
              </a:tr>
              <a:tr h="333646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Stephan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995317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David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98550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7770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53035"/>
            <a:ext cx="6659656" cy="937654"/>
          </a:xfrm>
        </p:spPr>
        <p:txBody>
          <a:bodyPr/>
          <a:lstStyle/>
          <a:p>
            <a:r>
              <a:rPr lang="en-US" sz="2800" dirty="0" smtClean="0">
                <a:latin typeface="Bookman Old Style" panose="02050604050505020204" pitchFamily="18" charset="0"/>
              </a:rPr>
              <a:t/>
            </a:r>
            <a:br>
              <a:rPr lang="en-US" sz="2800" dirty="0" smtClean="0">
                <a:latin typeface="Bookman Old Style" panose="02050604050505020204" pitchFamily="18" charset="0"/>
              </a:rPr>
            </a:br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UNION ALL OPERATOR</a:t>
            </a:r>
            <a:endParaRPr lang="en-IN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Union All operation is equal to the Union operation.it returns the set without removing duplication and sorting the data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Syntax</a:t>
            </a:r>
          </a:p>
          <a:p>
            <a:pPr marL="0" indent="0" algn="just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SELECT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Column_name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FROM table1</a:t>
            </a: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UNION ALL</a:t>
            </a: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SELECT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Column_name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FROM table2;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Union Query</a:t>
            </a: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SELECT * FROM First</a:t>
            </a: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UNION ALL</a:t>
            </a: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SELECT * FROM Second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4910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Sql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Set operations,Seena.k.,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3577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53035"/>
            <a:ext cx="6659656" cy="937654"/>
          </a:xfrm>
        </p:spPr>
        <p:txBody>
          <a:bodyPr/>
          <a:lstStyle/>
          <a:p>
            <a:r>
              <a:rPr lang="en-US" sz="2800" dirty="0" smtClean="0">
                <a:latin typeface="Bookman Old Style" panose="02050604050505020204" pitchFamily="18" charset="0"/>
              </a:rPr>
              <a:t/>
            </a:r>
            <a:br>
              <a:rPr lang="en-US" sz="2800" dirty="0" smtClean="0">
                <a:latin typeface="Bookman Old Style" panose="02050604050505020204" pitchFamily="18" charset="0"/>
              </a:rPr>
            </a:br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The Result Set table</a:t>
            </a:r>
            <a:endParaRPr lang="en-IN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46448828"/>
              </p:ext>
            </p:extLst>
          </p:nvPr>
        </p:nvGraphicFramePr>
        <p:xfrm>
          <a:off x="628650" y="1825625"/>
          <a:ext cx="3526491" cy="2987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76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588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ID</a:t>
                      </a:r>
                      <a:endParaRPr lang="en-IN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NAME</a:t>
                      </a:r>
                      <a:endParaRPr lang="en-IN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1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Jack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/>
                        <a:t>2</a:t>
                      </a:r>
                      <a:endParaRPr lang="en-US" sz="2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Harry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/>
                        <a:t>3</a:t>
                      </a:r>
                      <a:endParaRPr lang="en-US" sz="2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Jackson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3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Jackson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4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Stephan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5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David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4910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Sql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Set operations,Seena.k.,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3605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4910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Sql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Set operations,Seena.k.,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2600" b="1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IN" sz="2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INTERSECTION OPERATOR</a:t>
            </a:r>
            <a:endParaRPr lang="en-IN" sz="2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operator compares the result of two 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queries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and returns the 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distinct rows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are output by both queries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the queries should have same number of columns and all the respective columns should be of same datatypes.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Syntax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SELECT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column_name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From Table1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INTERSECT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SELECT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column_name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From Table2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888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427</TotalTime>
  <Words>542</Words>
  <Application>Microsoft Office PowerPoint</Application>
  <PresentationFormat>On-screen Show (4:3)</PresentationFormat>
  <Paragraphs>150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Example For Union Operator</vt:lpstr>
      <vt:lpstr> UNION ALL OPERATOR</vt:lpstr>
      <vt:lpstr> The Result Set table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134</cp:revision>
  <dcterms:created xsi:type="dcterms:W3CDTF">2018-12-04T06:33:32Z</dcterms:created>
  <dcterms:modified xsi:type="dcterms:W3CDTF">2019-06-26T05:51:14Z</dcterms:modified>
</cp:coreProperties>
</file>