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257" r:id="rId4"/>
    <p:sldId id="297" r:id="rId5"/>
    <p:sldId id="286" r:id="rId6"/>
    <p:sldId id="300" r:id="rId7"/>
    <p:sldId id="301" r:id="rId8"/>
    <p:sldId id="302" r:id="rId9"/>
    <p:sldId id="294" r:id="rId10"/>
    <p:sldId id="295" r:id="rId11"/>
    <p:sldId id="296" r:id="rId12"/>
    <p:sldId id="303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0" y="719597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                   </a:t>
            </a:r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SQL SET OPERATION</a:t>
            </a:r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444988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Seena.K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836874" y="630767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557645"/>
            <a:ext cx="7800109" cy="84150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2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   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Rules for Using Intersect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4485" y="1297552"/>
            <a:ext cx="848988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and the order of the column must be the same in the two queries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type of the corresponding columns must be in the same data type group such as numeric or character.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SELECT *FROM First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INTERSECT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SELECT * FROM Second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Result Table :-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323102"/>
              </p:ext>
            </p:extLst>
          </p:nvPr>
        </p:nvGraphicFramePr>
        <p:xfrm>
          <a:off x="2592450" y="4951280"/>
          <a:ext cx="3384177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31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ID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Jackson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22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607392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      MINUS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OPERATOR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074" y="1517673"/>
            <a:ext cx="888535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is used to display the records that are present only in the first table or query, and doesn’t present in second table / query. It basically subtracts the first query results from the second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Column_list1,Column_list2 From Table1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MINUS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SELECT Column_lis1,Column_list2 From Table2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3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607392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MINUS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OPERATOR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074" y="1517673"/>
            <a:ext cx="88853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Minus query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* FROM First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MINUS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* From Second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Set Table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9929129"/>
              </p:ext>
            </p:extLst>
          </p:nvPr>
        </p:nvGraphicFramePr>
        <p:xfrm>
          <a:off x="151074" y="4283515"/>
          <a:ext cx="4205773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64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9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ID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Jack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Harry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237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39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operations,Seena.k,St.Mar’ys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165978" y="1670735"/>
            <a:ext cx="71652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https://www.javapoint.com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539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1074" y="583825"/>
            <a:ext cx="7411220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  SET OPERATION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SQL Set operation is used to combine the two or more SQL SELECT statements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Types of Set o</a:t>
            </a:r>
            <a:r>
              <a:rPr lang="en-US" sz="22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peration</a:t>
            </a:r>
          </a:p>
          <a:p>
            <a:endParaRPr lang="en-US" sz="22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UnionAll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41348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        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UNION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4143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operator is used to combine two similar queries results into one single result.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both the queries should have same number of columns and all the respective columns should be of same datatypes.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order of columns in both the queries should also be same.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operator eliminates the duplicate records and displays single record. The resultant records are sorted in ascending order by default.</a:t>
            </a:r>
            <a:r>
              <a:rPr lang="en-IN" sz="2200" dirty="0"/>
              <a:t/>
            </a:r>
            <a:br>
              <a:rPr lang="en-IN" sz="2200" dirty="0"/>
            </a:b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Rules For Using Union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308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this UNION clause, each SELECT statement must have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number of columns selected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number of column expressions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data type and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them in the same order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they need not have to be in the same length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xmlns="" val="395871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Syntax For Union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Column_ name From table1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Column_name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table2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need to retain the duplicate value in 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resultset,then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have to use UNION ALL operator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7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7900"/>
            <a:ext cx="7886700" cy="712789"/>
          </a:xfrm>
        </p:spPr>
        <p:txBody>
          <a:bodyPr/>
          <a:lstStyle/>
          <a:p>
            <a:r>
              <a:rPr lang="en-IN" sz="24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Example For Union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74800"/>
            <a:ext cx="7886700" cy="4613059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First table                                 Second table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3114802"/>
              </p:ext>
            </p:extLst>
          </p:nvPr>
        </p:nvGraphicFramePr>
        <p:xfrm>
          <a:off x="761440" y="2077677"/>
          <a:ext cx="3054350" cy="17577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xmlns="" val="2077013887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xmlns="" val="1135268358"/>
                    </a:ext>
                  </a:extLst>
                </a:gridCol>
              </a:tblGrid>
              <a:tr h="439431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4715498"/>
                  </a:ext>
                </a:extLst>
              </a:tr>
              <a:tr h="439431">
                <a:tc>
                  <a:txBody>
                    <a:bodyPr/>
                    <a:lstStyle/>
                    <a:p>
                      <a:r>
                        <a:rPr lang="en-US" sz="2200" dirty="0"/>
                        <a:t>1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Jack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8436725"/>
                  </a:ext>
                </a:extLst>
              </a:tr>
              <a:tr h="439431"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Harry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5616366"/>
                  </a:ext>
                </a:extLst>
              </a:tr>
              <a:tr h="439431">
                <a:tc>
                  <a:txBody>
                    <a:bodyPr/>
                    <a:lstStyle/>
                    <a:p>
                      <a:r>
                        <a:rPr lang="en-US" sz="2200"/>
                        <a:t>3</a:t>
                      </a:r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Jackson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685443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5789073"/>
              </p:ext>
            </p:extLst>
          </p:nvPr>
        </p:nvGraphicFramePr>
        <p:xfrm>
          <a:off x="4206313" y="2090683"/>
          <a:ext cx="4099486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9743">
                  <a:extLst>
                    <a:ext uri="{9D8B030D-6E8A-4147-A177-3AD203B41FA5}">
                      <a16:colId xmlns:a16="http://schemas.microsoft.com/office/drawing/2014/main" xmlns="" val="2183631353"/>
                    </a:ext>
                  </a:extLst>
                </a:gridCol>
                <a:gridCol w="2049743">
                  <a:extLst>
                    <a:ext uri="{9D8B030D-6E8A-4147-A177-3AD203B41FA5}">
                      <a16:colId xmlns:a16="http://schemas.microsoft.com/office/drawing/2014/main" xmlns="" val="2619775656"/>
                    </a:ext>
                  </a:extLst>
                </a:gridCol>
              </a:tblGrid>
              <a:tr h="34510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1225474"/>
                  </a:ext>
                </a:extLst>
              </a:tr>
              <a:tr h="345109">
                <a:tc>
                  <a:txBody>
                    <a:bodyPr/>
                    <a:lstStyle/>
                    <a:p>
                      <a:r>
                        <a:rPr lang="en-US" sz="2200" dirty="0"/>
                        <a:t>3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Jackson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332810"/>
                  </a:ext>
                </a:extLst>
              </a:tr>
              <a:tr h="345109"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Stephan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2583563"/>
                  </a:ext>
                </a:extLst>
              </a:tr>
              <a:tr h="410047">
                <a:tc>
                  <a:txBody>
                    <a:bodyPr/>
                    <a:lstStyle/>
                    <a:p>
                      <a:r>
                        <a:rPr lang="en-US" sz="2200" dirty="0"/>
                        <a:t>5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David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4755997"/>
                  </a:ext>
                </a:extLst>
              </a:tr>
              <a:tr h="2993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55403937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28650" y="4349218"/>
            <a:ext cx="81089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QUERY :                              Result Set table</a:t>
            </a:r>
          </a:p>
          <a:p>
            <a:endParaRPr lang="en-US" dirty="0" smtClean="0"/>
          </a:p>
          <a:p>
            <a:r>
              <a:rPr lang="en-US" dirty="0" smtClean="0"/>
              <a:t>  SELECT * FROM First    </a:t>
            </a:r>
          </a:p>
          <a:p>
            <a:r>
              <a:rPr lang="en-US" dirty="0" smtClean="0"/>
              <a:t>  UNION  </a:t>
            </a:r>
          </a:p>
          <a:p>
            <a:r>
              <a:rPr lang="en-US" dirty="0" smtClean="0"/>
              <a:t>  SELECT * FROM Second;  </a:t>
            </a:r>
          </a:p>
          <a:p>
            <a:endParaRPr lang="en-US" dirty="0" smtClean="0"/>
          </a:p>
          <a:p>
            <a:r>
              <a:rPr lang="en-US" dirty="0" smtClean="0"/>
              <a:t>                      </a:t>
            </a:r>
            <a:endParaRPr lang="en-US" dirty="0"/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72522"/>
            <a:ext cx="991088" cy="11152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8178886"/>
              </p:ext>
            </p:extLst>
          </p:nvPr>
        </p:nvGraphicFramePr>
        <p:xfrm>
          <a:off x="4642112" y="3989500"/>
          <a:ext cx="366368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1844">
                  <a:extLst>
                    <a:ext uri="{9D8B030D-6E8A-4147-A177-3AD203B41FA5}">
                      <a16:colId xmlns:a16="http://schemas.microsoft.com/office/drawing/2014/main" xmlns="" val="130918585"/>
                    </a:ext>
                  </a:extLst>
                </a:gridCol>
                <a:gridCol w="1831844">
                  <a:extLst>
                    <a:ext uri="{9D8B030D-6E8A-4147-A177-3AD203B41FA5}">
                      <a16:colId xmlns:a16="http://schemas.microsoft.com/office/drawing/2014/main" xmlns="" val="3294727987"/>
                    </a:ext>
                  </a:extLst>
                </a:gridCol>
              </a:tblGrid>
              <a:tr h="33364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1921757"/>
                  </a:ext>
                </a:extLst>
              </a:tr>
              <a:tr h="33364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9347620"/>
                  </a:ext>
                </a:extLst>
              </a:tr>
              <a:tr h="33364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8023999"/>
                  </a:ext>
                </a:extLst>
              </a:tr>
              <a:tr h="33364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0051366"/>
                  </a:ext>
                </a:extLst>
              </a:tr>
              <a:tr h="33364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Stephan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9531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855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77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3035"/>
            <a:ext cx="6659656" cy="937654"/>
          </a:xfrm>
        </p:spPr>
        <p:txBody>
          <a:bodyPr/>
          <a:lstStyle/>
          <a:p>
            <a:r>
              <a:rPr lang="en-US" sz="2800" dirty="0" smtClean="0">
                <a:latin typeface="Bookman Old Style" panose="02050604050505020204" pitchFamily="18" charset="0"/>
              </a:rPr>
              <a:t/>
            </a:r>
            <a:br>
              <a:rPr lang="en-US" sz="2800" dirty="0" smtClean="0">
                <a:latin typeface="Bookman Old Style" panose="02050604050505020204" pitchFamily="18" charset="0"/>
              </a:rPr>
            </a:b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UNION ALL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All operation is equal to the Union operation.it returns the set without removing duplication and sorting the data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Column_name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table1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UNION ALL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Column_name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table2;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Query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* FROM First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UNION ALL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* FROM Second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357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3035"/>
            <a:ext cx="6659656" cy="937654"/>
          </a:xfrm>
        </p:spPr>
        <p:txBody>
          <a:bodyPr/>
          <a:lstStyle/>
          <a:p>
            <a:r>
              <a:rPr lang="en-US" sz="2800" dirty="0" smtClean="0">
                <a:latin typeface="Bookman Old Style" panose="02050604050505020204" pitchFamily="18" charset="0"/>
              </a:rPr>
              <a:t/>
            </a:r>
            <a:br>
              <a:rPr lang="en-US" sz="2800" dirty="0" smtClean="0">
                <a:latin typeface="Bookman Old Style" panose="02050604050505020204" pitchFamily="18" charset="0"/>
              </a:rPr>
            </a:b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Result Set table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6448828"/>
              </p:ext>
            </p:extLst>
          </p:nvPr>
        </p:nvGraphicFramePr>
        <p:xfrm>
          <a:off x="628650" y="1825625"/>
          <a:ext cx="3526491" cy="2987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7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88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ID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Jack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2</a:t>
                      </a:r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Harry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/>
                        <a:t>3</a:t>
                      </a:r>
                      <a:endParaRPr lang="en-US" sz="2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Jackson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3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Jackson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Stephan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5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David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60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491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Sql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Set operations,Seena.k.,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2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INTERSECTION OPERATOR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compares the result of two 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queries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returns the 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 rows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output by both queries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queries should have same number of columns and all the respective columns should be of same datatypes.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Syntax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SELECT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column_name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Table1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INTERSECT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SELECT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column_name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Table2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8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542</Words>
  <Application>Microsoft Office PowerPoint</Application>
  <PresentationFormat>On-screen Show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Example For Union Operator</vt:lpstr>
      <vt:lpstr> UNION ALL OPERATOR</vt:lpstr>
      <vt:lpstr> The Result Set table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134</cp:revision>
  <dcterms:created xsi:type="dcterms:W3CDTF">2018-12-04T06:33:32Z</dcterms:created>
  <dcterms:modified xsi:type="dcterms:W3CDTF">2019-06-26T05:51:14Z</dcterms:modified>
</cp:coreProperties>
</file>