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4">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1231" autoAdjust="0"/>
    <p:restoredTop sz="94660"/>
  </p:normalViewPr>
  <p:slideViewPr>
    <p:cSldViewPr snapToGrid="0">
      <p:cViewPr varScale="1">
        <p:scale>
          <a:sx n="73" d="100"/>
          <a:sy n="73" d="100"/>
        </p:scale>
        <p:origin x="-1050" y="-102"/>
      </p:cViewPr>
      <p:guideLst>
        <p:guide orient="horz" pos="2154"/>
        <p:guide pos="285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93A24-685C-47EF-A629-502D73F5DEA8}" type="datetimeFigureOut">
              <a:rPr lang="en-US" smtClean="0"/>
              <a:pPr/>
              <a:t>21/Jun/2019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78182-CCB6-4453-B1D7-DD1C1BADD3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21-06-2019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21-06-2019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21-06-2019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21-06-2019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21-06-2019</a:t>
            </a:fld>
            <a:endParaRPr lang="en-I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21-06-2019</a:t>
            </a:fld>
            <a:endParaRPr lang="en-IN"/>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21-06-2019</a:t>
            </a:fld>
            <a:endParaRPr lang="en-IN"/>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21-06-2019</a:t>
            </a:fld>
            <a:endParaRPr lang="en-IN"/>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21-06-2019</a:t>
            </a:fld>
            <a:endParaRPr lang="en-IN"/>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21-06-2019</a:t>
            </a:fld>
            <a:endParaRPr lang="en-IN"/>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C206341-FFC6-4CF9-9A08-215607BA46B8}" type="datetimeFigureOut">
              <a:rPr lang="en-IN" smtClean="0"/>
              <a:pPr/>
              <a:t>21-06-2019</a:t>
            </a:fld>
            <a:endParaRPr lang="en-IN"/>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439BF27-1058-48A2-98F7-AAFB7670CA6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a:stretch>
        </a:blipFill>
        <a:effectLst/>
      </p:bgPr>
    </p:bg>
    <p:spTree>
      <p:nvGrpSpPr>
        <p:cNvPr id="1" name=""/>
        <p:cNvGrpSpPr/>
        <p:nvPr/>
      </p:nvGrpSpPr>
      <p:grpSpPr>
        <a:xfrm>
          <a:off x="0" y="0"/>
          <a:ext cx="0" cy="0"/>
          <a:chOff x="0" y="0"/>
          <a:chExt cx="0" cy="0"/>
        </a:xfrm>
      </p:grpSpPr>
      <p:sp>
        <p:nvSpPr>
          <p:cNvPr id="6" name="TextBox 5"/>
          <p:cNvSpPr txBox="1"/>
          <p:nvPr/>
        </p:nvSpPr>
        <p:spPr>
          <a:xfrm>
            <a:off x="4145475" y="3314700"/>
            <a:ext cx="3907567" cy="1446550"/>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Dr. </a:t>
            </a:r>
            <a:r>
              <a:rPr lang="en-US" sz="2200" dirty="0" err="1" smtClean="0">
                <a:latin typeface="Times New Roman" panose="02020603050405020304" pitchFamily="18" charset="0"/>
                <a:cs typeface="Times New Roman" panose="02020603050405020304" pitchFamily="18" charset="0"/>
              </a:rPr>
              <a:t>Dhanya</a:t>
            </a:r>
            <a:r>
              <a:rPr lang="en-US" sz="2200" dirty="0" smtClean="0">
                <a:latin typeface="Times New Roman" panose="02020603050405020304" pitchFamily="18" charset="0"/>
                <a:cs typeface="Times New Roman" panose="02020603050405020304" pitchFamily="18" charset="0"/>
              </a:rPr>
              <a:t> K C</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Assistant Professor  </a:t>
            </a:r>
          </a:p>
          <a:p>
            <a:r>
              <a:rPr lang="en-US" sz="2200" dirty="0">
                <a:latin typeface="Times New Roman" panose="02020603050405020304" pitchFamily="18" charset="0"/>
                <a:cs typeface="Times New Roman" panose="02020603050405020304" pitchFamily="18" charset="0"/>
              </a:rPr>
              <a:t>Department of </a:t>
            </a:r>
            <a:r>
              <a:rPr lang="en-US" sz="2200" dirty="0" smtClean="0">
                <a:latin typeface="Times New Roman" panose="02020603050405020304" pitchFamily="18" charset="0"/>
                <a:cs typeface="Times New Roman" panose="02020603050405020304" pitchFamily="18" charset="0"/>
              </a:rPr>
              <a:t>Microbiology</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St. Mary’s </a:t>
            </a:r>
            <a:r>
              <a:rPr lang="en-US" sz="2200" dirty="0" smtClean="0">
                <a:latin typeface="Times New Roman" panose="02020603050405020304" pitchFamily="18" charset="0"/>
                <a:cs typeface="Times New Roman" panose="02020603050405020304" pitchFamily="18" charset="0"/>
              </a:rPr>
              <a:t>College, </a:t>
            </a:r>
            <a:r>
              <a:rPr lang="en-US" sz="2200" dirty="0" err="1" smtClean="0">
                <a:latin typeface="Times New Roman" panose="02020603050405020304" pitchFamily="18" charset="0"/>
                <a:cs typeface="Times New Roman" panose="02020603050405020304" pitchFamily="18" charset="0"/>
              </a:rPr>
              <a:t>Thrissur</a:t>
            </a:r>
            <a:endParaRPr lang="en-US" sz="2200" dirty="0">
              <a:latin typeface="Times New Roman" panose="02020603050405020304" pitchFamily="18" charset="0"/>
              <a:cs typeface="Times New Roman" panose="02020603050405020304" pitchFamily="18" charset="0"/>
            </a:endParaRPr>
          </a:p>
        </p:txBody>
      </p:sp>
      <p:sp>
        <p:nvSpPr>
          <p:cNvPr id="5" name="Subtitle 2"/>
          <p:cNvSpPr>
            <a:spLocks noGrp="1"/>
          </p:cNvSpPr>
          <p:nvPr>
            <p:ph type="subTitle" idx="1"/>
          </p:nvPr>
        </p:nvSpPr>
        <p:spPr>
          <a:xfrm>
            <a:off x="1981200" y="838200"/>
            <a:ext cx="6858000" cy="952500"/>
          </a:xfrm>
          <a:noFill/>
          <a:ln>
            <a:noFill/>
            <a:miter lim="800000"/>
            <a:headEnd/>
            <a:tailEnd/>
          </a:ln>
        </p:spPr>
        <p:style>
          <a:lnRef idx="1">
            <a:schemeClr val="accent6"/>
          </a:lnRef>
          <a:fillRef idx="2">
            <a:schemeClr val="accent6"/>
          </a:fillRef>
          <a:effectRef idx="1">
            <a:schemeClr val="accent6"/>
          </a:effectRef>
          <a:fontRef idx="minor">
            <a:schemeClr val="dk1"/>
          </a:fontRef>
        </p:style>
        <p:txBody>
          <a:bodyPr rtlCol="0">
            <a:normAutofit fontScale="85000" lnSpcReduction="20000"/>
          </a:bodyPr>
          <a:lstStyle/>
          <a:p>
            <a:pPr algn="just" eaLnBrk="1" fontAlgn="auto" hangingPunct="1">
              <a:spcAft>
                <a:spcPts val="0"/>
              </a:spcAft>
              <a:buFont typeface="Arial" panose="020B0604020202020204" pitchFamily="34" charset="0"/>
              <a:buChar char="•"/>
              <a:defRPr/>
            </a:pPr>
            <a:endParaRPr lang="en-US" sz="2800"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endParaRPr>
          </a:p>
          <a:p>
            <a:pPr eaLnBrk="1" fontAlgn="auto" hangingPunct="1">
              <a:spcAft>
                <a:spcPts val="0"/>
              </a:spcAft>
              <a:defRPr/>
            </a:pPr>
            <a:r>
              <a:rPr lang="en-US" sz="5100"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Bookman Old Style" pitchFamily="18" charset="0"/>
              </a:rPr>
              <a:t>ONCOGENES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535576" y="627016"/>
            <a:ext cx="7981407" cy="5434149"/>
          </a:xfrm>
        </p:spPr>
        <p:txBody>
          <a:bodyPr rtlCol="0">
            <a:normAutofit fontScale="92500" lnSpcReduction="10000"/>
          </a:bodyPr>
          <a:lstStyle/>
          <a:p>
            <a:pPr eaLnBrk="1" fontAlgn="auto" hangingPunct="1">
              <a:spcAft>
                <a:spcPts val="0"/>
              </a:spcAft>
              <a:defRPr/>
            </a:pPr>
            <a:r>
              <a:rPr lang="en-US" sz="2600" b="1" dirty="0" smtClean="0">
                <a:solidFill>
                  <a:srgbClr val="C00000"/>
                </a:solidFill>
                <a:latin typeface="Bookman Old Style" pitchFamily="18" charset="0"/>
              </a:rPr>
              <a:t>Classification of oncogenes</a:t>
            </a:r>
          </a:p>
          <a:p>
            <a:pPr eaLnBrk="1" fontAlgn="auto" hangingPunct="1">
              <a:spcAft>
                <a:spcPts val="0"/>
              </a:spcAft>
              <a:defRPr/>
            </a:pPr>
            <a:endParaRPr lang="en-US" sz="2400" b="1" dirty="0" smtClean="0">
              <a:solidFill>
                <a:schemeClr val="tx1"/>
              </a:solidFill>
            </a:endParaRPr>
          </a:p>
          <a:p>
            <a:pPr algn="just" eaLnBrk="1" fontAlgn="auto" hangingPunct="1">
              <a:lnSpc>
                <a:spcPct val="150000"/>
              </a:lnSpc>
              <a:spcAft>
                <a:spcPts val="0"/>
              </a:spcAft>
              <a:defRPr/>
            </a:pPr>
            <a:r>
              <a:rPr lang="en-US" sz="2200" dirty="0" smtClean="0">
                <a:solidFill>
                  <a:schemeClr val="tx1"/>
                </a:solidFill>
                <a:latin typeface="Times New Roman" pitchFamily="18" charset="0"/>
                <a:cs typeface="Times New Roman" pitchFamily="18" charset="0"/>
              </a:rPr>
              <a:t>Oncogenes may be divided into </a:t>
            </a:r>
            <a:r>
              <a:rPr lang="en-US" sz="2200" b="1" dirty="0" smtClean="0">
                <a:solidFill>
                  <a:schemeClr val="accent2">
                    <a:lumMod val="75000"/>
                  </a:schemeClr>
                </a:solidFill>
                <a:latin typeface="Times New Roman" pitchFamily="18" charset="0"/>
                <a:cs typeface="Times New Roman" pitchFamily="18" charset="0"/>
              </a:rPr>
              <a:t>five groups </a:t>
            </a:r>
            <a:r>
              <a:rPr lang="en-US" sz="2200" dirty="0" smtClean="0">
                <a:solidFill>
                  <a:schemeClr val="tx1"/>
                </a:solidFill>
                <a:latin typeface="Times New Roman" pitchFamily="18" charset="0"/>
                <a:cs typeface="Times New Roman" pitchFamily="18" charset="0"/>
              </a:rPr>
              <a:t>based on the </a:t>
            </a:r>
            <a:r>
              <a:rPr lang="en-US" sz="2200" b="1" dirty="0" smtClean="0">
                <a:solidFill>
                  <a:schemeClr val="accent2">
                    <a:lumMod val="75000"/>
                  </a:schemeClr>
                </a:solidFill>
                <a:latin typeface="Times New Roman" pitchFamily="18" charset="0"/>
                <a:cs typeface="Times New Roman" pitchFamily="18" charset="0"/>
              </a:rPr>
              <a:t>functional and biochemical properties </a:t>
            </a:r>
            <a:r>
              <a:rPr lang="en-US" sz="2200" dirty="0" smtClean="0">
                <a:solidFill>
                  <a:schemeClr val="tx1"/>
                </a:solidFill>
                <a:latin typeface="Times New Roman" pitchFamily="18" charset="0"/>
                <a:cs typeface="Times New Roman" pitchFamily="18" charset="0"/>
              </a:rPr>
              <a:t>of </a:t>
            </a:r>
            <a:r>
              <a:rPr lang="en-US" sz="2200" b="1" dirty="0" smtClean="0">
                <a:solidFill>
                  <a:schemeClr val="accent2">
                    <a:lumMod val="75000"/>
                  </a:schemeClr>
                </a:solidFill>
                <a:latin typeface="Times New Roman" pitchFamily="18" charset="0"/>
                <a:cs typeface="Times New Roman" pitchFamily="18" charset="0"/>
              </a:rPr>
              <a:t>protein products</a:t>
            </a:r>
            <a:r>
              <a:rPr lang="en-US" sz="2200" dirty="0" smtClean="0">
                <a:solidFill>
                  <a:schemeClr val="tx1"/>
                </a:solidFill>
                <a:latin typeface="Times New Roman" pitchFamily="18" charset="0"/>
                <a:cs typeface="Times New Roman" pitchFamily="18" charset="0"/>
              </a:rPr>
              <a:t> of their normal proto-oncogene counterparts. </a:t>
            </a:r>
          </a:p>
          <a:p>
            <a:pPr algn="just" eaLnBrk="1" fontAlgn="auto" hangingPunct="1">
              <a:lnSpc>
                <a:spcPct val="150000"/>
              </a:lnSpc>
              <a:spcAft>
                <a:spcPts val="0"/>
              </a:spcAft>
              <a:defRPr/>
            </a:pPr>
            <a:endParaRPr lang="en-US" sz="2200" dirty="0" smtClean="0">
              <a:solidFill>
                <a:schemeClr val="tx1"/>
              </a:solidFill>
              <a:latin typeface="Times New Roman" pitchFamily="18" charset="0"/>
              <a:cs typeface="Times New Roman" pitchFamily="18" charset="0"/>
            </a:endParaRPr>
          </a:p>
          <a:p>
            <a:pPr marL="971550" lvl="1" indent="-514350" algn="just" eaLnBrk="1" fontAlgn="auto" hangingPunct="1">
              <a:lnSpc>
                <a:spcPct val="150000"/>
              </a:lnSpc>
              <a:spcAft>
                <a:spcPts val="0"/>
              </a:spcAft>
              <a:defRPr/>
            </a:pPr>
            <a:r>
              <a:rPr lang="en-US" sz="2200" b="1" dirty="0" smtClean="0">
                <a:solidFill>
                  <a:schemeClr val="tx1"/>
                </a:solidFill>
                <a:latin typeface="Times New Roman" pitchFamily="18" charset="0"/>
                <a:cs typeface="Times New Roman" pitchFamily="18" charset="0"/>
              </a:rPr>
              <a:t>(1) growth factors</a:t>
            </a:r>
          </a:p>
          <a:p>
            <a:pPr marL="971550" lvl="1" indent="-514350" algn="just" eaLnBrk="1" fontAlgn="auto" hangingPunct="1">
              <a:lnSpc>
                <a:spcPct val="150000"/>
              </a:lnSpc>
              <a:spcAft>
                <a:spcPts val="0"/>
              </a:spcAft>
              <a:defRPr/>
            </a:pPr>
            <a:r>
              <a:rPr lang="en-US" sz="2200" b="1" dirty="0" smtClean="0">
                <a:solidFill>
                  <a:schemeClr val="tx1"/>
                </a:solidFill>
                <a:latin typeface="Times New Roman" pitchFamily="18" charset="0"/>
                <a:cs typeface="Times New Roman" pitchFamily="18" charset="0"/>
              </a:rPr>
              <a:t>(2) growth factor receptors</a:t>
            </a:r>
          </a:p>
          <a:p>
            <a:pPr marL="971550" lvl="1" indent="-514350" algn="just" eaLnBrk="1" fontAlgn="auto" hangingPunct="1">
              <a:lnSpc>
                <a:spcPct val="150000"/>
              </a:lnSpc>
              <a:spcAft>
                <a:spcPts val="0"/>
              </a:spcAft>
              <a:defRPr/>
            </a:pPr>
            <a:r>
              <a:rPr lang="en-US" sz="2200" b="1" dirty="0" smtClean="0">
                <a:solidFill>
                  <a:schemeClr val="tx1"/>
                </a:solidFill>
                <a:latin typeface="Times New Roman" pitchFamily="18" charset="0"/>
                <a:cs typeface="Times New Roman" pitchFamily="18" charset="0"/>
              </a:rPr>
              <a:t>(3) signal transducers</a:t>
            </a:r>
          </a:p>
          <a:p>
            <a:pPr marL="971550" lvl="1" indent="-514350" algn="just" eaLnBrk="1" fontAlgn="auto" hangingPunct="1">
              <a:lnSpc>
                <a:spcPct val="150000"/>
              </a:lnSpc>
              <a:spcAft>
                <a:spcPts val="0"/>
              </a:spcAft>
              <a:defRPr/>
            </a:pPr>
            <a:r>
              <a:rPr lang="en-US" sz="2200" b="1" dirty="0" smtClean="0">
                <a:solidFill>
                  <a:schemeClr val="tx1"/>
                </a:solidFill>
                <a:latin typeface="Times New Roman" pitchFamily="18" charset="0"/>
                <a:cs typeface="Times New Roman" pitchFamily="18" charset="0"/>
              </a:rPr>
              <a:t>(4) Transcription factors</a:t>
            </a:r>
          </a:p>
          <a:p>
            <a:pPr lvl="1" algn="just" eaLnBrk="1" fontAlgn="auto" hangingPunct="1">
              <a:lnSpc>
                <a:spcPct val="150000"/>
              </a:lnSpc>
              <a:spcAft>
                <a:spcPts val="0"/>
              </a:spcAft>
              <a:defRPr/>
            </a:pPr>
            <a:r>
              <a:rPr lang="en-US" sz="2200" b="1" dirty="0" smtClean="0">
                <a:solidFill>
                  <a:schemeClr val="tx1"/>
                </a:solidFill>
                <a:latin typeface="Times New Roman" pitchFamily="18" charset="0"/>
                <a:cs typeface="Times New Roman" pitchFamily="18" charset="0"/>
              </a:rPr>
              <a:t>(5) regulators of cell death</a:t>
            </a:r>
            <a:endParaRPr lang="en-US" sz="2200" b="1" dirty="0">
              <a:solidFill>
                <a:schemeClr val="tx1"/>
              </a:solidFill>
              <a:latin typeface="Times New Roman" pitchFamily="18" charset="0"/>
              <a:cs typeface="Times New Roman" pitchFamily="18" charset="0"/>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1275771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548640" y="228600"/>
            <a:ext cx="7798526" cy="5858691"/>
          </a:xfrm>
        </p:spPr>
        <p:txBody>
          <a:bodyPr/>
          <a:lstStyle/>
          <a:p>
            <a:pPr eaLnBrk="1" hangingPunct="1"/>
            <a:r>
              <a:rPr lang="en-US" altLang="en-US" sz="2600" b="1" dirty="0" smtClean="0">
                <a:solidFill>
                  <a:srgbClr val="C00000"/>
                </a:solidFill>
                <a:latin typeface="Bookman Old Style" pitchFamily="18" charset="0"/>
              </a:rPr>
              <a:t>Growth factors </a:t>
            </a:r>
          </a:p>
          <a:p>
            <a:pPr algn="just" eaLnBrk="1" hangingPunct="1"/>
            <a:endParaRPr lang="en-US" altLang="en-US" sz="2400" dirty="0" smtClean="0">
              <a:solidFill>
                <a:schemeClr val="tx1"/>
              </a:solidFill>
            </a:endParaRPr>
          </a:p>
          <a:p>
            <a:pPr algn="just" eaLnBrk="1" hangingPunct="1"/>
            <a:r>
              <a:rPr lang="en-US" altLang="en-US" sz="2200" dirty="0" smtClean="0">
                <a:solidFill>
                  <a:schemeClr val="tx1"/>
                </a:solidFill>
                <a:latin typeface="Times New Roman" pitchFamily="18" charset="0"/>
                <a:cs typeface="Times New Roman" pitchFamily="18" charset="0"/>
              </a:rPr>
              <a:t>Oncogenic activation of growth factors (GF) - results from transcriptional activation of the gene - leads to overproduction of the growth factor. </a:t>
            </a:r>
          </a:p>
          <a:p>
            <a:pPr algn="just" eaLnBrk="1" hangingPunct="1"/>
            <a:endParaRPr lang="en-US" altLang="en-US" sz="2200" dirty="0" smtClean="0">
              <a:solidFill>
                <a:schemeClr val="tx1"/>
              </a:solidFill>
              <a:latin typeface="Times New Roman" pitchFamily="18" charset="0"/>
              <a:cs typeface="Times New Roman" pitchFamily="18" charset="0"/>
            </a:endParaRPr>
          </a:p>
          <a:p>
            <a:pPr algn="just" eaLnBrk="1" hangingPunct="1"/>
            <a:r>
              <a:rPr lang="en-US" altLang="en-US" sz="2200" dirty="0" smtClean="0">
                <a:solidFill>
                  <a:schemeClr val="tx1"/>
                </a:solidFill>
                <a:latin typeface="Times New Roman" pitchFamily="18" charset="0"/>
                <a:cs typeface="Times New Roman" pitchFamily="18" charset="0"/>
              </a:rPr>
              <a:t>The SIS gene (the v-sis gene is the oncogene in simian sarcoma virus) encodes the PDGF B chain (platelet-derived growth factor PDGF-B chain). </a:t>
            </a:r>
          </a:p>
          <a:p>
            <a:pPr algn="just" eaLnBrk="1" hangingPunct="1"/>
            <a:r>
              <a:rPr lang="en-US" altLang="en-US" sz="2200" dirty="0" smtClean="0">
                <a:solidFill>
                  <a:schemeClr val="tx1"/>
                </a:solidFill>
                <a:latin typeface="Times New Roman" pitchFamily="18" charset="0"/>
                <a:cs typeface="Times New Roman" pitchFamily="18" charset="0"/>
              </a:rPr>
              <a:t>	</a:t>
            </a:r>
          </a:p>
          <a:p>
            <a:pPr algn="just" eaLnBrk="1" hangingPunct="1"/>
            <a:r>
              <a:rPr lang="en-US" altLang="en-US" sz="2200" dirty="0" smtClean="0">
                <a:solidFill>
                  <a:schemeClr val="tx1"/>
                </a:solidFill>
                <a:latin typeface="Times New Roman" pitchFamily="18" charset="0"/>
                <a:cs typeface="Times New Roman" pitchFamily="18" charset="0"/>
              </a:rPr>
              <a:t>The int-2 gene (common site of integration of mouse mammary tumor virus) encodes an FGF (Fibroblast growth factors)-related growth factor.</a:t>
            </a:r>
          </a:p>
          <a:p>
            <a:pPr algn="just" eaLnBrk="1" hangingPunct="1"/>
            <a:r>
              <a:rPr lang="en-US" altLang="en-US" sz="2200" dirty="0" smtClean="0">
                <a:solidFill>
                  <a:schemeClr val="tx1"/>
                </a:solidFill>
                <a:latin typeface="Times New Roman" pitchFamily="18" charset="0"/>
                <a:cs typeface="Times New Roman" pitchFamily="18" charset="0"/>
              </a:rPr>
              <a:t>	</a:t>
            </a:r>
          </a:p>
          <a:p>
            <a:pPr algn="just" eaLnBrk="1" hangingPunct="1"/>
            <a:r>
              <a:rPr lang="en-US" altLang="en-US" sz="2200" dirty="0" smtClean="0">
                <a:solidFill>
                  <a:schemeClr val="tx1"/>
                </a:solidFill>
                <a:latin typeface="Times New Roman" pitchFamily="18" charset="0"/>
                <a:cs typeface="Times New Roman" pitchFamily="18" charset="0"/>
              </a:rPr>
              <a:t>The KGF (also called HST) gene encodes an FGF-related growth factor - identified in gastric carcinoma and Kaposi's sarcoma.</a:t>
            </a:r>
          </a:p>
          <a:p>
            <a:pPr algn="just" eaLnBrk="1" hangingPunct="1"/>
            <a:endParaRPr lang="en-US" altLang="en-US" dirty="0" smtClean="0">
              <a:solidFill>
                <a:schemeClr val="tx1"/>
              </a:solidFill>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779989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365760" y="228600"/>
            <a:ext cx="8625840" cy="6146074"/>
          </a:xfrm>
        </p:spPr>
        <p:txBody>
          <a:bodyPr/>
          <a:lstStyle/>
          <a:p>
            <a:pPr eaLnBrk="1" hangingPunct="1"/>
            <a:r>
              <a:rPr lang="en-US" altLang="en-US" sz="2600" b="1" dirty="0" smtClean="0">
                <a:solidFill>
                  <a:srgbClr val="C00000"/>
                </a:solidFill>
                <a:latin typeface="Bookman Old Style" pitchFamily="18" charset="0"/>
              </a:rPr>
              <a:t>Growth factor receptors </a:t>
            </a:r>
          </a:p>
          <a:p>
            <a:pPr algn="just" eaLnBrk="1" hangingPunct="1">
              <a:spcBef>
                <a:spcPct val="0"/>
              </a:spcBef>
            </a:pPr>
            <a:r>
              <a:rPr lang="en-US" altLang="en-US" sz="2200" dirty="0" smtClean="0">
                <a:solidFill>
                  <a:schemeClr val="tx1"/>
                </a:solidFill>
                <a:latin typeface="Times New Roman" pitchFamily="18" charset="0"/>
                <a:cs typeface="Times New Roman" pitchFamily="18" charset="0"/>
              </a:rPr>
              <a:t>Mutations resulting in constitutively active receptors. </a:t>
            </a:r>
          </a:p>
          <a:p>
            <a:pPr algn="just" eaLnBrk="1" hangingPunct="1">
              <a:spcBef>
                <a:spcPct val="0"/>
              </a:spcBef>
            </a:pPr>
            <a:endParaRPr lang="en-US" altLang="en-US" sz="2200" dirty="0" smtClean="0">
              <a:solidFill>
                <a:schemeClr val="tx1"/>
              </a:solidFill>
              <a:latin typeface="Times New Roman" pitchFamily="18" charset="0"/>
              <a:cs typeface="Times New Roman" pitchFamily="18" charset="0"/>
            </a:endParaRPr>
          </a:p>
          <a:p>
            <a:pPr algn="just" eaLnBrk="1" hangingPunct="1">
              <a:spcBef>
                <a:spcPct val="0"/>
              </a:spcBef>
            </a:pPr>
            <a:r>
              <a:rPr lang="en-US" altLang="en-US" sz="2200" dirty="0" smtClean="0">
                <a:solidFill>
                  <a:schemeClr val="tx1"/>
                </a:solidFill>
                <a:latin typeface="Times New Roman" pitchFamily="18" charset="0"/>
                <a:cs typeface="Times New Roman" pitchFamily="18" charset="0"/>
              </a:rPr>
              <a:t>Receptor tyrosine kinases, RTK </a:t>
            </a:r>
          </a:p>
          <a:p>
            <a:pPr algn="just" eaLnBrk="1" hangingPunct="1">
              <a:spcBef>
                <a:spcPct val="0"/>
              </a:spcBef>
            </a:pPr>
            <a:r>
              <a:rPr lang="en-US" altLang="en-US" sz="2200" dirty="0" smtClean="0">
                <a:solidFill>
                  <a:schemeClr val="tx1"/>
                </a:solidFill>
                <a:latin typeface="Times New Roman" pitchFamily="18" charset="0"/>
                <a:cs typeface="Times New Roman" pitchFamily="18" charset="0"/>
              </a:rPr>
              <a:t>The epidermal growth factor receptor (EGFR or HER1) -amplified in numerous cancers, in particular in squamous cell carcinomas. </a:t>
            </a:r>
          </a:p>
          <a:p>
            <a:pPr algn="just" eaLnBrk="1" hangingPunct="1">
              <a:spcBef>
                <a:spcPct val="0"/>
              </a:spcBef>
            </a:pPr>
            <a:endParaRPr lang="en-US" altLang="en-US" sz="2200" dirty="0" smtClean="0">
              <a:solidFill>
                <a:schemeClr val="tx1"/>
              </a:solidFill>
              <a:latin typeface="Times New Roman" pitchFamily="18" charset="0"/>
              <a:cs typeface="Times New Roman" pitchFamily="18" charset="0"/>
            </a:endParaRPr>
          </a:p>
          <a:p>
            <a:pPr algn="just" eaLnBrk="1" hangingPunct="1">
              <a:spcBef>
                <a:spcPct val="0"/>
              </a:spcBef>
            </a:pPr>
            <a:r>
              <a:rPr lang="en-US" altLang="en-US" sz="2200" dirty="0" smtClean="0">
                <a:solidFill>
                  <a:schemeClr val="tx1"/>
                </a:solidFill>
                <a:latin typeface="Times New Roman" pitchFamily="18" charset="0"/>
                <a:cs typeface="Times New Roman" pitchFamily="18" charset="0"/>
              </a:rPr>
              <a:t>The NEU gene - identified as an EGFR and HER2 (human EGF receptor 2) gene. The conversion of proto-oncogenic to oncogenic NEU - a single amino acid change in the transmembrane domain.</a:t>
            </a:r>
          </a:p>
          <a:p>
            <a:pPr algn="just" eaLnBrk="1" hangingPunct="1">
              <a:spcBef>
                <a:spcPct val="0"/>
              </a:spcBef>
            </a:pPr>
            <a:endParaRPr lang="en-US" altLang="en-US" sz="2200" dirty="0" smtClean="0">
              <a:solidFill>
                <a:schemeClr val="tx1"/>
              </a:solidFill>
              <a:latin typeface="Times New Roman" pitchFamily="18" charset="0"/>
              <a:cs typeface="Times New Roman" pitchFamily="18" charset="0"/>
            </a:endParaRPr>
          </a:p>
          <a:p>
            <a:pPr algn="just" eaLnBrk="1" hangingPunct="1">
              <a:spcBef>
                <a:spcPct val="0"/>
              </a:spcBef>
            </a:pPr>
            <a:r>
              <a:rPr lang="en-US" altLang="en-US" sz="2200" dirty="0" smtClean="0">
                <a:solidFill>
                  <a:schemeClr val="tx1"/>
                </a:solidFill>
                <a:latin typeface="Times New Roman" pitchFamily="18" charset="0"/>
                <a:cs typeface="Times New Roman" pitchFamily="18" charset="0"/>
              </a:rPr>
              <a:t>The KIT gene which encodes the receptor for stem cell factor (SCF) is found constitutively activated in sarcomas.</a:t>
            </a:r>
          </a:p>
          <a:p>
            <a:pPr algn="just" eaLnBrk="1" hangingPunct="1">
              <a:spcBef>
                <a:spcPct val="0"/>
              </a:spcBef>
            </a:pPr>
            <a:endParaRPr lang="en-US" altLang="en-US" sz="2200" dirty="0" smtClean="0">
              <a:solidFill>
                <a:schemeClr val="tx1"/>
              </a:solidFill>
              <a:latin typeface="Times New Roman" pitchFamily="18" charset="0"/>
              <a:cs typeface="Times New Roman" pitchFamily="18" charset="0"/>
            </a:endParaRPr>
          </a:p>
          <a:p>
            <a:pPr algn="just" eaLnBrk="1" hangingPunct="1">
              <a:spcBef>
                <a:spcPct val="0"/>
              </a:spcBef>
            </a:pPr>
            <a:r>
              <a:rPr lang="en-US" altLang="en-US" sz="2200" dirty="0" smtClean="0">
                <a:solidFill>
                  <a:schemeClr val="tx1"/>
                </a:solidFill>
                <a:latin typeface="Times New Roman" pitchFamily="18" charset="0"/>
                <a:cs typeface="Times New Roman" pitchFamily="18" charset="0"/>
              </a:rPr>
              <a:t>G-Protein coupled receptors </a:t>
            </a:r>
          </a:p>
          <a:p>
            <a:pPr algn="just" eaLnBrk="1" hangingPunct="1">
              <a:spcBef>
                <a:spcPct val="0"/>
              </a:spcBef>
            </a:pPr>
            <a:r>
              <a:rPr lang="en-US" altLang="en-US" sz="2200" dirty="0" smtClean="0">
                <a:solidFill>
                  <a:schemeClr val="tx1"/>
                </a:solidFill>
                <a:latin typeface="Times New Roman" pitchFamily="18" charset="0"/>
                <a:cs typeface="Times New Roman" pitchFamily="18" charset="0"/>
              </a:rPr>
              <a:t>The MAS gene - is angiotensin receptor - identified in a mammary carcinoma and human epidermoid tumors.</a:t>
            </a:r>
          </a:p>
          <a:p>
            <a:pPr algn="just" eaLnBrk="1" hangingPunct="1"/>
            <a:endParaRPr lang="en-US" altLang="en-US" sz="2400" dirty="0" smtClean="0">
              <a:solidFill>
                <a:schemeClr val="tx1"/>
              </a:solidFill>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4212721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326571" y="228600"/>
            <a:ext cx="7798526" cy="5101046"/>
          </a:xfrm>
        </p:spPr>
        <p:txBody>
          <a:bodyPr rtlCol="0">
            <a:noAutofit/>
          </a:bodyPr>
          <a:lstStyle/>
          <a:p>
            <a:pPr eaLnBrk="1" fontAlgn="auto" hangingPunct="1">
              <a:spcAft>
                <a:spcPts val="0"/>
              </a:spcAft>
              <a:defRPr/>
            </a:pPr>
            <a:r>
              <a:rPr lang="en-US" sz="2600" b="1" dirty="0" smtClean="0">
                <a:solidFill>
                  <a:srgbClr val="C00000"/>
                </a:solidFill>
                <a:latin typeface="Bookman Old Style" pitchFamily="18" charset="0"/>
              </a:rPr>
              <a:t>Signal transducers</a:t>
            </a:r>
          </a:p>
          <a:p>
            <a:pPr marL="514350" indent="-514350" algn="just" eaLnBrk="1" fontAlgn="auto" hangingPunct="1">
              <a:spcAft>
                <a:spcPts val="0"/>
              </a:spcAft>
              <a:defRPr/>
            </a:pPr>
            <a:endParaRPr lang="en-US" sz="2400" b="1" dirty="0" smtClean="0">
              <a:solidFill>
                <a:schemeClr val="tx1"/>
              </a:solidFill>
            </a:endParaRPr>
          </a:p>
          <a:p>
            <a:pPr marL="514350" indent="-514350" algn="just" eaLnBrk="1" fontAlgn="auto" hangingPunct="1">
              <a:spcAft>
                <a:spcPts val="0"/>
              </a:spcAft>
              <a:defRPr/>
            </a:pPr>
            <a:r>
              <a:rPr lang="en-US" sz="2400" b="1" dirty="0" smtClean="0">
                <a:solidFill>
                  <a:schemeClr val="tx1"/>
                </a:solidFill>
              </a:rPr>
              <a:t>(</a:t>
            </a:r>
            <a:r>
              <a:rPr lang="en-US" sz="2400" b="1" dirty="0" err="1" smtClean="0">
                <a:solidFill>
                  <a:schemeClr val="tx1"/>
                </a:solidFill>
              </a:rPr>
              <a:t>i</a:t>
            </a:r>
            <a:r>
              <a:rPr lang="en-US" sz="2400" b="1" dirty="0" smtClean="0">
                <a:solidFill>
                  <a:schemeClr val="tx1"/>
                </a:solidFill>
              </a:rPr>
              <a:t>) </a:t>
            </a:r>
            <a:r>
              <a:rPr lang="en-US" sz="2200" b="1" dirty="0" smtClean="0">
                <a:solidFill>
                  <a:schemeClr val="tx1"/>
                </a:solidFill>
                <a:latin typeface="Times New Roman" pitchFamily="18" charset="0"/>
                <a:cs typeface="Times New Roman" pitchFamily="18" charset="0"/>
              </a:rPr>
              <a:t>Membrane Associated Non-Receptor Tyrosine Kinases</a:t>
            </a:r>
          </a:p>
          <a:p>
            <a:pPr algn="just" eaLnBrk="1" fontAlgn="auto" hangingPunct="1">
              <a:spcAft>
                <a:spcPts val="0"/>
              </a:spcAft>
              <a:defRPr/>
            </a:pPr>
            <a:endParaRPr lang="en-US" sz="2200"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The SRC gene, the first identified oncogene is the archetypal protein tyrosine kinase.</a:t>
            </a:r>
          </a:p>
          <a:p>
            <a:pPr algn="just" eaLnBrk="1" fontAlgn="auto" hangingPunct="1">
              <a:spcAft>
                <a:spcPts val="0"/>
              </a:spcAft>
              <a:defRPr/>
            </a:pPr>
            <a:endParaRPr lang="en-US" sz="2200"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Reciprocal translocation between the ABL chromosome (chromosome 9) and chromosome 22 near a locus termed the break-point cluster region (BCR). The result is a constitutively active ABL tyrosine kinase domain fused to the BCR coding region forming the BCR-ABL fusion protein - the Philadelphia chromosome (Ph</a:t>
            </a:r>
            <a:r>
              <a:rPr lang="en-US" sz="2200" baseline="30000" dirty="0" smtClean="0">
                <a:solidFill>
                  <a:schemeClr val="tx1"/>
                </a:solidFill>
                <a:latin typeface="Times New Roman" pitchFamily="18" charset="0"/>
                <a:cs typeface="Times New Roman" pitchFamily="18" charset="0"/>
              </a:rPr>
              <a:t>+)</a:t>
            </a:r>
            <a:r>
              <a:rPr lang="en-US" sz="2200" dirty="0" smtClean="0">
                <a:solidFill>
                  <a:schemeClr val="tx1"/>
                </a:solidFill>
                <a:latin typeface="Times New Roman" pitchFamily="18" charset="0"/>
                <a:cs typeface="Times New Roman" pitchFamily="18" charset="0"/>
              </a:rPr>
              <a:t> - </a:t>
            </a:r>
            <a:r>
              <a:rPr lang="en-US" sz="2200" b="1" dirty="0" smtClean="0">
                <a:solidFill>
                  <a:schemeClr val="tx1"/>
                </a:solidFill>
                <a:latin typeface="Times New Roman" pitchFamily="18" charset="0"/>
                <a:cs typeface="Times New Roman" pitchFamily="18" charset="0"/>
              </a:rPr>
              <a:t>chronic </a:t>
            </a:r>
            <a:r>
              <a:rPr lang="en-US" sz="2200" b="1" dirty="0" err="1" smtClean="0">
                <a:solidFill>
                  <a:schemeClr val="tx1"/>
                </a:solidFill>
                <a:latin typeface="Times New Roman" pitchFamily="18" charset="0"/>
                <a:cs typeface="Times New Roman" pitchFamily="18" charset="0"/>
              </a:rPr>
              <a:t>myelogenous</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leukemias</a:t>
            </a:r>
            <a:r>
              <a:rPr lang="en-US" sz="2200" b="1" dirty="0" smtClean="0">
                <a:solidFill>
                  <a:schemeClr val="tx1"/>
                </a:solidFill>
                <a:latin typeface="Times New Roman" pitchFamily="18" charset="0"/>
                <a:cs typeface="Times New Roman" pitchFamily="18" charset="0"/>
              </a:rPr>
              <a:t> (CMLs)</a:t>
            </a:r>
            <a:r>
              <a:rPr lang="en-US" sz="2200" dirty="0" smtClean="0">
                <a:solidFill>
                  <a:schemeClr val="tx1"/>
                </a:solidFill>
                <a:latin typeface="Times New Roman" pitchFamily="18" charset="0"/>
                <a:cs typeface="Times New Roman" pitchFamily="18" charset="0"/>
              </a:rPr>
              <a:t> </a:t>
            </a: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3675966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152400" y="228600"/>
            <a:ext cx="8142514" cy="5832566"/>
          </a:xfrm>
        </p:spPr>
        <p:txBody>
          <a:bodyPr rtlCol="0">
            <a:noAutofit/>
          </a:bodyPr>
          <a:lstStyle/>
          <a:p>
            <a:pPr eaLnBrk="1" fontAlgn="auto" hangingPunct="1">
              <a:spcAft>
                <a:spcPts val="0"/>
              </a:spcAft>
              <a:defRPr/>
            </a:pPr>
            <a:r>
              <a:rPr lang="en-US" sz="2600" b="1" dirty="0" smtClean="0">
                <a:solidFill>
                  <a:srgbClr val="C00000"/>
                </a:solidFill>
                <a:latin typeface="Bookman Old Style" pitchFamily="18" charset="0"/>
              </a:rPr>
              <a:t>Signal transducers (contd..)</a:t>
            </a:r>
          </a:p>
          <a:p>
            <a:pPr marL="514350" indent="-514350" algn="just" eaLnBrk="1" fontAlgn="auto" hangingPunct="1">
              <a:spcAft>
                <a:spcPts val="0"/>
              </a:spcAft>
              <a:defRPr/>
            </a:pPr>
            <a:endParaRPr lang="en-US" sz="2400" dirty="0" smtClean="0">
              <a:solidFill>
                <a:schemeClr val="tx1"/>
              </a:solidFill>
            </a:endParaRPr>
          </a:p>
          <a:p>
            <a:pPr marL="514350" indent="-514350" algn="just" eaLnBrk="1" fontAlgn="auto" hangingPunct="1">
              <a:spcAft>
                <a:spcPts val="0"/>
              </a:spcAft>
              <a:defRPr/>
            </a:pPr>
            <a:r>
              <a:rPr lang="en-US" sz="2400" dirty="0" smtClean="0">
                <a:solidFill>
                  <a:schemeClr val="tx1"/>
                </a:solidFill>
              </a:rPr>
              <a:t>(</a:t>
            </a:r>
            <a:r>
              <a:rPr lang="en-US" sz="2200" dirty="0" smtClean="0">
                <a:solidFill>
                  <a:schemeClr val="tx1"/>
                </a:solidFill>
                <a:latin typeface="Times New Roman" pitchFamily="18" charset="0"/>
                <a:cs typeface="Times New Roman" pitchFamily="18" charset="0"/>
              </a:rPr>
              <a:t>ii) </a:t>
            </a:r>
            <a:r>
              <a:rPr lang="en-US" sz="2200" b="1" dirty="0" smtClean="0">
                <a:solidFill>
                  <a:schemeClr val="tx1"/>
                </a:solidFill>
                <a:latin typeface="Times New Roman" pitchFamily="18" charset="0"/>
                <a:cs typeface="Times New Roman" pitchFamily="18" charset="0"/>
              </a:rPr>
              <a:t>Membrane Associated G-Proteins</a:t>
            </a:r>
          </a:p>
          <a:p>
            <a:pPr marL="514350" indent="-514350"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The RAS family </a:t>
            </a: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Three different homologs of the RAS gene (RAS, N-RAS and H-RAS) - Each identified in a different type of tumor - one of the most frequently disrupted genes in colorectal carcinomas. Oncogenic RAS genes have undergone point mutations that eliminate the intrinsic </a:t>
            </a:r>
            <a:r>
              <a:rPr lang="en-US" sz="2200" dirty="0" err="1" smtClean="0">
                <a:solidFill>
                  <a:schemeClr val="tx1"/>
                </a:solidFill>
                <a:latin typeface="Times New Roman" pitchFamily="18" charset="0"/>
                <a:cs typeface="Times New Roman" pitchFamily="18" charset="0"/>
              </a:rPr>
              <a:t>GTPase</a:t>
            </a:r>
            <a:r>
              <a:rPr lang="en-US" sz="2200" dirty="0" smtClean="0">
                <a:solidFill>
                  <a:schemeClr val="tx1"/>
                </a:solidFill>
                <a:latin typeface="Times New Roman" pitchFamily="18" charset="0"/>
                <a:cs typeface="Times New Roman" pitchFamily="18" charset="0"/>
              </a:rPr>
              <a:t> activity of the RAS protein, permanently “switching on” RAS.</a:t>
            </a:r>
          </a:p>
          <a:p>
            <a:pPr marL="514350" indent="-514350" algn="just" eaLnBrk="1" fontAlgn="auto" hangingPunct="1">
              <a:spcAft>
                <a:spcPts val="0"/>
              </a:spcAft>
              <a:defRPr/>
            </a:pPr>
            <a:endParaRPr lang="en-US" sz="2200" b="1" dirty="0" smtClean="0">
              <a:solidFill>
                <a:schemeClr val="tx1"/>
              </a:solidFill>
              <a:latin typeface="Times New Roman" pitchFamily="18" charset="0"/>
              <a:cs typeface="Times New Roman" pitchFamily="18" charset="0"/>
            </a:endParaRPr>
          </a:p>
          <a:p>
            <a:pPr marL="514350" indent="-514350" algn="just" eaLnBrk="1" fontAlgn="auto" hangingPunct="1">
              <a:spcAft>
                <a:spcPts val="0"/>
              </a:spcAft>
              <a:defRPr/>
            </a:pPr>
            <a:r>
              <a:rPr lang="en-US" sz="2200" b="1" dirty="0" smtClean="0">
                <a:solidFill>
                  <a:schemeClr val="tx1"/>
                </a:solidFill>
                <a:latin typeface="Times New Roman" pitchFamily="18" charset="0"/>
                <a:cs typeface="Times New Roman" pitchFamily="18" charset="0"/>
              </a:rPr>
              <a:t>(iii) Serine/</a:t>
            </a:r>
            <a:r>
              <a:rPr lang="en-US" sz="2200" b="1" dirty="0" err="1" smtClean="0">
                <a:solidFill>
                  <a:schemeClr val="tx1"/>
                </a:solidFill>
                <a:latin typeface="Times New Roman" pitchFamily="18" charset="0"/>
                <a:cs typeface="Times New Roman" pitchFamily="18" charset="0"/>
              </a:rPr>
              <a:t>Threonine</a:t>
            </a:r>
            <a:r>
              <a:rPr lang="en-US" sz="2200" b="1" dirty="0" smtClean="0">
                <a:solidFill>
                  <a:schemeClr val="tx1"/>
                </a:solidFill>
                <a:latin typeface="Times New Roman" pitchFamily="18" charset="0"/>
                <a:cs typeface="Times New Roman" pitchFamily="18" charset="0"/>
              </a:rPr>
              <a:t> Kinases</a:t>
            </a: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The RAF gene is involved in the signaling pathway of most RTKs. Since the normal RAF gene product, RAF, is responsible for </a:t>
            </a:r>
            <a:r>
              <a:rPr lang="en-US" sz="2200" dirty="0" err="1" smtClean="0">
                <a:solidFill>
                  <a:schemeClr val="tx1"/>
                </a:solidFill>
                <a:latin typeface="Times New Roman" pitchFamily="18" charset="0"/>
                <a:cs typeface="Times New Roman" pitchFamily="18" charset="0"/>
              </a:rPr>
              <a:t>threonine</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phosphorylation</a:t>
            </a:r>
            <a:r>
              <a:rPr lang="en-US" sz="2200" dirty="0" smtClean="0">
                <a:solidFill>
                  <a:schemeClr val="tx1"/>
                </a:solidFill>
                <a:latin typeface="Times New Roman" pitchFamily="18" charset="0"/>
                <a:cs typeface="Times New Roman" pitchFamily="18" charset="0"/>
              </a:rPr>
              <a:t> of MAP kinase (MAPK) following receptor activation, oncogenic RAF leads to constitutive activation of the downstream MAPK pathway. </a:t>
            </a: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594242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152400" y="228600"/>
            <a:ext cx="8839200" cy="6400800"/>
          </a:xfrm>
        </p:spPr>
        <p:txBody>
          <a:bodyPr rtlCol="0">
            <a:normAutofit/>
          </a:bodyPr>
          <a:lstStyle/>
          <a:p>
            <a:pPr eaLnBrk="1" fontAlgn="auto" hangingPunct="1">
              <a:spcAft>
                <a:spcPts val="0"/>
              </a:spcAft>
              <a:defRPr/>
            </a:pPr>
            <a:r>
              <a:rPr lang="en-US" sz="2600" b="1" dirty="0" smtClean="0">
                <a:solidFill>
                  <a:srgbClr val="C00000"/>
                </a:solidFill>
                <a:latin typeface="Bookman Old Style" pitchFamily="18" charset="0"/>
              </a:rPr>
              <a:t>Transcription factors </a:t>
            </a:r>
          </a:p>
          <a:p>
            <a:pPr algn="just" eaLnBrk="1" fontAlgn="auto" hangingPunct="1">
              <a:spcAft>
                <a:spcPts val="0"/>
              </a:spcAft>
              <a:defRPr/>
            </a:pPr>
            <a:endParaRPr lang="en-US" sz="2400" dirty="0" smtClean="0">
              <a:solidFill>
                <a:schemeClr val="tx1"/>
              </a:solidFill>
            </a:endParaRP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A considerable number of transcription factors have been shown to possess oncogenic activity when deregulated. Examples of well-known oncogenic transcription factors include  MYC, FOS, JUN, NFKB, etc.</a:t>
            </a:r>
          </a:p>
          <a:p>
            <a:pPr algn="just" eaLnBrk="1" fontAlgn="auto" hangingPunct="1">
              <a:spcAft>
                <a:spcPts val="0"/>
              </a:spcAft>
              <a:defRPr/>
            </a:pPr>
            <a:endParaRPr lang="en-US" sz="2200"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A disrupted human MYC gene - in several hematopoietic cancers. </a:t>
            </a: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Disruption of MYC - the result of retroviral integration, transduction and chromosomal rearrangements. </a:t>
            </a: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Three MYC genes, each of which has been shown to be involved in cancer: MYC, N-MYC, and L-MYC.</a:t>
            </a:r>
          </a:p>
          <a:p>
            <a:pPr algn="just" eaLnBrk="1" fontAlgn="auto" hangingPunct="1">
              <a:spcAft>
                <a:spcPts val="0"/>
              </a:spcAft>
              <a:defRPr/>
            </a:pPr>
            <a:endParaRPr lang="en-US" sz="2200"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The FOS gene - in the feline </a:t>
            </a:r>
            <a:r>
              <a:rPr lang="en-US" sz="2200" dirty="0" err="1" smtClean="0">
                <a:solidFill>
                  <a:schemeClr val="tx1"/>
                </a:solidFill>
                <a:latin typeface="Times New Roman" pitchFamily="18" charset="0"/>
                <a:cs typeface="Times New Roman" pitchFamily="18" charset="0"/>
              </a:rPr>
              <a:t>osteosarcoma</a:t>
            </a:r>
            <a:r>
              <a:rPr lang="en-US" sz="2200" dirty="0" smtClean="0">
                <a:solidFill>
                  <a:schemeClr val="tx1"/>
                </a:solidFill>
                <a:latin typeface="Times New Roman" pitchFamily="18" charset="0"/>
                <a:cs typeface="Times New Roman" pitchFamily="18" charset="0"/>
              </a:rPr>
              <a:t> virus. The protein interacts with a second proto-oncogenic protein, JUN to form a transcriptional regulatory complex.</a:t>
            </a:r>
          </a:p>
          <a:p>
            <a:pPr algn="just" eaLnBrk="1" fontAlgn="auto" hangingPunct="1">
              <a:spcAft>
                <a:spcPts val="0"/>
              </a:spcAft>
              <a:defRPr/>
            </a:pPr>
            <a:endParaRPr lang="en-US" sz="3000" dirty="0" smtClean="0">
              <a:solidFill>
                <a:schemeClr val="tx1"/>
              </a:solidFill>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326574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457200" y="228600"/>
            <a:ext cx="8072846" cy="5728063"/>
          </a:xfrm>
        </p:spPr>
        <p:txBody>
          <a:bodyPr/>
          <a:lstStyle/>
          <a:p>
            <a:pPr eaLnBrk="1" hangingPunct="1"/>
            <a:r>
              <a:rPr lang="en-US" altLang="en-US" sz="2600" b="1" dirty="0" smtClean="0">
                <a:solidFill>
                  <a:srgbClr val="C00000"/>
                </a:solidFill>
                <a:latin typeface="Bookman Old Style" pitchFamily="18" charset="0"/>
              </a:rPr>
              <a:t>Regulators of cell survival and death </a:t>
            </a:r>
          </a:p>
          <a:p>
            <a:pPr algn="just" eaLnBrk="1" hangingPunct="1"/>
            <a:endParaRPr lang="en-US" altLang="en-US" sz="2400" dirty="0" smtClean="0">
              <a:solidFill>
                <a:schemeClr val="tx1"/>
              </a:solidFill>
            </a:endParaRPr>
          </a:p>
          <a:p>
            <a:pPr algn="just" eaLnBrk="1" hangingPunct="1"/>
            <a:r>
              <a:rPr lang="en-US" altLang="en-US" sz="2200" dirty="0" smtClean="0">
                <a:solidFill>
                  <a:schemeClr val="tx1"/>
                </a:solidFill>
                <a:latin typeface="Times New Roman" pitchFamily="18" charset="0"/>
                <a:cs typeface="Times New Roman" pitchFamily="18" charset="0"/>
              </a:rPr>
              <a:t>Normal tissues are maintained by a regulated balance between cell proliferation and cell death (apoptosis). </a:t>
            </a:r>
            <a:endParaRPr lang="en-US" altLang="en-US" sz="2200" dirty="0" smtClean="0">
              <a:solidFill>
                <a:schemeClr val="tx1"/>
              </a:solidFill>
              <a:latin typeface="Times New Roman" pitchFamily="18" charset="0"/>
              <a:cs typeface="Times New Roman" pitchFamily="18" charset="0"/>
            </a:endParaRPr>
          </a:p>
          <a:p>
            <a:pPr algn="just" eaLnBrk="1" hangingPunct="1"/>
            <a:endParaRPr lang="en-US" altLang="en-US" sz="2200" dirty="0" smtClean="0">
              <a:solidFill>
                <a:schemeClr val="tx1"/>
              </a:solidFill>
              <a:latin typeface="Times New Roman" pitchFamily="18" charset="0"/>
              <a:cs typeface="Times New Roman" pitchFamily="18" charset="0"/>
            </a:endParaRPr>
          </a:p>
          <a:p>
            <a:pPr algn="just" eaLnBrk="1" hangingPunct="1"/>
            <a:r>
              <a:rPr lang="en-US" altLang="en-US" sz="2200" dirty="0" smtClean="0">
                <a:solidFill>
                  <a:schemeClr val="tx1"/>
                </a:solidFill>
                <a:latin typeface="Times New Roman" pitchFamily="18" charset="0"/>
                <a:cs typeface="Times New Roman" pitchFamily="18" charset="0"/>
              </a:rPr>
              <a:t>The only proto-</a:t>
            </a:r>
            <a:r>
              <a:rPr lang="en-US" altLang="en-US" sz="2200" dirty="0" err="1" smtClean="0">
                <a:solidFill>
                  <a:schemeClr val="tx1"/>
                </a:solidFill>
                <a:latin typeface="Times New Roman" pitchFamily="18" charset="0"/>
                <a:cs typeface="Times New Roman" pitchFamily="18" charset="0"/>
              </a:rPr>
              <a:t>oncogenes</a:t>
            </a:r>
            <a:r>
              <a:rPr lang="en-US" altLang="en-US" sz="2200" dirty="0" smtClean="0">
                <a:solidFill>
                  <a:schemeClr val="tx1"/>
                </a:solidFill>
                <a:latin typeface="Times New Roman" pitchFamily="18" charset="0"/>
                <a:cs typeface="Times New Roman" pitchFamily="18" charset="0"/>
              </a:rPr>
              <a:t> </a:t>
            </a:r>
            <a:r>
              <a:rPr lang="en-US" altLang="en-US" sz="2200" dirty="0" smtClean="0">
                <a:solidFill>
                  <a:schemeClr val="tx1"/>
                </a:solidFill>
                <a:latin typeface="Times New Roman" pitchFamily="18" charset="0"/>
                <a:cs typeface="Times New Roman" pitchFamily="18" charset="0"/>
              </a:rPr>
              <a:t>regulating </a:t>
            </a:r>
            <a:r>
              <a:rPr lang="en-US" altLang="en-US" sz="2200" dirty="0" smtClean="0">
                <a:solidFill>
                  <a:schemeClr val="tx1"/>
                </a:solidFill>
                <a:latin typeface="Times New Roman" pitchFamily="18" charset="0"/>
                <a:cs typeface="Times New Roman" pitchFamily="18" charset="0"/>
              </a:rPr>
              <a:t>programmed cell death are members of the </a:t>
            </a:r>
            <a:r>
              <a:rPr lang="en-US" altLang="en-US" sz="2200" i="1" dirty="0" smtClean="0">
                <a:solidFill>
                  <a:schemeClr val="tx1"/>
                </a:solidFill>
                <a:latin typeface="Times New Roman" pitchFamily="18" charset="0"/>
                <a:cs typeface="Times New Roman" pitchFamily="18" charset="0"/>
              </a:rPr>
              <a:t>BCL2 family</a:t>
            </a:r>
            <a:r>
              <a:rPr lang="en-US" altLang="en-US" sz="2200" dirty="0" smtClean="0">
                <a:solidFill>
                  <a:schemeClr val="tx1"/>
                </a:solidFill>
                <a:latin typeface="Times New Roman" pitchFamily="18" charset="0"/>
                <a:cs typeface="Times New Roman" pitchFamily="18" charset="0"/>
              </a:rPr>
              <a:t>. </a:t>
            </a:r>
            <a:endParaRPr lang="en-US" altLang="en-US" sz="2200" dirty="0" smtClean="0">
              <a:solidFill>
                <a:schemeClr val="tx1"/>
              </a:solidFill>
              <a:latin typeface="Times New Roman" pitchFamily="18" charset="0"/>
              <a:cs typeface="Times New Roman" pitchFamily="18" charset="0"/>
            </a:endParaRPr>
          </a:p>
          <a:p>
            <a:pPr algn="just" eaLnBrk="1" hangingPunct="1"/>
            <a:endParaRPr lang="en-US" altLang="en-US" sz="2200" dirty="0" smtClean="0">
              <a:solidFill>
                <a:schemeClr val="tx1"/>
              </a:solidFill>
              <a:latin typeface="Times New Roman" pitchFamily="18" charset="0"/>
              <a:cs typeface="Times New Roman" pitchFamily="18" charset="0"/>
            </a:endParaRPr>
          </a:p>
          <a:p>
            <a:pPr algn="just" eaLnBrk="1" hangingPunct="1"/>
            <a:r>
              <a:rPr lang="en-US" altLang="en-US" sz="2200" dirty="0" smtClean="0">
                <a:solidFill>
                  <a:schemeClr val="tx1"/>
                </a:solidFill>
                <a:latin typeface="Times New Roman" pitchFamily="18" charset="0"/>
                <a:cs typeface="Times New Roman" pitchFamily="18" charset="0"/>
              </a:rPr>
              <a:t>The </a:t>
            </a:r>
            <a:r>
              <a:rPr lang="en-US" altLang="en-US" sz="2200" i="1" dirty="0" smtClean="0">
                <a:solidFill>
                  <a:schemeClr val="tx1"/>
                </a:solidFill>
                <a:latin typeface="Times New Roman" pitchFamily="18" charset="0"/>
                <a:cs typeface="Times New Roman" pitchFamily="18" charset="0"/>
              </a:rPr>
              <a:t>BCL2 gene </a:t>
            </a:r>
            <a:r>
              <a:rPr lang="en-US" altLang="en-US" sz="2200" dirty="0" smtClean="0">
                <a:solidFill>
                  <a:schemeClr val="tx1"/>
                </a:solidFill>
                <a:latin typeface="Times New Roman" pitchFamily="18" charset="0"/>
                <a:cs typeface="Times New Roman" pitchFamily="18" charset="0"/>
              </a:rPr>
              <a:t>encodes a protein, BCL-2, localized to the inner mitochondrial membrane, endoplasmic reticulum, and nuclear membrane. </a:t>
            </a:r>
            <a:endParaRPr lang="en-US" altLang="en-US" sz="2200" dirty="0" smtClean="0">
              <a:solidFill>
                <a:schemeClr val="tx1"/>
              </a:solidFill>
              <a:latin typeface="Times New Roman" pitchFamily="18" charset="0"/>
              <a:cs typeface="Times New Roman" pitchFamily="18" charset="0"/>
            </a:endParaRPr>
          </a:p>
          <a:p>
            <a:pPr algn="just" eaLnBrk="1" hangingPunct="1"/>
            <a:endParaRPr lang="en-US" altLang="en-US" sz="2200" dirty="0" smtClean="0">
              <a:solidFill>
                <a:schemeClr val="tx1"/>
              </a:solidFill>
              <a:latin typeface="Times New Roman" pitchFamily="18" charset="0"/>
              <a:cs typeface="Times New Roman" pitchFamily="18" charset="0"/>
            </a:endParaRPr>
          </a:p>
          <a:p>
            <a:pPr algn="just" eaLnBrk="1" hangingPunct="1"/>
            <a:r>
              <a:rPr lang="en-US" altLang="en-US" sz="2200" dirty="0" smtClean="0">
                <a:solidFill>
                  <a:schemeClr val="tx1"/>
                </a:solidFill>
                <a:latin typeface="Times New Roman" pitchFamily="18" charset="0"/>
                <a:cs typeface="Times New Roman" pitchFamily="18" charset="0"/>
              </a:rPr>
              <a:t>Expression of </a:t>
            </a:r>
            <a:r>
              <a:rPr lang="en-US" altLang="en-US" sz="2200" dirty="0" err="1" smtClean="0">
                <a:solidFill>
                  <a:schemeClr val="tx1"/>
                </a:solidFill>
                <a:latin typeface="Times New Roman" pitchFamily="18" charset="0"/>
                <a:cs typeface="Times New Roman" pitchFamily="18" charset="0"/>
              </a:rPr>
              <a:t>antiapoptotic</a:t>
            </a:r>
            <a:r>
              <a:rPr lang="en-US" altLang="en-US" sz="2200" dirty="0" smtClean="0">
                <a:solidFill>
                  <a:schemeClr val="tx1"/>
                </a:solidFill>
                <a:latin typeface="Times New Roman" pitchFamily="18" charset="0"/>
                <a:cs typeface="Times New Roman" pitchFamily="18" charset="0"/>
              </a:rPr>
              <a:t> BCL-2 family members </a:t>
            </a:r>
            <a:r>
              <a:rPr lang="en-US" altLang="en-US" sz="2200" b="1" dirty="0" smtClean="0">
                <a:solidFill>
                  <a:schemeClr val="tx1"/>
                </a:solidFill>
                <a:latin typeface="Times New Roman" pitchFamily="18" charset="0"/>
                <a:cs typeface="Times New Roman" pitchFamily="18" charset="0"/>
              </a:rPr>
              <a:t>↑↑ - </a:t>
            </a:r>
            <a:r>
              <a:rPr lang="en-US" altLang="en-US" sz="2200" dirty="0" smtClean="0">
                <a:solidFill>
                  <a:schemeClr val="tx1"/>
                </a:solidFill>
                <a:latin typeface="Times New Roman" pitchFamily="18" charset="0"/>
                <a:cs typeface="Times New Roman" pitchFamily="18" charset="0"/>
              </a:rPr>
              <a:t>cells are vulnerable to other cancer causing mutations. </a:t>
            </a:r>
          </a:p>
          <a:p>
            <a:pPr marL="0" lvl="1" algn="just" eaLnBrk="1" hangingPunct="1"/>
            <a:r>
              <a:rPr lang="en-US" altLang="en-US" sz="2200" dirty="0" smtClean="0">
                <a:solidFill>
                  <a:schemeClr val="tx1"/>
                </a:solidFill>
                <a:latin typeface="Times New Roman" pitchFamily="18" charset="0"/>
                <a:cs typeface="Times New Roman" pitchFamily="18" charset="0"/>
              </a:rPr>
              <a:t>e.g. BCL-2 and BCL-XL</a:t>
            </a:r>
          </a:p>
          <a:p>
            <a:pPr algn="just" eaLnBrk="1" hangingPunct="1"/>
            <a:endParaRPr lang="en-US" altLang="en-US" sz="2000" dirty="0" smtClean="0">
              <a:solidFill>
                <a:schemeClr val="tx1"/>
              </a:solidFill>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3610785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152400" y="228600"/>
            <a:ext cx="8560526" cy="5479869"/>
          </a:xfrm>
        </p:spPr>
        <p:txBody>
          <a:bodyPr rtlCol="0">
            <a:normAutofit/>
          </a:bodyPr>
          <a:lstStyle/>
          <a:p>
            <a:pPr eaLnBrk="1" fontAlgn="auto" hangingPunct="1">
              <a:spcAft>
                <a:spcPts val="0"/>
              </a:spcAft>
              <a:defRPr/>
            </a:pPr>
            <a:r>
              <a:rPr lang="en-US" sz="2600" b="1" dirty="0" smtClean="0">
                <a:solidFill>
                  <a:srgbClr val="C00000"/>
                </a:solidFill>
                <a:latin typeface="Bookman Old Style" pitchFamily="18" charset="0"/>
              </a:rPr>
              <a:t>Conversion of proto-oncogenes to oncogenes</a:t>
            </a:r>
          </a:p>
          <a:p>
            <a:pPr algn="just" eaLnBrk="1" fontAlgn="auto" hangingPunct="1">
              <a:spcAft>
                <a:spcPts val="0"/>
              </a:spcAft>
              <a:defRPr/>
            </a:pPr>
            <a:endParaRPr lang="en-US" sz="2200" dirty="0" smtClean="0">
              <a:solidFill>
                <a:schemeClr val="tx1"/>
              </a:solidFill>
            </a:endParaRP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1. </a:t>
            </a:r>
            <a:r>
              <a:rPr lang="en-US" sz="2200" b="1" dirty="0" smtClean="0">
                <a:solidFill>
                  <a:schemeClr val="tx1"/>
                </a:solidFill>
                <a:latin typeface="Times New Roman" pitchFamily="18" charset="0"/>
                <a:cs typeface="Times New Roman" pitchFamily="18" charset="0"/>
              </a:rPr>
              <a:t>Point mutations </a:t>
            </a:r>
            <a:r>
              <a:rPr lang="en-US" sz="2200" dirty="0" smtClean="0">
                <a:solidFill>
                  <a:schemeClr val="tx1"/>
                </a:solidFill>
                <a:latin typeface="Times New Roman" pitchFamily="18" charset="0"/>
                <a:cs typeface="Times New Roman" pitchFamily="18" charset="0"/>
              </a:rPr>
              <a:t>in a single gene that can </a:t>
            </a:r>
            <a:r>
              <a:rPr lang="en-US" sz="2200" b="1" dirty="0" smtClean="0">
                <a:solidFill>
                  <a:schemeClr val="tx1"/>
                </a:solidFill>
                <a:latin typeface="Times New Roman" pitchFamily="18" charset="0"/>
                <a:cs typeface="Times New Roman" pitchFamily="18" charset="0"/>
              </a:rPr>
              <a:t>either affect the coding region </a:t>
            </a:r>
            <a:r>
              <a:rPr lang="en-US" sz="2200" dirty="0" smtClean="0">
                <a:solidFill>
                  <a:schemeClr val="tx1"/>
                </a:solidFill>
                <a:latin typeface="Times New Roman" pitchFamily="18" charset="0"/>
                <a:cs typeface="Times New Roman" pitchFamily="18" charset="0"/>
              </a:rPr>
              <a:t>of the gene resulting in the </a:t>
            </a:r>
            <a:r>
              <a:rPr lang="en-US" sz="2200" b="1" dirty="0" smtClean="0">
                <a:solidFill>
                  <a:schemeClr val="tx1"/>
                </a:solidFill>
                <a:latin typeface="Times New Roman" pitchFamily="18" charset="0"/>
                <a:cs typeface="Times New Roman" pitchFamily="18" charset="0"/>
              </a:rPr>
              <a:t>formation of an abnormal oncoprotein </a:t>
            </a:r>
            <a:r>
              <a:rPr lang="en-US" sz="2200" dirty="0" smtClean="0">
                <a:solidFill>
                  <a:schemeClr val="tx1"/>
                </a:solidFill>
                <a:latin typeface="Times New Roman" pitchFamily="18" charset="0"/>
                <a:cs typeface="Times New Roman" pitchFamily="18" charset="0"/>
              </a:rPr>
              <a:t>with enhanced stability or activity, or may </a:t>
            </a:r>
            <a:r>
              <a:rPr lang="en-US" sz="2200" b="1" dirty="0" smtClean="0">
                <a:solidFill>
                  <a:schemeClr val="tx1"/>
                </a:solidFill>
                <a:latin typeface="Times New Roman" pitchFamily="18" charset="0"/>
                <a:cs typeface="Times New Roman" pitchFamily="18" charset="0"/>
              </a:rPr>
              <a:t>affect  regulatory elements </a:t>
            </a:r>
            <a:r>
              <a:rPr lang="en-US" sz="2200" dirty="0" smtClean="0">
                <a:solidFill>
                  <a:schemeClr val="tx1"/>
                </a:solidFill>
                <a:latin typeface="Times New Roman" pitchFamily="18" charset="0"/>
                <a:cs typeface="Times New Roman" pitchFamily="18" charset="0"/>
              </a:rPr>
              <a:t>resulting in </a:t>
            </a:r>
            <a:r>
              <a:rPr lang="en-US" sz="2200" b="1" dirty="0" smtClean="0">
                <a:solidFill>
                  <a:schemeClr val="tx1"/>
                </a:solidFill>
                <a:latin typeface="Times New Roman" pitchFamily="18" charset="0"/>
                <a:cs typeface="Times New Roman" pitchFamily="18" charset="0"/>
              </a:rPr>
              <a:t>enhanced or deregulated expression</a:t>
            </a:r>
            <a:r>
              <a:rPr lang="en-US" sz="2200" dirty="0" smtClean="0">
                <a:solidFill>
                  <a:schemeClr val="tx1"/>
                </a:solidFill>
                <a:latin typeface="Times New Roman" pitchFamily="18" charset="0"/>
                <a:cs typeface="Times New Roman" pitchFamily="18" charset="0"/>
              </a:rPr>
              <a:t>. (e.g. RAS) </a:t>
            </a:r>
          </a:p>
          <a:p>
            <a:pPr algn="just" eaLnBrk="1" fontAlgn="auto" hangingPunct="1">
              <a:spcAft>
                <a:spcPts val="0"/>
              </a:spcAft>
              <a:defRPr/>
            </a:pPr>
            <a:endParaRPr lang="en-US" sz="2200"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2. </a:t>
            </a:r>
            <a:r>
              <a:rPr lang="en-US" sz="2200" b="1" dirty="0" smtClean="0">
                <a:solidFill>
                  <a:schemeClr val="tx1"/>
                </a:solidFill>
                <a:latin typeface="Times New Roman" pitchFamily="18" charset="0"/>
                <a:cs typeface="Times New Roman" pitchFamily="18" charset="0"/>
              </a:rPr>
              <a:t>Chromosomal translocations or rearrangements </a:t>
            </a:r>
            <a:r>
              <a:rPr lang="en-US" sz="2200" dirty="0" smtClean="0">
                <a:solidFill>
                  <a:schemeClr val="tx1"/>
                </a:solidFill>
                <a:latin typeface="Times New Roman" pitchFamily="18" charset="0"/>
                <a:cs typeface="Times New Roman" pitchFamily="18" charset="0"/>
              </a:rPr>
              <a:t>leading to </a:t>
            </a:r>
            <a:r>
              <a:rPr lang="en-US" sz="2200" b="1" dirty="0" smtClean="0">
                <a:solidFill>
                  <a:schemeClr val="tx1"/>
                </a:solidFill>
                <a:latin typeface="Times New Roman" pitchFamily="18" charset="0"/>
                <a:cs typeface="Times New Roman" pitchFamily="18" charset="0"/>
              </a:rPr>
              <a:t>over expression</a:t>
            </a:r>
            <a:r>
              <a:rPr lang="en-US" sz="2200" dirty="0" smtClean="0">
                <a:solidFill>
                  <a:schemeClr val="tx1"/>
                </a:solidFill>
                <a:latin typeface="Times New Roman" pitchFamily="18" charset="0"/>
                <a:cs typeface="Times New Roman" pitchFamily="18" charset="0"/>
              </a:rPr>
              <a:t> of an oncoprotein. </a:t>
            </a: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 (e.g. </a:t>
            </a:r>
            <a:r>
              <a:rPr lang="en-US" sz="2200" b="1" dirty="0" err="1" smtClean="0">
                <a:solidFill>
                  <a:schemeClr val="tx1"/>
                </a:solidFill>
                <a:latin typeface="Times New Roman" pitchFamily="18" charset="0"/>
                <a:cs typeface="Times New Roman" pitchFamily="18" charset="0"/>
              </a:rPr>
              <a:t>Burkitt’s</a:t>
            </a:r>
            <a:r>
              <a:rPr lang="en-US" sz="2200" b="1" dirty="0" smtClean="0">
                <a:solidFill>
                  <a:schemeClr val="tx1"/>
                </a:solidFill>
                <a:latin typeface="Times New Roman" pitchFamily="18" charset="0"/>
                <a:cs typeface="Times New Roman" pitchFamily="18" charset="0"/>
              </a:rPr>
              <a:t> lymphoma</a:t>
            </a:r>
            <a:r>
              <a:rPr lang="en-US" sz="2200" dirty="0" smtClean="0">
                <a:solidFill>
                  <a:schemeClr val="tx1"/>
                </a:solidFill>
                <a:latin typeface="Times New Roman" pitchFamily="18" charset="0"/>
                <a:cs typeface="Times New Roman" pitchFamily="18" charset="0"/>
              </a:rPr>
              <a:t>, the proto-oncogene </a:t>
            </a:r>
            <a:r>
              <a:rPr lang="en-US" sz="2200" b="1" dirty="0" smtClean="0">
                <a:solidFill>
                  <a:schemeClr val="tx1"/>
                </a:solidFill>
                <a:latin typeface="Times New Roman" pitchFamily="18" charset="0"/>
                <a:cs typeface="Times New Roman" pitchFamily="18" charset="0"/>
              </a:rPr>
              <a:t>c-MYC</a:t>
            </a:r>
            <a:r>
              <a:rPr lang="en-US" sz="2200" dirty="0" smtClean="0">
                <a:solidFill>
                  <a:schemeClr val="tx1"/>
                </a:solidFill>
                <a:latin typeface="Times New Roman" pitchFamily="18" charset="0"/>
                <a:cs typeface="Times New Roman" pitchFamily="18" charset="0"/>
              </a:rPr>
              <a:t> on </a:t>
            </a:r>
            <a:r>
              <a:rPr lang="en-US" sz="2200" b="1" dirty="0" smtClean="0">
                <a:solidFill>
                  <a:schemeClr val="tx1"/>
                </a:solidFill>
                <a:latin typeface="Times New Roman" pitchFamily="18" charset="0"/>
                <a:cs typeface="Times New Roman" pitchFamily="18" charset="0"/>
              </a:rPr>
              <a:t>chromosome 8</a:t>
            </a:r>
            <a:r>
              <a:rPr lang="en-US" sz="2200" dirty="0" smtClean="0">
                <a:solidFill>
                  <a:schemeClr val="tx1"/>
                </a:solidFill>
                <a:latin typeface="Times New Roman" pitchFamily="18" charset="0"/>
                <a:cs typeface="Times New Roman" pitchFamily="18" charset="0"/>
              </a:rPr>
              <a:t> is </a:t>
            </a:r>
            <a:r>
              <a:rPr lang="en-US" sz="2200" b="1" dirty="0" err="1" smtClean="0">
                <a:solidFill>
                  <a:schemeClr val="tx1"/>
                </a:solidFill>
                <a:latin typeface="Times New Roman" pitchFamily="18" charset="0"/>
                <a:cs typeface="Times New Roman" pitchFamily="18" charset="0"/>
              </a:rPr>
              <a:t>translocated</a:t>
            </a:r>
            <a:r>
              <a:rPr lang="en-US" sz="2200" b="1" dirty="0" smtClean="0">
                <a:solidFill>
                  <a:schemeClr val="tx1"/>
                </a:solidFill>
                <a:latin typeface="Times New Roman" pitchFamily="18" charset="0"/>
                <a:cs typeface="Times New Roman" pitchFamily="18" charset="0"/>
              </a:rPr>
              <a:t> to</a:t>
            </a:r>
            <a:r>
              <a:rPr lang="en-US" sz="2200" dirty="0" smtClean="0">
                <a:solidFill>
                  <a:schemeClr val="tx1"/>
                </a:solidFill>
                <a:latin typeface="Times New Roman" pitchFamily="18" charset="0"/>
                <a:cs typeface="Times New Roman" pitchFamily="18" charset="0"/>
              </a:rPr>
              <a:t> one of the three chromosomes containing the genes that encode antibody molecules: immunoglobulin heavy chain locus (</a:t>
            </a:r>
            <a:r>
              <a:rPr lang="en-US" sz="2200" b="1" dirty="0" smtClean="0">
                <a:solidFill>
                  <a:schemeClr val="tx1"/>
                </a:solidFill>
                <a:latin typeface="Times New Roman" pitchFamily="18" charset="0"/>
                <a:cs typeface="Times New Roman" pitchFamily="18" charset="0"/>
              </a:rPr>
              <a:t>chromosome 14</a:t>
            </a:r>
            <a:r>
              <a:rPr lang="en-US" sz="2200" dirty="0" smtClean="0">
                <a:solidFill>
                  <a:schemeClr val="tx1"/>
                </a:solidFill>
                <a:latin typeface="Times New Roman" pitchFamily="18" charset="0"/>
                <a:cs typeface="Times New Roman" pitchFamily="18" charset="0"/>
              </a:rPr>
              <a:t>) or one of the light chain loci (</a:t>
            </a:r>
            <a:r>
              <a:rPr lang="en-US" sz="2200" b="1" dirty="0" smtClean="0">
                <a:solidFill>
                  <a:schemeClr val="tx1"/>
                </a:solidFill>
                <a:latin typeface="Times New Roman" pitchFamily="18" charset="0"/>
                <a:cs typeface="Times New Roman" pitchFamily="18" charset="0"/>
              </a:rPr>
              <a:t>chromosome 2 or 22</a:t>
            </a:r>
            <a:r>
              <a:rPr lang="en-US" sz="2200" dirty="0" smtClean="0">
                <a:solidFill>
                  <a:schemeClr val="tx1"/>
                </a:solidFill>
                <a:latin typeface="Times New Roman" pitchFamily="18" charset="0"/>
                <a:cs typeface="Times New Roman" pitchFamily="18" charset="0"/>
              </a:rPr>
              <a:t>). c-MYC now finds itself in a region of </a:t>
            </a:r>
            <a:r>
              <a:rPr lang="en-US" sz="2200" b="1" dirty="0" smtClean="0">
                <a:solidFill>
                  <a:schemeClr val="tx1"/>
                </a:solidFill>
                <a:latin typeface="Times New Roman" pitchFamily="18" charset="0"/>
                <a:cs typeface="Times New Roman" pitchFamily="18" charset="0"/>
              </a:rPr>
              <a:t>vigorous gene transcription</a:t>
            </a:r>
            <a:r>
              <a:rPr lang="en-US" sz="2200" dirty="0" smtClean="0">
                <a:solidFill>
                  <a:schemeClr val="tx1"/>
                </a:solidFill>
                <a:latin typeface="Times New Roman" pitchFamily="18" charset="0"/>
                <a:cs typeface="Times New Roman" pitchFamily="18" charset="0"/>
              </a:rPr>
              <a:t>, leading to overproduction of the c-MYC protein)</a:t>
            </a: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972023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718456" y="890336"/>
            <a:ext cx="7850777" cy="5405961"/>
          </a:xfrm>
        </p:spPr>
        <p:txBody>
          <a:bodyPr/>
          <a:lstStyle/>
          <a:p>
            <a:pPr eaLnBrk="1" hangingPunct="1"/>
            <a:r>
              <a:rPr lang="en-US" altLang="en-US" sz="2600" b="1" dirty="0" smtClean="0">
                <a:solidFill>
                  <a:srgbClr val="C00000"/>
                </a:solidFill>
                <a:latin typeface="Bookman Old Style" pitchFamily="18" charset="0"/>
              </a:rPr>
              <a:t>Conversion of proto-oncogenes to oncogenes (contd..)</a:t>
            </a:r>
            <a:endParaRPr lang="en-US" altLang="en-US" sz="2600" dirty="0" smtClean="0">
              <a:solidFill>
                <a:srgbClr val="C00000"/>
              </a:solidFill>
              <a:latin typeface="Bookman Old Style" pitchFamily="18" charset="0"/>
            </a:endParaRPr>
          </a:p>
          <a:p>
            <a:pPr algn="just" eaLnBrk="1" hangingPunct="1"/>
            <a:r>
              <a:rPr lang="en-US" altLang="en-US" sz="2400" dirty="0" smtClean="0">
                <a:solidFill>
                  <a:schemeClr val="tx1"/>
                </a:solidFill>
              </a:rPr>
              <a:t>3. </a:t>
            </a:r>
            <a:r>
              <a:rPr lang="en-US" altLang="en-US" sz="2200" b="1" dirty="0" smtClean="0">
                <a:solidFill>
                  <a:schemeClr val="tx1"/>
                </a:solidFill>
                <a:latin typeface="Times New Roman" pitchFamily="18" charset="0"/>
                <a:cs typeface="Times New Roman" pitchFamily="18" charset="0"/>
              </a:rPr>
              <a:t>Gene amplification </a:t>
            </a:r>
            <a:r>
              <a:rPr lang="en-US" altLang="en-US" sz="2200" dirty="0" smtClean="0">
                <a:solidFill>
                  <a:schemeClr val="tx1"/>
                </a:solidFill>
                <a:latin typeface="Times New Roman" pitchFamily="18" charset="0"/>
                <a:cs typeface="Times New Roman" pitchFamily="18" charset="0"/>
              </a:rPr>
              <a:t>can lead </a:t>
            </a:r>
            <a:r>
              <a:rPr lang="en-US" altLang="en-US" sz="2200" b="1" dirty="0" smtClean="0">
                <a:solidFill>
                  <a:schemeClr val="tx1"/>
                </a:solidFill>
                <a:latin typeface="Times New Roman" pitchFamily="18" charset="0"/>
                <a:cs typeface="Times New Roman" pitchFamily="18" charset="0"/>
              </a:rPr>
              <a:t>to over expression </a:t>
            </a:r>
            <a:r>
              <a:rPr lang="en-US" altLang="en-US" sz="2200" dirty="0" smtClean="0">
                <a:solidFill>
                  <a:schemeClr val="tx1"/>
                </a:solidFill>
                <a:latin typeface="Times New Roman" pitchFamily="18" charset="0"/>
                <a:cs typeface="Times New Roman" pitchFamily="18" charset="0"/>
              </a:rPr>
              <a:t>of the oncogene.</a:t>
            </a:r>
          </a:p>
          <a:p>
            <a:pPr algn="just" eaLnBrk="1" hangingPunct="1"/>
            <a:r>
              <a:rPr lang="en-US" altLang="en-US" sz="2200" dirty="0" smtClean="0">
                <a:solidFill>
                  <a:schemeClr val="tx1"/>
                </a:solidFill>
                <a:latin typeface="Times New Roman" pitchFamily="18" charset="0"/>
                <a:cs typeface="Times New Roman" pitchFamily="18" charset="0"/>
              </a:rPr>
              <a:t>c-MYC amplification – breast, stomach, lung, cervix, colon, </a:t>
            </a:r>
            <a:r>
              <a:rPr lang="en-US" altLang="en-US" sz="2200" dirty="0" err="1" smtClean="0">
                <a:solidFill>
                  <a:schemeClr val="tx1"/>
                </a:solidFill>
                <a:latin typeface="Times New Roman" pitchFamily="18" charset="0"/>
                <a:cs typeface="Times New Roman" pitchFamily="18" charset="0"/>
              </a:rPr>
              <a:t>neuroblastomas</a:t>
            </a:r>
            <a:r>
              <a:rPr lang="en-US" altLang="en-US" sz="2200" dirty="0" smtClean="0">
                <a:solidFill>
                  <a:schemeClr val="tx1"/>
                </a:solidFill>
                <a:latin typeface="Times New Roman" pitchFamily="18" charset="0"/>
                <a:cs typeface="Times New Roman" pitchFamily="18" charset="0"/>
              </a:rPr>
              <a:t> and glioblastomas. </a:t>
            </a:r>
          </a:p>
          <a:p>
            <a:pPr algn="just" eaLnBrk="1" hangingPunct="1"/>
            <a:r>
              <a:rPr lang="en-US" altLang="en-US" sz="2200" dirty="0" smtClean="0">
                <a:solidFill>
                  <a:schemeClr val="tx1"/>
                </a:solidFill>
                <a:latin typeface="Times New Roman" pitchFamily="18" charset="0"/>
                <a:cs typeface="Times New Roman" pitchFamily="18" charset="0"/>
              </a:rPr>
              <a:t> </a:t>
            </a:r>
          </a:p>
          <a:p>
            <a:pPr algn="just" eaLnBrk="1" hangingPunct="1"/>
            <a:r>
              <a:rPr lang="en-US" altLang="en-US" sz="2200" dirty="0" smtClean="0">
                <a:solidFill>
                  <a:schemeClr val="tx1"/>
                </a:solidFill>
                <a:latin typeface="Times New Roman" pitchFamily="18" charset="0"/>
                <a:cs typeface="Times New Roman" pitchFamily="18" charset="0"/>
              </a:rPr>
              <a:t>4. </a:t>
            </a:r>
            <a:r>
              <a:rPr lang="en-US" altLang="en-US" sz="2200" b="1" dirty="0" smtClean="0">
                <a:solidFill>
                  <a:schemeClr val="tx1"/>
                </a:solidFill>
                <a:latin typeface="Times New Roman" pitchFamily="18" charset="0"/>
                <a:cs typeface="Times New Roman" pitchFamily="18" charset="0"/>
              </a:rPr>
              <a:t>Insertional mutagenesis </a:t>
            </a:r>
          </a:p>
          <a:p>
            <a:pPr algn="just" eaLnBrk="1" hangingPunct="1"/>
            <a:r>
              <a:rPr lang="en-US" altLang="en-US" sz="2200" dirty="0" smtClean="0">
                <a:solidFill>
                  <a:schemeClr val="tx1"/>
                </a:solidFill>
                <a:latin typeface="Times New Roman" pitchFamily="18" charset="0"/>
                <a:cs typeface="Times New Roman" pitchFamily="18" charset="0"/>
              </a:rPr>
              <a:t>Murine leukemia viruses (lack cancer genes) induce tumors by integrating into the genome and </a:t>
            </a:r>
            <a:r>
              <a:rPr lang="en-US" altLang="en-US" sz="2200" dirty="0" err="1" smtClean="0">
                <a:solidFill>
                  <a:schemeClr val="tx1"/>
                </a:solidFill>
                <a:latin typeface="Times New Roman" pitchFamily="18" charset="0"/>
                <a:cs typeface="Times New Roman" pitchFamily="18" charset="0"/>
              </a:rPr>
              <a:t>insertionally</a:t>
            </a:r>
            <a:r>
              <a:rPr lang="en-US" altLang="en-US" sz="2200" dirty="0" smtClean="0">
                <a:solidFill>
                  <a:schemeClr val="tx1"/>
                </a:solidFill>
                <a:latin typeface="Times New Roman" pitchFamily="18" charset="0"/>
                <a:cs typeface="Times New Roman" pitchFamily="18" charset="0"/>
              </a:rPr>
              <a:t> mutating cellular </a:t>
            </a:r>
            <a:r>
              <a:rPr lang="en-US" altLang="en-US" sz="2200" dirty="0" err="1" smtClean="0">
                <a:solidFill>
                  <a:schemeClr val="tx1"/>
                </a:solidFill>
                <a:latin typeface="Times New Roman" pitchFamily="18" charset="0"/>
                <a:cs typeface="Times New Roman" pitchFamily="18" charset="0"/>
              </a:rPr>
              <a:t>protooncogenes</a:t>
            </a:r>
            <a:r>
              <a:rPr lang="en-US" altLang="en-US" sz="2200" dirty="0" smtClean="0">
                <a:solidFill>
                  <a:schemeClr val="tx1"/>
                </a:solidFill>
                <a:latin typeface="Times New Roman" pitchFamily="18" charset="0"/>
                <a:cs typeface="Times New Roman" pitchFamily="18" charset="0"/>
              </a:rPr>
              <a:t>, tumor-suppressor genes, or both. fusion of one protein to another might lead to its constitutive activity. </a:t>
            </a:r>
          </a:p>
          <a:p>
            <a:pPr algn="just" eaLnBrk="1" hangingPunct="1"/>
            <a:r>
              <a:rPr lang="en-US" altLang="en-US" sz="2200" dirty="0" smtClean="0">
                <a:solidFill>
                  <a:schemeClr val="tx1"/>
                </a:solidFill>
                <a:latin typeface="Times New Roman" pitchFamily="18" charset="0"/>
                <a:cs typeface="Times New Roman" pitchFamily="18" charset="0"/>
              </a:rPr>
              <a:t>(e.g. fusion of the </a:t>
            </a:r>
            <a:r>
              <a:rPr lang="en-US" altLang="en-US" sz="2200" dirty="0" err="1" smtClean="0">
                <a:solidFill>
                  <a:schemeClr val="tx1"/>
                </a:solidFill>
                <a:latin typeface="Times New Roman" pitchFamily="18" charset="0"/>
                <a:cs typeface="Times New Roman" pitchFamily="18" charset="0"/>
              </a:rPr>
              <a:t>promyelocytic</a:t>
            </a:r>
            <a:r>
              <a:rPr lang="en-US" altLang="en-US" sz="2200" dirty="0" smtClean="0">
                <a:solidFill>
                  <a:schemeClr val="tx1"/>
                </a:solidFill>
                <a:latin typeface="Times New Roman" pitchFamily="18" charset="0"/>
                <a:cs typeface="Times New Roman" pitchFamily="18" charset="0"/>
              </a:rPr>
              <a:t> leukemia (PML) protein to the retinoic acid receptor-alpha (RAR</a:t>
            </a:r>
            <a:r>
              <a:rPr lang="el-GR" altLang="en-US" sz="2200" dirty="0" smtClean="0">
                <a:solidFill>
                  <a:schemeClr val="tx1"/>
                </a:solidFill>
                <a:latin typeface="Times New Roman" pitchFamily="18" charset="0"/>
                <a:cs typeface="Times New Roman" pitchFamily="18" charset="0"/>
              </a:rPr>
              <a:t>α) </a:t>
            </a:r>
            <a:r>
              <a:rPr lang="en-US" altLang="en-US" sz="2200" dirty="0" smtClean="0">
                <a:solidFill>
                  <a:schemeClr val="tx1"/>
                </a:solidFill>
                <a:latin typeface="Times New Roman" pitchFamily="18" charset="0"/>
                <a:cs typeface="Times New Roman" pitchFamily="18" charset="0"/>
              </a:rPr>
              <a:t>generates the transforming protein of acute </a:t>
            </a:r>
            <a:r>
              <a:rPr lang="en-US" altLang="en-US" sz="2200" dirty="0" err="1" smtClean="0">
                <a:solidFill>
                  <a:schemeClr val="tx1"/>
                </a:solidFill>
                <a:latin typeface="Times New Roman" pitchFamily="18" charset="0"/>
                <a:cs typeface="Times New Roman" pitchFamily="18" charset="0"/>
              </a:rPr>
              <a:t>promyelocytic</a:t>
            </a:r>
            <a:r>
              <a:rPr lang="en-US" altLang="en-US" sz="2200" dirty="0" smtClean="0">
                <a:solidFill>
                  <a:schemeClr val="tx1"/>
                </a:solidFill>
                <a:latin typeface="Times New Roman" pitchFamily="18" charset="0"/>
                <a:cs typeface="Times New Roman" pitchFamily="18" charset="0"/>
              </a:rPr>
              <a:t>  </a:t>
            </a:r>
            <a:r>
              <a:rPr lang="en-US" altLang="en-US" sz="2200" dirty="0" err="1" smtClean="0">
                <a:solidFill>
                  <a:schemeClr val="tx1"/>
                </a:solidFill>
                <a:latin typeface="Times New Roman" pitchFamily="18" charset="0"/>
                <a:cs typeface="Times New Roman" pitchFamily="18" charset="0"/>
              </a:rPr>
              <a:t>leukemias</a:t>
            </a:r>
            <a:r>
              <a:rPr lang="en-US" altLang="en-US" sz="2200" dirty="0" smtClean="0">
                <a:solidFill>
                  <a:schemeClr val="tx1"/>
                </a:solidFill>
                <a:latin typeface="Times New Roman" pitchFamily="18" charset="0"/>
                <a:cs typeface="Times New Roman" pitchFamily="18" charset="0"/>
              </a:rPr>
              <a:t>)</a:t>
            </a: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033902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pic>
        <p:nvPicPr>
          <p:cNvPr id="6" name="Picture 2" descr="C:\Documents and Settings\user\Desktop\Picture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533400"/>
            <a:ext cx="7599363"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3301308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9" name="Subtitle 2"/>
          <p:cNvSpPr>
            <a:spLocks noGrp="1"/>
          </p:cNvSpPr>
          <p:nvPr>
            <p:ph type="subTitle" idx="1"/>
          </p:nvPr>
        </p:nvSpPr>
        <p:spPr>
          <a:xfrm>
            <a:off x="431073" y="875211"/>
            <a:ext cx="8216537" cy="4728756"/>
          </a:xfrm>
        </p:spPr>
        <p:txBody>
          <a:bodyPr/>
          <a:lstStyle/>
          <a:p>
            <a:pPr algn="just" eaLnBrk="1" hangingPunct="1">
              <a:buFont typeface="Arial" panose="020B0604020202020204" pitchFamily="34" charset="0"/>
              <a:buChar char="•"/>
            </a:pPr>
            <a:endParaRPr lang="en-US" altLang="en-US" sz="2400" dirty="0" smtClean="0">
              <a:solidFill>
                <a:schemeClr val="tx1"/>
              </a:solidFill>
            </a:endParaRPr>
          </a:p>
          <a:p>
            <a:pPr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Cancer is a genetic disease and is mostly caused by somatic mutations. </a:t>
            </a:r>
          </a:p>
          <a:p>
            <a:pPr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The characteristic properties of cancer cells - consequences of genetic changes in the tumor cells - Genomic instability  </a:t>
            </a:r>
          </a:p>
          <a:p>
            <a:pPr lvl="2"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Self-sufficient proliferation of growth</a:t>
            </a:r>
          </a:p>
          <a:p>
            <a:pPr lvl="2"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Refractory to inhibitory signals</a:t>
            </a:r>
          </a:p>
          <a:p>
            <a:pPr lvl="2"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Survival without survival signals</a:t>
            </a:r>
          </a:p>
          <a:p>
            <a:pPr lvl="2"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Unlimited replicative potential</a:t>
            </a:r>
          </a:p>
          <a:p>
            <a:pPr lvl="2"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Recruitment of blood supply</a:t>
            </a:r>
          </a:p>
          <a:p>
            <a:pPr lvl="2"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Invasion and </a:t>
            </a:r>
            <a:r>
              <a:rPr lang="en-US" altLang="en-US" sz="2200" dirty="0" smtClean="0">
                <a:solidFill>
                  <a:schemeClr val="tx1"/>
                </a:solidFill>
                <a:latin typeface="Times New Roman" pitchFamily="18" charset="0"/>
                <a:cs typeface="Times New Roman" pitchFamily="18" charset="0"/>
              </a:rPr>
              <a:t>metastasis</a:t>
            </a:r>
            <a:endParaRPr lang="en-US" altLang="en-US" sz="2200" dirty="0" smtClean="0">
              <a:solidFill>
                <a:schemeClr val="tx1"/>
              </a:solidFill>
              <a:latin typeface="Times New Roman" pitchFamily="18" charset="0"/>
              <a:cs typeface="Times New Roman" pitchFamily="18" charset="0"/>
            </a:endParaRPr>
          </a:p>
          <a:p>
            <a:pPr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Cancer cells contain multiple alterations in the number and structure of genes and chromosomes, mainly acquired by mutations in somatic cells.</a:t>
            </a:r>
          </a:p>
          <a:p>
            <a:pPr algn="just" eaLnBrk="1" hangingPunct="1"/>
            <a:endParaRPr lang="en-US" altLang="en-US" sz="2400" dirty="0" smtClean="0">
              <a:solidFill>
                <a:schemeClr val="tx1"/>
              </a:solidFill>
            </a:endParaRPr>
          </a:p>
          <a:p>
            <a:pPr algn="just" eaLnBrk="1" hangingPunct="1"/>
            <a:endParaRPr lang="en-US" altLang="en-US" sz="2400"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875211" y="594360"/>
            <a:ext cx="6936377" cy="4865914"/>
          </a:xfrm>
        </p:spPr>
        <p:txBody>
          <a:bodyPr rtlCol="0">
            <a:normAutofit/>
          </a:bodyPr>
          <a:lstStyle/>
          <a:p>
            <a:pPr algn="just" eaLnBrk="1" fontAlgn="auto" hangingPunct="1">
              <a:spcAft>
                <a:spcPts val="0"/>
              </a:spcAft>
              <a:defRPr/>
            </a:pPr>
            <a:endParaRPr lang="en-US" dirty="0" smtClean="0">
              <a:solidFill>
                <a:schemeClr val="tx1"/>
              </a:solidFill>
            </a:endParaRPr>
          </a:p>
          <a:p>
            <a:pPr algn="just" eaLnBrk="1" fontAlgn="auto" hangingPunct="1">
              <a:lnSpc>
                <a:spcPct val="150000"/>
              </a:lnSpc>
              <a:spcAft>
                <a:spcPts val="0"/>
              </a:spcAft>
              <a:defRPr/>
            </a:pPr>
            <a:r>
              <a:rPr lang="en-US" sz="2200" dirty="0" smtClean="0">
                <a:latin typeface="Times New Roman" pitchFamily="18" charset="0"/>
                <a:cs typeface="Times New Roman" pitchFamily="18" charset="0"/>
              </a:rPr>
              <a:t>	Individual </a:t>
            </a:r>
            <a:r>
              <a:rPr lang="en-US" sz="2200" dirty="0" smtClean="0">
                <a:latin typeface="Times New Roman" pitchFamily="18" charset="0"/>
                <a:cs typeface="Times New Roman" pitchFamily="18" charset="0"/>
              </a:rPr>
              <a:t>oncogenes are insufficient to cause cancer, collaboration with other oncogenes or with loss of tumor suppressors is required – termed </a:t>
            </a:r>
            <a:r>
              <a:rPr lang="en-US" sz="2200" b="1" dirty="0" smtClean="0">
                <a:latin typeface="Times New Roman" pitchFamily="18" charset="0"/>
                <a:cs typeface="Times New Roman" pitchFamily="18" charset="0"/>
              </a:rPr>
              <a:t>“oncogene collaboration” </a:t>
            </a:r>
            <a:r>
              <a:rPr lang="en-US" sz="2200" dirty="0" smtClean="0">
                <a:latin typeface="Times New Roman" pitchFamily="18" charset="0"/>
                <a:cs typeface="Times New Roman" pitchFamily="18" charset="0"/>
              </a:rPr>
              <a:t>or </a:t>
            </a:r>
            <a:r>
              <a:rPr lang="en-US" sz="2200" b="1" dirty="0" smtClean="0">
                <a:latin typeface="Times New Roman" pitchFamily="18" charset="0"/>
                <a:cs typeface="Times New Roman" pitchFamily="18" charset="0"/>
              </a:rPr>
              <a:t>“oncogene cooperation”.</a:t>
            </a:r>
          </a:p>
          <a:p>
            <a:pPr eaLnBrk="1" fontAlgn="auto" hangingPunct="1">
              <a:spcAft>
                <a:spcPts val="0"/>
              </a:spcAft>
              <a:defRPr/>
            </a:pPr>
            <a:endParaRPr lang="en-US" dirty="0"/>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1538708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679269" y="992777"/>
            <a:ext cx="8112034" cy="5055326"/>
          </a:xfrm>
        </p:spPr>
        <p:txBody>
          <a:bodyPr rtlCol="0">
            <a:normAutofit fontScale="92500" lnSpcReduction="20000"/>
          </a:bodyPr>
          <a:lstStyle/>
          <a:p>
            <a:pPr algn="just" eaLnBrk="1" fontAlgn="auto" hangingPunct="1">
              <a:spcAft>
                <a:spcPts val="0"/>
              </a:spcAft>
              <a:defRPr/>
            </a:pPr>
            <a:endParaRPr lang="en-US" sz="2400" dirty="0" smtClean="0">
              <a:solidFill>
                <a:schemeClr val="tx1"/>
              </a:solidFill>
            </a:endParaRPr>
          </a:p>
          <a:p>
            <a:pPr algn="just" eaLnBrk="1" fontAlgn="auto" hangingPunct="1">
              <a:spcAft>
                <a:spcPts val="0"/>
              </a:spcAft>
              <a:defRPr/>
            </a:pPr>
            <a:r>
              <a:rPr lang="en-US" sz="2600" dirty="0" smtClean="0">
                <a:solidFill>
                  <a:schemeClr val="tx1"/>
                </a:solidFill>
                <a:latin typeface="Times New Roman" pitchFamily="18" charset="0"/>
                <a:cs typeface="Times New Roman" pitchFamily="18" charset="0"/>
              </a:rPr>
              <a:t>The </a:t>
            </a:r>
            <a:r>
              <a:rPr lang="en-US" sz="2600" b="1" dirty="0" err="1" smtClean="0">
                <a:solidFill>
                  <a:schemeClr val="tx1"/>
                </a:solidFill>
                <a:latin typeface="Times New Roman" pitchFamily="18" charset="0"/>
                <a:cs typeface="Times New Roman" pitchFamily="18" charset="0"/>
              </a:rPr>
              <a:t>Ras</a:t>
            </a:r>
            <a:r>
              <a:rPr lang="en-US" sz="2600" b="1" dirty="0" smtClean="0">
                <a:solidFill>
                  <a:schemeClr val="tx1"/>
                </a:solidFill>
                <a:latin typeface="Times New Roman" pitchFamily="18" charset="0"/>
                <a:cs typeface="Times New Roman" pitchFamily="18" charset="0"/>
              </a:rPr>
              <a:t> subfamily</a:t>
            </a:r>
            <a:r>
              <a:rPr lang="en-US" sz="2600" dirty="0" smtClean="0">
                <a:solidFill>
                  <a:schemeClr val="tx1"/>
                </a:solidFill>
                <a:latin typeface="Times New Roman" pitchFamily="18" charset="0"/>
                <a:cs typeface="Times New Roman" pitchFamily="18" charset="0"/>
              </a:rPr>
              <a:t> (an abbreviation of </a:t>
            </a:r>
            <a:r>
              <a:rPr lang="en-US" sz="2600" dirty="0" err="1" smtClean="0">
                <a:solidFill>
                  <a:schemeClr val="tx1"/>
                </a:solidFill>
                <a:latin typeface="Times New Roman" pitchFamily="18" charset="0"/>
                <a:cs typeface="Times New Roman" pitchFamily="18" charset="0"/>
              </a:rPr>
              <a:t>RAt</a:t>
            </a:r>
            <a:r>
              <a:rPr lang="en-US" sz="2600" dirty="0" smtClean="0">
                <a:solidFill>
                  <a:schemeClr val="tx1"/>
                </a:solidFill>
                <a:latin typeface="Times New Roman" pitchFamily="18" charset="0"/>
                <a:cs typeface="Times New Roman" pitchFamily="18" charset="0"/>
              </a:rPr>
              <a:t> Sarcoma) is a protein subfamily of small </a:t>
            </a:r>
            <a:r>
              <a:rPr lang="en-US" sz="2600" dirty="0" err="1" smtClean="0">
                <a:solidFill>
                  <a:schemeClr val="tx1"/>
                </a:solidFill>
                <a:latin typeface="Times New Roman" pitchFamily="18" charset="0"/>
                <a:cs typeface="Times New Roman" pitchFamily="18" charset="0"/>
              </a:rPr>
              <a:t>GTPases</a:t>
            </a:r>
            <a:r>
              <a:rPr lang="en-US" sz="2600" dirty="0" smtClean="0">
                <a:solidFill>
                  <a:schemeClr val="tx1"/>
                </a:solidFill>
                <a:latin typeface="Times New Roman" pitchFamily="18" charset="0"/>
                <a:cs typeface="Times New Roman" pitchFamily="18" charset="0"/>
              </a:rPr>
              <a:t> that are involved in cellular signal transduction pathways that control </a:t>
            </a:r>
            <a:r>
              <a:rPr lang="en-US" sz="2600" dirty="0" err="1" smtClean="0">
                <a:solidFill>
                  <a:schemeClr val="tx1"/>
                </a:solidFill>
                <a:latin typeface="Times New Roman" pitchFamily="18" charset="0"/>
                <a:cs typeface="Times New Roman" pitchFamily="18" charset="0"/>
              </a:rPr>
              <a:t>actin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cytoskeletal</a:t>
            </a:r>
            <a:r>
              <a:rPr lang="en-US" sz="2600" dirty="0" smtClean="0">
                <a:solidFill>
                  <a:schemeClr val="tx1"/>
                </a:solidFill>
                <a:latin typeface="Times New Roman" pitchFamily="18" charset="0"/>
                <a:cs typeface="Times New Roman" pitchFamily="18" charset="0"/>
              </a:rPr>
              <a:t> integrity, proliferation, differentiation, cell adhesion, apoptosis, and cell migration.</a:t>
            </a:r>
          </a:p>
          <a:p>
            <a:pPr algn="just" eaLnBrk="1" fontAlgn="auto" hangingPunct="1">
              <a:spcAft>
                <a:spcPts val="0"/>
              </a:spcAft>
              <a:defRPr/>
            </a:pPr>
            <a:endParaRPr lang="en-US" sz="2600"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600" dirty="0" err="1" smtClean="0">
                <a:solidFill>
                  <a:schemeClr val="tx1"/>
                </a:solidFill>
                <a:latin typeface="Times New Roman" pitchFamily="18" charset="0"/>
                <a:cs typeface="Times New Roman" pitchFamily="18" charset="0"/>
              </a:rPr>
              <a:t>Ras</a:t>
            </a:r>
            <a:r>
              <a:rPr lang="en-US" sz="2600" dirty="0" smtClean="0">
                <a:solidFill>
                  <a:schemeClr val="tx1"/>
                </a:solidFill>
                <a:latin typeface="Times New Roman" pitchFamily="18" charset="0"/>
                <a:cs typeface="Times New Roman" pitchFamily="18" charset="0"/>
              </a:rPr>
              <a:t> communicates signals from outside the cell to the nucleus.  Mutations in </a:t>
            </a:r>
            <a:r>
              <a:rPr lang="en-US" sz="2600" i="1" dirty="0" err="1" smtClean="0">
                <a:solidFill>
                  <a:schemeClr val="tx1"/>
                </a:solidFill>
                <a:latin typeface="Times New Roman" pitchFamily="18" charset="0"/>
                <a:cs typeface="Times New Roman" pitchFamily="18" charset="0"/>
              </a:rPr>
              <a:t>ras</a:t>
            </a:r>
            <a:r>
              <a:rPr lang="en-US" sz="2600" dirty="0" smtClean="0">
                <a:solidFill>
                  <a:schemeClr val="tx1"/>
                </a:solidFill>
                <a:latin typeface="Times New Roman" pitchFamily="18" charset="0"/>
                <a:cs typeface="Times New Roman" pitchFamily="18" charset="0"/>
              </a:rPr>
              <a:t> genes can permanently activate it and cause inappropriate transmission inside the cell even in the absence of extracellular signals. </a:t>
            </a:r>
          </a:p>
          <a:p>
            <a:pPr algn="just" eaLnBrk="1" fontAlgn="auto" hangingPunct="1">
              <a:spcAft>
                <a:spcPts val="0"/>
              </a:spcAft>
              <a:defRPr/>
            </a:pPr>
            <a:endParaRPr lang="en-US" sz="2600"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600" dirty="0" smtClean="0">
                <a:solidFill>
                  <a:schemeClr val="tx1"/>
                </a:solidFill>
                <a:latin typeface="Times New Roman" pitchFamily="18" charset="0"/>
                <a:cs typeface="Times New Roman" pitchFamily="18" charset="0"/>
              </a:rPr>
              <a:t>These signals result in cell growth and division.</a:t>
            </a:r>
          </a:p>
          <a:p>
            <a:pPr algn="just" eaLnBrk="1" fontAlgn="auto" hangingPunct="1">
              <a:spcAft>
                <a:spcPts val="0"/>
              </a:spcAft>
              <a:defRPr/>
            </a:pPr>
            <a:endParaRPr lang="en-US" sz="2600"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600" dirty="0" smtClean="0">
                <a:solidFill>
                  <a:schemeClr val="tx1"/>
                </a:solidFill>
                <a:latin typeface="Times New Roman" pitchFamily="18" charset="0"/>
                <a:cs typeface="Times New Roman" pitchFamily="18" charset="0"/>
              </a:rPr>
              <a:t>Ultimately lead to </a:t>
            </a:r>
            <a:r>
              <a:rPr lang="en-US" sz="2600" dirty="0" err="1" smtClean="0">
                <a:solidFill>
                  <a:schemeClr val="tx1"/>
                </a:solidFill>
                <a:latin typeface="Times New Roman" pitchFamily="18" charset="0"/>
                <a:cs typeface="Times New Roman" pitchFamily="18" charset="0"/>
              </a:rPr>
              <a:t>oncogenesis</a:t>
            </a:r>
            <a:r>
              <a:rPr lang="en-US" sz="2600" dirty="0" smtClean="0">
                <a:solidFill>
                  <a:schemeClr val="tx1"/>
                </a:solidFill>
                <a:latin typeface="Times New Roman" pitchFamily="18" charset="0"/>
                <a:cs typeface="Times New Roman" pitchFamily="18" charset="0"/>
              </a:rPr>
              <a:t>, decreased apoptosis and cancer. </a:t>
            </a:r>
            <a:endParaRPr lang="en-US" sz="2600" dirty="0">
              <a:latin typeface="Times New Roman" pitchFamily="18" charset="0"/>
              <a:cs typeface="Times New Roman" pitchFamily="18" charset="0"/>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640867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pic>
        <p:nvPicPr>
          <p:cNvPr id="6" name="Picture 2" descr="C:\Documents and Settings\user\Desktop\Picture3.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2210" y="721050"/>
            <a:ext cx="7342383" cy="5505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006403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pic>
        <p:nvPicPr>
          <p:cNvPr id="6" name="Picture 2" descr="C:\Documents and Settings\user\Desktop\Picture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2948" y="842210"/>
            <a:ext cx="7061646" cy="5296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1017241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587828" y="1058777"/>
            <a:ext cx="8219287" cy="5690937"/>
          </a:xfrm>
        </p:spPr>
        <p:txBody>
          <a:bodyPr rtlCol="0">
            <a:noAutofit/>
          </a:bodyPr>
          <a:lstStyle/>
          <a:p>
            <a:pPr algn="just" eaLnBrk="1" fontAlgn="auto" hangingPunct="1">
              <a:lnSpc>
                <a:spcPct val="100000"/>
              </a:lnSpc>
              <a:spcAft>
                <a:spcPts val="0"/>
              </a:spcAft>
              <a:defRPr/>
            </a:pPr>
            <a:r>
              <a:rPr lang="en-US" sz="2200" dirty="0" smtClean="0">
                <a:solidFill>
                  <a:schemeClr val="tx1"/>
                </a:solidFill>
                <a:latin typeface="Times New Roman" pitchFamily="18" charset="0"/>
                <a:cs typeface="Times New Roman" pitchFamily="18" charset="0"/>
              </a:rPr>
              <a:t>The cellular proto-oncogene, </a:t>
            </a:r>
            <a:r>
              <a:rPr lang="en-US" sz="2200" b="1" dirty="0" smtClean="0">
                <a:solidFill>
                  <a:schemeClr val="accent2">
                    <a:lumMod val="50000"/>
                  </a:schemeClr>
                </a:solidFill>
                <a:latin typeface="Times New Roman" pitchFamily="18" charset="0"/>
                <a:cs typeface="Times New Roman" pitchFamily="18" charset="0"/>
              </a:rPr>
              <a:t>c-</a:t>
            </a:r>
            <a:r>
              <a:rPr lang="en-US" sz="2200" b="1" i="1" dirty="0" smtClean="0">
                <a:solidFill>
                  <a:schemeClr val="accent2">
                    <a:lumMod val="50000"/>
                  </a:schemeClr>
                </a:solidFill>
                <a:latin typeface="Times New Roman" pitchFamily="18" charset="0"/>
                <a:cs typeface="Times New Roman" pitchFamily="18" charset="0"/>
              </a:rPr>
              <a:t>MYC</a:t>
            </a:r>
            <a:r>
              <a:rPr lang="en-US" sz="2200" i="1" dirty="0" smtClean="0">
                <a:solidFill>
                  <a:schemeClr val="tx1"/>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encodes the protein c-MYC - promote cell cycle progression, differentiation, cell death and angiogenesis. </a:t>
            </a:r>
          </a:p>
          <a:p>
            <a:pPr algn="just" eaLnBrk="1" fontAlgn="auto" hangingPunct="1">
              <a:lnSpc>
                <a:spcPct val="100000"/>
              </a:lnSpc>
              <a:spcAft>
                <a:spcPts val="0"/>
              </a:spcAft>
              <a:defRPr/>
            </a:pPr>
            <a:r>
              <a:rPr lang="en-US" sz="2200" dirty="0" smtClean="0">
                <a:solidFill>
                  <a:schemeClr val="tx1"/>
                </a:solidFill>
                <a:latin typeface="Times New Roman" pitchFamily="18" charset="0"/>
                <a:cs typeface="Times New Roman" pitchFamily="18" charset="0"/>
              </a:rPr>
              <a:t>In normal dividing cells, c-MYC expression is maintained at a relatively constant intermediate level throughout the cell cycle, whereas in its oncogenic form c-MYC might be constitutively expressed at levels ranging from moderate to very high, and is non-responsive to external signals.</a:t>
            </a:r>
          </a:p>
          <a:p>
            <a:pPr algn="just" eaLnBrk="1" fontAlgn="auto" hangingPunct="1">
              <a:lnSpc>
                <a:spcPct val="100000"/>
              </a:lnSpc>
              <a:spcAft>
                <a:spcPts val="0"/>
              </a:spcAft>
              <a:defRPr/>
            </a:pPr>
            <a:endParaRPr lang="en-US" sz="2200" dirty="0" smtClean="0">
              <a:solidFill>
                <a:schemeClr val="tx1"/>
              </a:solidFill>
              <a:latin typeface="Times New Roman" pitchFamily="18" charset="0"/>
              <a:cs typeface="Times New Roman" pitchFamily="18" charset="0"/>
            </a:endParaRPr>
          </a:p>
          <a:p>
            <a:pPr algn="just" eaLnBrk="1" fontAlgn="auto" hangingPunct="1">
              <a:lnSpc>
                <a:spcPct val="100000"/>
              </a:lnSpc>
              <a:spcAft>
                <a:spcPts val="0"/>
              </a:spcAft>
              <a:defRPr/>
            </a:pPr>
            <a:r>
              <a:rPr lang="en-US" sz="2200" dirty="0" smtClean="0">
                <a:solidFill>
                  <a:schemeClr val="tx1"/>
                </a:solidFill>
                <a:latin typeface="Times New Roman" pitchFamily="18" charset="0"/>
                <a:cs typeface="Times New Roman" pitchFamily="18" charset="0"/>
              </a:rPr>
              <a:t>Oncogenic </a:t>
            </a:r>
            <a:r>
              <a:rPr lang="en-US" sz="2200" i="1" dirty="0" smtClean="0">
                <a:solidFill>
                  <a:schemeClr val="tx1"/>
                </a:solidFill>
                <a:latin typeface="Times New Roman" pitchFamily="18" charset="0"/>
                <a:cs typeface="Times New Roman" pitchFamily="18" charset="0"/>
              </a:rPr>
              <a:t>c-MYC, </a:t>
            </a:r>
            <a:r>
              <a:rPr lang="en-US" sz="2200" dirty="0" smtClean="0">
                <a:solidFill>
                  <a:schemeClr val="tx1"/>
                </a:solidFill>
                <a:latin typeface="Times New Roman" pitchFamily="18" charset="0"/>
                <a:cs typeface="Times New Roman" pitchFamily="18" charset="0"/>
              </a:rPr>
              <a:t>resulting</a:t>
            </a:r>
            <a:r>
              <a:rPr lang="en-US" sz="2200" i="1" dirty="0" smtClean="0">
                <a:solidFill>
                  <a:schemeClr val="tx1"/>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from a </a:t>
            </a:r>
            <a:r>
              <a:rPr lang="en-US" sz="2200" dirty="0" err="1" smtClean="0">
                <a:solidFill>
                  <a:schemeClr val="tx1"/>
                </a:solidFill>
                <a:latin typeface="Times New Roman" pitchFamily="18" charset="0"/>
                <a:cs typeface="Times New Roman" pitchFamily="18" charset="0"/>
              </a:rPr>
              <a:t>translocational</a:t>
            </a:r>
            <a:r>
              <a:rPr lang="en-US" sz="2200" dirty="0" smtClean="0">
                <a:solidFill>
                  <a:schemeClr val="tx1"/>
                </a:solidFill>
                <a:latin typeface="Times New Roman" pitchFamily="18" charset="0"/>
                <a:cs typeface="Times New Roman" pitchFamily="18" charset="0"/>
              </a:rPr>
              <a:t> event, is instrumental in the progression of </a:t>
            </a:r>
            <a:r>
              <a:rPr lang="en-US" sz="2200" b="1" dirty="0" err="1" smtClean="0">
                <a:solidFill>
                  <a:schemeClr val="accent2">
                    <a:lumMod val="50000"/>
                  </a:schemeClr>
                </a:solidFill>
                <a:latin typeface="Times New Roman" pitchFamily="18" charset="0"/>
                <a:cs typeface="Times New Roman" pitchFamily="18" charset="0"/>
              </a:rPr>
              <a:t>Burkitt’s</a:t>
            </a:r>
            <a:r>
              <a:rPr lang="en-US" sz="2200" b="1" dirty="0" smtClean="0">
                <a:solidFill>
                  <a:schemeClr val="accent2">
                    <a:lumMod val="50000"/>
                  </a:schemeClr>
                </a:solidFill>
                <a:latin typeface="Times New Roman" pitchFamily="18" charset="0"/>
                <a:cs typeface="Times New Roman" pitchFamily="18" charset="0"/>
              </a:rPr>
              <a:t> lymphoma</a:t>
            </a:r>
            <a:r>
              <a:rPr lang="en-US" sz="2200" dirty="0" smtClean="0">
                <a:solidFill>
                  <a:schemeClr val="tx1"/>
                </a:solidFill>
                <a:latin typeface="Times New Roman" pitchFamily="18" charset="0"/>
                <a:cs typeface="Times New Roman" pitchFamily="18" charset="0"/>
              </a:rPr>
              <a:t>. Other cancers include breast, colon, cervical, and small-cell lung carcinomas, </a:t>
            </a:r>
            <a:r>
              <a:rPr lang="en-US" sz="2200" dirty="0" err="1" smtClean="0">
                <a:solidFill>
                  <a:schemeClr val="tx1"/>
                </a:solidFill>
                <a:latin typeface="Times New Roman" pitchFamily="18" charset="0"/>
                <a:cs typeface="Times New Roman" pitchFamily="18" charset="0"/>
              </a:rPr>
              <a:t>osteosarcomas</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glioblastomas</a:t>
            </a:r>
            <a:r>
              <a:rPr lang="en-US" sz="2200" dirty="0" smtClean="0">
                <a:solidFill>
                  <a:schemeClr val="tx1"/>
                </a:solidFill>
                <a:latin typeface="Times New Roman" pitchFamily="18" charset="0"/>
                <a:cs typeface="Times New Roman" pitchFamily="18" charset="0"/>
              </a:rPr>
              <a:t>, melanoma, and myeloid </a:t>
            </a:r>
            <a:r>
              <a:rPr lang="en-US" sz="2200" dirty="0" err="1" smtClean="0">
                <a:solidFill>
                  <a:schemeClr val="tx1"/>
                </a:solidFill>
                <a:latin typeface="Times New Roman" pitchFamily="18" charset="0"/>
                <a:cs typeface="Times New Roman" pitchFamily="18" charset="0"/>
              </a:rPr>
              <a:t>leukemias</a:t>
            </a:r>
            <a:r>
              <a:rPr lang="en-US" sz="2200" dirty="0" smtClean="0">
                <a:solidFill>
                  <a:schemeClr val="tx1"/>
                </a:solidFill>
                <a:latin typeface="Times New Roman" pitchFamily="18" charset="0"/>
                <a:cs typeface="Times New Roman" pitchFamily="18" charset="0"/>
              </a:rPr>
              <a:t>.</a:t>
            </a:r>
            <a:endParaRPr lang="en-US" sz="2200" b="1" dirty="0">
              <a:solidFill>
                <a:schemeClr val="tx1"/>
              </a:solidFill>
              <a:latin typeface="Times New Roman" pitchFamily="18" charset="0"/>
              <a:cs typeface="Times New Roman" pitchFamily="18" charset="0"/>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197125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itle 1"/>
          <p:cNvSpPr txBox="1">
            <a:spLocks/>
          </p:cNvSpPr>
          <p:nvPr/>
        </p:nvSpPr>
        <p:spPr>
          <a:xfrm>
            <a:off x="457200" y="0"/>
            <a:ext cx="8229600" cy="8382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800" b="1" smtClean="0"/>
              <a:t>c-MYC  and Burkitt’s lymphoma</a:t>
            </a:r>
            <a:endParaRPr lang="en-IN" altLang="en-US" sz="2800" b="1" smtClean="0"/>
          </a:p>
        </p:txBody>
      </p:sp>
      <p:pic>
        <p:nvPicPr>
          <p:cNvPr id="7" name="Picture 2" descr="C:\Documents and Settings\user\Desktop\Picture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0988" y="1044304"/>
            <a:ext cx="5486401" cy="5171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738099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613954" y="533400"/>
            <a:ext cx="7837715" cy="6096000"/>
          </a:xfrm>
        </p:spPr>
        <p:txBody>
          <a:bodyPr/>
          <a:lstStyle/>
          <a:p>
            <a:pPr algn="just" eaLnBrk="1" hangingPunct="1"/>
            <a:endParaRPr lang="en-US" altLang="en-US" sz="2400" b="1" dirty="0" smtClean="0">
              <a:solidFill>
                <a:schemeClr val="tx1"/>
              </a:solidFill>
            </a:endParaRPr>
          </a:p>
          <a:p>
            <a:pPr algn="just" eaLnBrk="1" hangingPunct="1"/>
            <a:r>
              <a:rPr lang="en-US" altLang="en-US" sz="2200" b="1" dirty="0" smtClean="0">
                <a:solidFill>
                  <a:schemeClr val="tx1"/>
                </a:solidFill>
                <a:latin typeface="Times New Roman" pitchFamily="18" charset="0"/>
                <a:cs typeface="Times New Roman" pitchFamily="18" charset="0"/>
              </a:rPr>
              <a:t>BCR-ABL fusion protein</a:t>
            </a:r>
            <a:r>
              <a:rPr lang="en-US" altLang="en-US" sz="2200" dirty="0" smtClean="0">
                <a:solidFill>
                  <a:schemeClr val="tx1"/>
                </a:solidFill>
                <a:latin typeface="Times New Roman" pitchFamily="18" charset="0"/>
                <a:cs typeface="Times New Roman" pitchFamily="18" charset="0"/>
              </a:rPr>
              <a:t> is an oncogene fusion protein consisting of BCR and ABL.</a:t>
            </a:r>
          </a:p>
          <a:p>
            <a:pPr algn="just" eaLnBrk="1" hangingPunct="1"/>
            <a:endParaRPr lang="en-US" altLang="en-US" sz="2200" dirty="0" smtClean="0">
              <a:solidFill>
                <a:schemeClr val="tx1"/>
              </a:solidFill>
              <a:latin typeface="Times New Roman" pitchFamily="18" charset="0"/>
              <a:cs typeface="Times New Roman" pitchFamily="18" charset="0"/>
            </a:endParaRPr>
          </a:p>
          <a:p>
            <a:pPr algn="just" eaLnBrk="1" hangingPunct="1"/>
            <a:r>
              <a:rPr lang="en-US" altLang="en-US" sz="2200" dirty="0" smtClean="0">
                <a:solidFill>
                  <a:schemeClr val="tx1"/>
                </a:solidFill>
                <a:latin typeface="Times New Roman" pitchFamily="18" charset="0"/>
                <a:cs typeface="Times New Roman" pitchFamily="18" charset="0"/>
              </a:rPr>
              <a:t>The non-receptor tyrosine kinase c- ABL is needed for various cellular processes. </a:t>
            </a:r>
          </a:p>
          <a:p>
            <a:pPr algn="just" eaLnBrk="1" hangingPunct="1"/>
            <a:endParaRPr lang="en-US" altLang="en-US" sz="2200" dirty="0" smtClean="0">
              <a:solidFill>
                <a:schemeClr val="tx1"/>
              </a:solidFill>
              <a:latin typeface="Times New Roman" pitchFamily="18" charset="0"/>
              <a:cs typeface="Times New Roman" pitchFamily="18" charset="0"/>
            </a:endParaRPr>
          </a:p>
          <a:p>
            <a:pPr algn="just" eaLnBrk="1" hangingPunct="1"/>
            <a:r>
              <a:rPr lang="en-US" altLang="en-US" sz="2200" dirty="0" smtClean="0">
                <a:solidFill>
                  <a:schemeClr val="tx1"/>
                </a:solidFill>
                <a:latin typeface="Times New Roman" pitchFamily="18" charset="0"/>
                <a:cs typeface="Times New Roman" pitchFamily="18" charset="0"/>
              </a:rPr>
              <a:t>Its oncogenic counterpart, the BCR–ABL fusion protein, causes certain human </a:t>
            </a:r>
            <a:r>
              <a:rPr lang="en-US" altLang="en-US" sz="2200" dirty="0" err="1" smtClean="0">
                <a:solidFill>
                  <a:schemeClr val="tx1"/>
                </a:solidFill>
                <a:latin typeface="Times New Roman" pitchFamily="18" charset="0"/>
                <a:cs typeface="Times New Roman" pitchFamily="18" charset="0"/>
              </a:rPr>
              <a:t>leukemias</a:t>
            </a:r>
            <a:r>
              <a:rPr lang="en-US" altLang="en-US" sz="2200" dirty="0" smtClean="0">
                <a:solidFill>
                  <a:schemeClr val="tx1"/>
                </a:solidFill>
                <a:latin typeface="Times New Roman" pitchFamily="18" charset="0"/>
                <a:cs typeface="Times New Roman" pitchFamily="18" charset="0"/>
              </a:rPr>
              <a:t>. </a:t>
            </a:r>
          </a:p>
          <a:p>
            <a:pPr algn="just" eaLnBrk="1" hangingPunct="1"/>
            <a:endParaRPr lang="en-US" altLang="en-US" sz="2200" dirty="0" smtClean="0">
              <a:solidFill>
                <a:schemeClr val="tx1"/>
              </a:solidFill>
              <a:latin typeface="Times New Roman" pitchFamily="18" charset="0"/>
              <a:cs typeface="Times New Roman" pitchFamily="18" charset="0"/>
            </a:endParaRPr>
          </a:p>
          <a:p>
            <a:pPr algn="just" eaLnBrk="1" hangingPunct="1"/>
            <a:r>
              <a:rPr lang="en-US" altLang="en-US" sz="2200" dirty="0" smtClean="0">
                <a:solidFill>
                  <a:schemeClr val="tx1"/>
                </a:solidFill>
                <a:latin typeface="Times New Roman" pitchFamily="18" charset="0"/>
                <a:cs typeface="Times New Roman" pitchFamily="18" charset="0"/>
              </a:rPr>
              <a:t>It is generally associated with </a:t>
            </a:r>
            <a:r>
              <a:rPr lang="en-US" altLang="en-US" sz="2200" b="1" dirty="0" smtClean="0">
                <a:solidFill>
                  <a:schemeClr val="tx1"/>
                </a:solidFill>
                <a:latin typeface="Times New Roman" pitchFamily="18" charset="0"/>
                <a:cs typeface="Times New Roman" pitchFamily="18" charset="0"/>
              </a:rPr>
              <a:t>chronic myeloid leukemia</a:t>
            </a:r>
            <a:r>
              <a:rPr lang="en-US" altLang="en-US" sz="2200" dirty="0" smtClean="0">
                <a:solidFill>
                  <a:schemeClr val="tx1"/>
                </a:solidFill>
                <a:latin typeface="Times New Roman" pitchFamily="18" charset="0"/>
                <a:cs typeface="Times New Roman" pitchFamily="18" charset="0"/>
              </a:rPr>
              <a:t> but it can also be associated with </a:t>
            </a:r>
            <a:r>
              <a:rPr lang="en-US" altLang="en-US" sz="2200" b="1" dirty="0" smtClean="0">
                <a:solidFill>
                  <a:schemeClr val="tx1"/>
                </a:solidFill>
                <a:latin typeface="Times New Roman" pitchFamily="18" charset="0"/>
                <a:cs typeface="Times New Roman" pitchFamily="18" charset="0"/>
              </a:rPr>
              <a:t>acute lymphoblastic leukemia </a:t>
            </a:r>
            <a:r>
              <a:rPr lang="en-US" altLang="en-US" sz="2200" dirty="0" smtClean="0">
                <a:solidFill>
                  <a:schemeClr val="tx1"/>
                </a:solidFill>
                <a:latin typeface="Times New Roman" pitchFamily="18" charset="0"/>
                <a:cs typeface="Times New Roman" pitchFamily="18" charset="0"/>
              </a:rPr>
              <a:t>as Philadelphia chromosome.</a:t>
            </a: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3915888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pic>
        <p:nvPicPr>
          <p:cNvPr id="6" name="Picture 2" descr="C:\Documents and Settings\user\Desktop\amala seminar 2010\BCRAB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00" y="1905000"/>
            <a:ext cx="5372100" cy="397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a:spLocks noChangeArrowheads="1"/>
          </p:cNvSpPr>
          <p:nvPr/>
        </p:nvSpPr>
        <p:spPr bwMode="auto">
          <a:xfrm>
            <a:off x="228600" y="838200"/>
            <a:ext cx="8610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t>BCR-ABL fusion protein - </a:t>
            </a:r>
            <a:r>
              <a:rPr lang="en-US" altLang="en-US" sz="2400" b="1" dirty="0">
                <a:solidFill>
                  <a:schemeClr val="accent2"/>
                </a:solidFill>
              </a:rPr>
              <a:t>Chromosomal Translocation in chronic myeloid leukemia - </a:t>
            </a:r>
            <a:r>
              <a:rPr lang="en-US" altLang="en-US" sz="2400" b="1" dirty="0"/>
              <a:t>Philadelphia chromosome</a:t>
            </a:r>
          </a:p>
        </p:txBody>
      </p:sp>
      <p:sp>
        <p:nvSpPr>
          <p:cNvPr id="8" name="TextBox 7"/>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1218412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744582" y="582671"/>
            <a:ext cx="7576457" cy="5943600"/>
          </a:xfrm>
        </p:spPr>
        <p:txBody>
          <a:bodyPr rtlCol="0">
            <a:noAutofit/>
          </a:bodyPr>
          <a:lstStyle/>
          <a:p>
            <a:pPr algn="just" eaLnBrk="1" fontAlgn="auto" hangingPunct="1">
              <a:spcAft>
                <a:spcPts val="0"/>
              </a:spcAft>
              <a:defRPr/>
            </a:pPr>
            <a:r>
              <a:rPr lang="en-US" sz="2200" b="1" dirty="0" smtClean="0">
                <a:solidFill>
                  <a:schemeClr val="accent2">
                    <a:lumMod val="50000"/>
                  </a:schemeClr>
                </a:solidFill>
                <a:latin typeface="Times New Roman" pitchFamily="18" charset="0"/>
                <a:cs typeface="Times New Roman" pitchFamily="18" charset="0"/>
              </a:rPr>
              <a:t>The BCL-2 Family</a:t>
            </a:r>
            <a:r>
              <a:rPr lang="en-US" sz="2200" dirty="0" smtClean="0">
                <a:solidFill>
                  <a:schemeClr val="accent2">
                    <a:lumMod val="50000"/>
                  </a:schemeClr>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comprises both </a:t>
            </a:r>
            <a:r>
              <a:rPr lang="en-US" sz="2200" dirty="0" err="1" smtClean="0">
                <a:solidFill>
                  <a:schemeClr val="tx1"/>
                </a:solidFill>
                <a:latin typeface="Times New Roman" pitchFamily="18" charset="0"/>
                <a:cs typeface="Times New Roman" pitchFamily="18" charset="0"/>
              </a:rPr>
              <a:t>proapoptotic</a:t>
            </a:r>
            <a:r>
              <a:rPr lang="en-US" sz="2200" dirty="0" smtClean="0">
                <a:solidFill>
                  <a:schemeClr val="tx1"/>
                </a:solidFill>
                <a:latin typeface="Times New Roman" pitchFamily="18" charset="0"/>
                <a:cs typeface="Times New Roman" pitchFamily="18" charset="0"/>
              </a:rPr>
              <a:t> and </a:t>
            </a:r>
            <a:r>
              <a:rPr lang="en-US" sz="2200" dirty="0" err="1" smtClean="0">
                <a:solidFill>
                  <a:schemeClr val="tx1"/>
                </a:solidFill>
                <a:latin typeface="Times New Roman" pitchFamily="18" charset="0"/>
                <a:cs typeface="Times New Roman" pitchFamily="18" charset="0"/>
              </a:rPr>
              <a:t>antiapoptotic</a:t>
            </a:r>
            <a:r>
              <a:rPr lang="en-US" sz="2200" dirty="0" smtClean="0">
                <a:solidFill>
                  <a:schemeClr val="tx1"/>
                </a:solidFill>
                <a:latin typeface="Times New Roman" pitchFamily="18" charset="0"/>
                <a:cs typeface="Times New Roman" pitchFamily="18" charset="0"/>
              </a:rPr>
              <a:t>  members, the balance determines whether or not a cell undergo apoptosis. </a:t>
            </a:r>
          </a:p>
          <a:p>
            <a:pPr marL="742950" indent="-742950"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Bcl-2 subfamily (</a:t>
            </a:r>
            <a:r>
              <a:rPr lang="en-US" sz="2200" dirty="0" err="1" smtClean="0">
                <a:solidFill>
                  <a:schemeClr val="tx1"/>
                </a:solidFill>
                <a:latin typeface="Times New Roman" pitchFamily="18" charset="0"/>
                <a:cs typeface="Times New Roman" pitchFamily="18" charset="0"/>
              </a:rPr>
              <a:t>antiapoptotic</a:t>
            </a:r>
            <a:r>
              <a:rPr lang="en-US" sz="2200" dirty="0" smtClean="0">
                <a:solidFill>
                  <a:schemeClr val="tx1"/>
                </a:solidFill>
                <a:latin typeface="Times New Roman" pitchFamily="18" charset="0"/>
                <a:cs typeface="Times New Roman" pitchFamily="18" charset="0"/>
              </a:rPr>
              <a:t>): Bcl-2, </a:t>
            </a:r>
            <a:r>
              <a:rPr lang="en-US" sz="2200" dirty="0" err="1" smtClean="0">
                <a:solidFill>
                  <a:schemeClr val="tx1"/>
                </a:solidFill>
                <a:latin typeface="Times New Roman" pitchFamily="18" charset="0"/>
                <a:cs typeface="Times New Roman" pitchFamily="18" charset="0"/>
              </a:rPr>
              <a:t>Bcl</a:t>
            </a:r>
            <a:r>
              <a:rPr lang="en-US" sz="2200" dirty="0" smtClean="0">
                <a:solidFill>
                  <a:schemeClr val="tx1"/>
                </a:solidFill>
                <a:latin typeface="Times New Roman" pitchFamily="18" charset="0"/>
                <a:cs typeface="Times New Roman" pitchFamily="18" charset="0"/>
              </a:rPr>
              <a:t>-XL, </a:t>
            </a:r>
            <a:r>
              <a:rPr lang="en-US" sz="2200" dirty="0" err="1" smtClean="0">
                <a:solidFill>
                  <a:schemeClr val="tx1"/>
                </a:solidFill>
                <a:latin typeface="Times New Roman" pitchFamily="18" charset="0"/>
                <a:cs typeface="Times New Roman" pitchFamily="18" charset="0"/>
              </a:rPr>
              <a:t>Bcl</a:t>
            </a:r>
            <a:r>
              <a:rPr lang="en-US" sz="2200" dirty="0" smtClean="0">
                <a:solidFill>
                  <a:schemeClr val="tx1"/>
                </a:solidFill>
                <a:latin typeface="Times New Roman" pitchFamily="18" charset="0"/>
                <a:cs typeface="Times New Roman" pitchFamily="18" charset="0"/>
              </a:rPr>
              <a:t>-w, etc.</a:t>
            </a:r>
          </a:p>
          <a:p>
            <a:pPr marL="742950" indent="-742950" algn="just" eaLnBrk="1" fontAlgn="auto" hangingPunct="1">
              <a:spcAft>
                <a:spcPts val="0"/>
              </a:spcAft>
              <a:defRPr/>
            </a:pPr>
            <a:r>
              <a:rPr lang="en-US" sz="2200" dirty="0" err="1" smtClean="0">
                <a:solidFill>
                  <a:schemeClr val="tx1"/>
                </a:solidFill>
                <a:latin typeface="Times New Roman" pitchFamily="18" charset="0"/>
                <a:cs typeface="Times New Roman" pitchFamily="18" charset="0"/>
              </a:rPr>
              <a:t>Bax</a:t>
            </a:r>
            <a:r>
              <a:rPr lang="en-US" sz="2200" dirty="0" smtClean="0">
                <a:solidFill>
                  <a:schemeClr val="tx1"/>
                </a:solidFill>
                <a:latin typeface="Times New Roman" pitchFamily="18" charset="0"/>
                <a:cs typeface="Times New Roman" pitchFamily="18" charset="0"/>
              </a:rPr>
              <a:t> subfamily (pro-apoptotic): </a:t>
            </a:r>
            <a:r>
              <a:rPr lang="en-US" sz="2200" dirty="0" err="1" smtClean="0">
                <a:solidFill>
                  <a:schemeClr val="tx1"/>
                </a:solidFill>
                <a:latin typeface="Times New Roman" pitchFamily="18" charset="0"/>
                <a:cs typeface="Times New Roman" pitchFamily="18" charset="0"/>
              </a:rPr>
              <a:t>Bax</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Bak</a:t>
            </a:r>
            <a:r>
              <a:rPr lang="en-US" sz="2200" dirty="0" smtClean="0">
                <a:solidFill>
                  <a:schemeClr val="tx1"/>
                </a:solidFill>
                <a:latin typeface="Times New Roman" pitchFamily="18" charset="0"/>
                <a:cs typeface="Times New Roman" pitchFamily="18" charset="0"/>
              </a:rPr>
              <a:t> and Bok</a:t>
            </a:r>
          </a:p>
          <a:p>
            <a:pPr marL="742950" indent="-742950"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BH3 subfamily (pro-apoptotic): Bad, Bid, Bik, etc. </a:t>
            </a:r>
          </a:p>
          <a:p>
            <a:pPr marL="742950" indent="-742950" algn="just" eaLnBrk="1" fontAlgn="auto" hangingPunct="1">
              <a:spcAft>
                <a:spcPts val="0"/>
              </a:spcAft>
              <a:defRPr/>
            </a:pPr>
            <a:endParaRPr lang="en-US" sz="2200"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BCL-2 (B-cell lymphoma 2) in human follicular lymphoma involves a chromosome translocation event that moves the BCL-2 gene from chromosome 18 to 14 (t14;18) linking the BCL-2 gene to an immunoglobulin locus. </a:t>
            </a:r>
            <a:endParaRPr lang="en-US" sz="2200" i="1"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The Bcl-2 gene implicated in a number of cancers -  melanoma, breast, prostate and lung carcinomas and involved in resistance to conventional cancer treatment. </a:t>
            </a:r>
            <a:endParaRPr lang="en-US" sz="2200" dirty="0">
              <a:solidFill>
                <a:schemeClr val="tx1"/>
              </a:solidFill>
              <a:latin typeface="Times New Roman" pitchFamily="18" charset="0"/>
              <a:cs typeface="Times New Roman" pitchFamily="18" charset="0"/>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3550256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gure 9-25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7063" y="739775"/>
            <a:ext cx="8208962" cy="564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4"/>
          <p:cNvSpPr txBox="1">
            <a:spLocks noChangeArrowheads="1"/>
          </p:cNvSpPr>
          <p:nvPr/>
        </p:nvSpPr>
        <p:spPr bwMode="auto">
          <a:xfrm>
            <a:off x="2897188" y="0"/>
            <a:ext cx="2982912"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none" lIns="85112" tIns="42556" rIns="85112" bIns="42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a:t>Bcl-2 Family Proteins</a:t>
            </a:r>
          </a:p>
        </p:txBody>
      </p:sp>
      <p:pic>
        <p:nvPicPr>
          <p:cNvPr id="5" name="Picture 4" descr="College logo_Updated.png"/>
          <p:cNvPicPr>
            <a:picLocks noChangeAspect="1"/>
          </p:cNvPicPr>
          <p:nvPr/>
        </p:nvPicPr>
        <p:blipFill>
          <a:blip r:embed="rId3" cstate="print"/>
          <a:stretch>
            <a:fillRect/>
          </a:stretch>
        </p:blipFill>
        <p:spPr>
          <a:xfrm>
            <a:off x="8184594" y="24063"/>
            <a:ext cx="991088" cy="1115290"/>
          </a:xfrm>
          <a:prstGeom prst="rect">
            <a:avLst/>
          </a:prstGeom>
        </p:spPr>
      </p:pic>
      <p:sp>
        <p:nvSpPr>
          <p:cNvPr id="9" name="TextBox 8"/>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736400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7" name="Subtitle 2"/>
          <p:cNvSpPr>
            <a:spLocks noGrp="1"/>
          </p:cNvSpPr>
          <p:nvPr>
            <p:ph type="subTitle" idx="1"/>
          </p:nvPr>
        </p:nvSpPr>
        <p:spPr>
          <a:xfrm>
            <a:off x="152400" y="972408"/>
            <a:ext cx="8839200" cy="5455693"/>
          </a:xfrm>
        </p:spPr>
        <p:txBody>
          <a:bodyPr rtlCol="0">
            <a:normAutofit fontScale="85000" lnSpcReduction="10000"/>
          </a:bodyPr>
          <a:lstStyle/>
          <a:p>
            <a:pPr algn="just" eaLnBrk="1" fontAlgn="auto" hangingPunct="1">
              <a:lnSpc>
                <a:spcPct val="110000"/>
              </a:lnSpc>
              <a:spcAft>
                <a:spcPts val="0"/>
              </a:spcAft>
              <a:defRPr/>
            </a:pPr>
            <a:r>
              <a:rPr lang="en-US" sz="2400" dirty="0" smtClean="0">
                <a:solidFill>
                  <a:schemeClr val="tx1"/>
                </a:solidFill>
                <a:latin typeface="Times New Roman" pitchFamily="18" charset="0"/>
                <a:cs typeface="Times New Roman" pitchFamily="18" charset="0"/>
              </a:rPr>
              <a:t>Individual genes display point mutations such as </a:t>
            </a:r>
            <a:r>
              <a:rPr lang="en-US" sz="2400" b="1" dirty="0" smtClean="0">
                <a:solidFill>
                  <a:schemeClr val="accent2">
                    <a:lumMod val="75000"/>
                  </a:schemeClr>
                </a:solidFill>
                <a:latin typeface="Times New Roman" pitchFamily="18" charset="0"/>
                <a:cs typeface="Times New Roman" pitchFamily="18" charset="0"/>
              </a:rPr>
              <a:t>base changes</a:t>
            </a:r>
            <a:r>
              <a:rPr lang="en-US" sz="2400" dirty="0" smtClean="0">
                <a:solidFill>
                  <a:schemeClr val="tx1"/>
                </a:solidFill>
                <a:latin typeface="Times New Roman" pitchFamily="18" charset="0"/>
                <a:cs typeface="Times New Roman" pitchFamily="18" charset="0"/>
              </a:rPr>
              <a:t>, </a:t>
            </a:r>
            <a:r>
              <a:rPr lang="en-US" sz="2400" b="1" dirty="0" smtClean="0">
                <a:solidFill>
                  <a:schemeClr val="accent2">
                    <a:lumMod val="75000"/>
                  </a:schemeClr>
                </a:solidFill>
                <a:latin typeface="Times New Roman" pitchFamily="18" charset="0"/>
                <a:cs typeface="Times New Roman" pitchFamily="18" charset="0"/>
              </a:rPr>
              <a:t>insertions and deletions, </a:t>
            </a:r>
            <a:r>
              <a:rPr lang="en-US" sz="2400" dirty="0" smtClean="0">
                <a:solidFill>
                  <a:schemeClr val="tx1"/>
                </a:solidFill>
                <a:latin typeface="Times New Roman" pitchFamily="18" charset="0"/>
                <a:cs typeface="Times New Roman" pitchFamily="18" charset="0"/>
              </a:rPr>
              <a:t>or can be affected by </a:t>
            </a:r>
            <a:r>
              <a:rPr lang="en-US" sz="2400" b="1" dirty="0" smtClean="0">
                <a:solidFill>
                  <a:schemeClr val="accent2">
                    <a:lumMod val="75000"/>
                  </a:schemeClr>
                </a:solidFill>
                <a:latin typeface="Times New Roman" pitchFamily="18" charset="0"/>
                <a:cs typeface="Times New Roman" pitchFamily="18" charset="0"/>
              </a:rPr>
              <a:t>chromosomal translocations </a:t>
            </a:r>
            <a:r>
              <a:rPr lang="en-US" sz="2400" dirty="0" smtClean="0">
                <a:solidFill>
                  <a:schemeClr val="tx1"/>
                </a:solidFill>
                <a:latin typeface="Times New Roman" pitchFamily="18" charset="0"/>
                <a:cs typeface="Times New Roman" pitchFamily="18" charset="0"/>
              </a:rPr>
              <a:t>or </a:t>
            </a:r>
            <a:r>
              <a:rPr lang="en-US" sz="2400" b="1" dirty="0" smtClean="0">
                <a:solidFill>
                  <a:schemeClr val="accent2">
                    <a:lumMod val="75000"/>
                  </a:schemeClr>
                </a:solidFill>
                <a:latin typeface="Times New Roman" pitchFamily="18" charset="0"/>
                <a:cs typeface="Times New Roman" pitchFamily="18" charset="0"/>
              </a:rPr>
              <a:t>inversions</a:t>
            </a:r>
            <a:r>
              <a:rPr lang="en-US" sz="2400" dirty="0" smtClean="0">
                <a:solidFill>
                  <a:schemeClr val="tx1"/>
                </a:solidFill>
                <a:latin typeface="Times New Roman" pitchFamily="18" charset="0"/>
                <a:cs typeface="Times New Roman" pitchFamily="18" charset="0"/>
              </a:rPr>
              <a:t>. </a:t>
            </a:r>
          </a:p>
          <a:p>
            <a:pPr algn="just" eaLnBrk="1" fontAlgn="auto" hangingPunct="1">
              <a:lnSpc>
                <a:spcPct val="110000"/>
              </a:lnSpc>
              <a:spcAft>
                <a:spcPts val="0"/>
              </a:spcAft>
              <a:defRPr/>
            </a:pPr>
            <a:r>
              <a:rPr lang="en-US" sz="2400" dirty="0" smtClean="0">
                <a:solidFill>
                  <a:schemeClr val="tx1"/>
                </a:solidFill>
                <a:latin typeface="Times New Roman" pitchFamily="18" charset="0"/>
                <a:cs typeface="Times New Roman" pitchFamily="18" charset="0"/>
              </a:rPr>
              <a:t>These changes lead to the </a:t>
            </a:r>
          </a:p>
          <a:p>
            <a:pPr algn="just" eaLnBrk="1" fontAlgn="auto" hangingPunct="1">
              <a:lnSpc>
                <a:spcPct val="110000"/>
              </a:lnSpc>
              <a:spcAft>
                <a:spcPts val="0"/>
              </a:spcAft>
              <a:defRPr/>
            </a:pPr>
            <a:r>
              <a:rPr lang="en-US" sz="2400"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expression of altered gene products, </a:t>
            </a:r>
          </a:p>
          <a:p>
            <a:pPr algn="just" eaLnBrk="1" fontAlgn="auto" hangingPunct="1">
              <a:lnSpc>
                <a:spcPct val="110000"/>
              </a:lnSpc>
              <a:spcAft>
                <a:spcPts val="0"/>
              </a:spcAft>
              <a:defRPr/>
            </a:pPr>
            <a:r>
              <a:rPr lang="en-US" sz="2400" b="1" dirty="0" smtClean="0">
                <a:solidFill>
                  <a:schemeClr val="tx1"/>
                </a:solidFill>
                <a:latin typeface="Times New Roman" pitchFamily="18" charset="0"/>
                <a:cs typeface="Times New Roman" pitchFamily="18" charset="0"/>
              </a:rPr>
              <a:t>	decreased or increased gene expression</a:t>
            </a:r>
          </a:p>
          <a:p>
            <a:pPr algn="just" eaLnBrk="1" fontAlgn="auto" hangingPunct="1">
              <a:lnSpc>
                <a:spcPct val="110000"/>
              </a:lnSpc>
              <a:spcAft>
                <a:spcPts val="0"/>
              </a:spcAft>
              <a:defRPr/>
            </a:pPr>
            <a:r>
              <a:rPr lang="en-US" sz="2400" b="1" dirty="0" smtClean="0">
                <a:solidFill>
                  <a:schemeClr val="tx1"/>
                </a:solidFill>
                <a:latin typeface="Times New Roman" pitchFamily="18" charset="0"/>
                <a:cs typeface="Times New Roman" pitchFamily="18" charset="0"/>
              </a:rPr>
              <a:t>	novel gene products like fusion proteins.</a:t>
            </a:r>
          </a:p>
          <a:p>
            <a:pPr algn="just" eaLnBrk="1" fontAlgn="auto" hangingPunct="1">
              <a:lnSpc>
                <a:spcPct val="110000"/>
              </a:lnSpc>
              <a:spcAft>
                <a:spcPts val="0"/>
              </a:spcAft>
              <a:defRPr/>
            </a:pPr>
            <a:r>
              <a:rPr lang="en-US" sz="2400" dirty="0" smtClean="0">
                <a:solidFill>
                  <a:schemeClr val="tx1"/>
                </a:solidFill>
                <a:latin typeface="Times New Roman" pitchFamily="18" charset="0"/>
                <a:cs typeface="Times New Roman" pitchFamily="18" charset="0"/>
              </a:rPr>
              <a:t>Two classes of genes affected by genetic and epigenetic alterations in cancer cells are </a:t>
            </a:r>
            <a:r>
              <a:rPr lang="en-US" sz="2400" b="1" dirty="0" smtClean="0">
                <a:solidFill>
                  <a:schemeClr val="accent2">
                    <a:lumMod val="75000"/>
                  </a:schemeClr>
                </a:solidFill>
                <a:latin typeface="Times New Roman" pitchFamily="18" charset="0"/>
                <a:cs typeface="Times New Roman" pitchFamily="18" charset="0"/>
              </a:rPr>
              <a:t>oncogenes</a:t>
            </a:r>
            <a:r>
              <a:rPr lang="en-US" sz="2400" dirty="0" smtClean="0">
                <a:solidFill>
                  <a:schemeClr val="tx1"/>
                </a:solidFill>
                <a:latin typeface="Times New Roman" pitchFamily="18" charset="0"/>
                <a:cs typeface="Times New Roman" pitchFamily="18" charset="0"/>
              </a:rPr>
              <a:t> and </a:t>
            </a:r>
            <a:r>
              <a:rPr lang="en-US" sz="2400" b="1" dirty="0" smtClean="0">
                <a:solidFill>
                  <a:schemeClr val="accent2">
                    <a:lumMod val="75000"/>
                  </a:schemeClr>
                </a:solidFill>
                <a:latin typeface="Times New Roman" pitchFamily="18" charset="0"/>
                <a:cs typeface="Times New Roman" pitchFamily="18" charset="0"/>
              </a:rPr>
              <a:t>tumor suppressor genes</a:t>
            </a:r>
            <a:r>
              <a:rPr lang="en-US" sz="2400" dirty="0" smtClean="0">
                <a:solidFill>
                  <a:schemeClr val="tx1"/>
                </a:solidFill>
                <a:latin typeface="Times New Roman" pitchFamily="18" charset="0"/>
                <a:cs typeface="Times New Roman" pitchFamily="18" charset="0"/>
              </a:rPr>
              <a:t>. </a:t>
            </a:r>
          </a:p>
          <a:p>
            <a:pPr algn="just" eaLnBrk="1" fontAlgn="auto" hangingPunct="1">
              <a:lnSpc>
                <a:spcPct val="110000"/>
              </a:lnSpc>
              <a:spcAft>
                <a:spcPts val="0"/>
              </a:spcAft>
              <a:defRPr/>
            </a:pPr>
            <a:r>
              <a:rPr lang="en-US" sz="2400" b="1" dirty="0" smtClean="0">
                <a:solidFill>
                  <a:schemeClr val="accent2">
                    <a:lumMod val="75000"/>
                  </a:schemeClr>
                </a:solidFill>
                <a:latin typeface="Times New Roman" pitchFamily="18" charset="0"/>
                <a:cs typeface="Times New Roman" pitchFamily="18" charset="0"/>
              </a:rPr>
              <a:t>Oncogenes</a:t>
            </a:r>
            <a:r>
              <a:rPr lang="en-US" sz="2400" dirty="0" smtClean="0">
                <a:solidFill>
                  <a:schemeClr val="tx1"/>
                </a:solidFill>
                <a:latin typeface="Times New Roman" pitchFamily="18" charset="0"/>
                <a:cs typeface="Times New Roman" pitchFamily="18" charset="0"/>
              </a:rPr>
              <a:t> contribute to tumor development by increased or misdirected activity. </a:t>
            </a:r>
          </a:p>
          <a:p>
            <a:pPr algn="just" eaLnBrk="1" fontAlgn="auto" hangingPunct="1">
              <a:lnSpc>
                <a:spcPct val="110000"/>
              </a:lnSpc>
              <a:spcAft>
                <a:spcPts val="0"/>
              </a:spcAft>
              <a:defRPr/>
            </a:pPr>
            <a:r>
              <a:rPr lang="en-US" sz="2400" b="1" dirty="0" smtClean="0">
                <a:solidFill>
                  <a:schemeClr val="accent2">
                    <a:lumMod val="75000"/>
                  </a:schemeClr>
                </a:solidFill>
                <a:latin typeface="Times New Roman" pitchFamily="18" charset="0"/>
                <a:cs typeface="Times New Roman" pitchFamily="18" charset="0"/>
              </a:rPr>
              <a:t>Tumor suppressors </a:t>
            </a:r>
            <a:r>
              <a:rPr lang="en-US" sz="2400" dirty="0" smtClean="0">
                <a:solidFill>
                  <a:schemeClr val="tx1"/>
                </a:solidFill>
                <a:latin typeface="Times New Roman" pitchFamily="18" charset="0"/>
                <a:cs typeface="Times New Roman" pitchFamily="18" charset="0"/>
              </a:rPr>
              <a:t>- insufficient or lost function supports tumor development. </a:t>
            </a:r>
          </a:p>
          <a:p>
            <a:pPr algn="just" eaLnBrk="1" fontAlgn="auto" hangingPunct="1">
              <a:lnSpc>
                <a:spcPct val="110000"/>
              </a:lnSpc>
              <a:spcAft>
                <a:spcPts val="0"/>
              </a:spcAft>
              <a:defRPr/>
            </a:pPr>
            <a:r>
              <a:rPr lang="en-US" sz="2400" dirty="0" smtClean="0">
                <a:solidFill>
                  <a:schemeClr val="tx1"/>
                </a:solidFill>
                <a:latin typeface="Times New Roman" pitchFamily="18" charset="0"/>
                <a:cs typeface="Times New Roman" pitchFamily="18" charset="0"/>
              </a:rPr>
              <a:t>Typically, in human cancers activation of oncogenes and inactivation of tumor suppressor genes - both are observed.</a:t>
            </a:r>
            <a:endParaRPr lang="en-US" sz="2400" dirty="0">
              <a:solidFill>
                <a:schemeClr val="tx1"/>
              </a:solidFill>
              <a:latin typeface="Times New Roman" pitchFamily="18" charset="0"/>
              <a:cs typeface="Times New Roman" pitchFamily="18" charset="0"/>
            </a:endParaRPr>
          </a:p>
        </p:txBody>
      </p:sp>
      <p:sp>
        <p:nvSpPr>
          <p:cNvPr id="6" name="TextBox 5"/>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1709669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pic>
        <p:nvPicPr>
          <p:cNvPr id="6" name="Picture 2" descr="C:\Documents and Settings\user\Desktop\amala seminar 2010\b cell lymphom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524000"/>
            <a:ext cx="833755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762000" y="381000"/>
            <a:ext cx="762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t>BCL-2 in human follicular lymphoma </a:t>
            </a:r>
          </a:p>
        </p:txBody>
      </p:sp>
      <p:sp>
        <p:nvSpPr>
          <p:cNvPr id="8" name="TextBox 7"/>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3660380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pic>
        <p:nvPicPr>
          <p:cNvPr id="6" name="Picture 2" descr="C:\Documents and Settings\user\Desktop\amala seminar 2010\overview.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7800" y="228600"/>
            <a:ext cx="6096000"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459759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444137" y="914400"/>
            <a:ext cx="7837714" cy="4506686"/>
          </a:xfrm>
        </p:spPr>
        <p:txBody>
          <a:bodyPr/>
          <a:lstStyle/>
          <a:p>
            <a:pPr eaLnBrk="1" hangingPunct="1"/>
            <a:r>
              <a:rPr lang="en-US" altLang="en-US" sz="2200" b="1" dirty="0" smtClean="0">
                <a:solidFill>
                  <a:srgbClr val="C00000"/>
                </a:solidFill>
                <a:latin typeface="Bookman Old Style" pitchFamily="18" charset="0"/>
                <a:cs typeface="Times New Roman" pitchFamily="18" charset="0"/>
              </a:rPr>
              <a:t>REGRESSING TUMORS BY INACTIVATING ONCOGENES – A THERAPEUTIC TARGET</a:t>
            </a:r>
          </a:p>
          <a:p>
            <a:pPr algn="just" eaLnBrk="1" hangingPunct="1"/>
            <a:r>
              <a:rPr lang="en-US" altLang="en-US" sz="2200" dirty="0" smtClean="0">
                <a:solidFill>
                  <a:schemeClr val="tx1"/>
                </a:solidFill>
                <a:latin typeface="Times New Roman" pitchFamily="18" charset="0"/>
                <a:cs typeface="Times New Roman" pitchFamily="18" charset="0"/>
              </a:rPr>
              <a:t>Several potential strategies can be used </a:t>
            </a:r>
          </a:p>
          <a:p>
            <a:pPr lvl="1"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	Introduce a gene encoding for a ribozyme, which is an RNA that has catalytic activity and cleaves mRNA resulting in reduced expression of the oncogene.</a:t>
            </a:r>
          </a:p>
          <a:p>
            <a:pPr lvl="1"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	Introduce a gene that encodes for the oncogene antisense. When expressed in tumor cells, the antisense nucleotides block translation by binding to the oncogene mRNA and also target the mRNA for degradation by RNase H. </a:t>
            </a:r>
            <a:endParaRPr lang="en-US" altLang="en-US" sz="2200" dirty="0" smtClean="0">
              <a:solidFill>
                <a:srgbClr val="FF0000"/>
              </a:solidFill>
              <a:latin typeface="Times New Roman" pitchFamily="18" charset="0"/>
              <a:cs typeface="Times New Roman" pitchFamily="18" charset="0"/>
            </a:endParaRPr>
          </a:p>
          <a:p>
            <a:pPr lvl="1" algn="just" eaLnBrk="1" hangingPunct="1">
              <a:buFont typeface="Arial" panose="020B0604020202020204" pitchFamily="34" charset="0"/>
              <a:buChar char="•"/>
            </a:pPr>
            <a:r>
              <a:rPr lang="en-US" altLang="en-US" sz="2200" dirty="0" smtClean="0">
                <a:solidFill>
                  <a:schemeClr val="tx1"/>
                </a:solidFill>
                <a:latin typeface="Times New Roman" pitchFamily="18" charset="0"/>
                <a:cs typeface="Times New Roman" pitchFamily="18" charset="0"/>
              </a:rPr>
              <a:t>	Introduce the gene that encodes for a portion of an antibody molecule, referred to as a single chain </a:t>
            </a:r>
            <a:r>
              <a:rPr lang="en-US" altLang="en-US" sz="2200" dirty="0" err="1" smtClean="0">
                <a:solidFill>
                  <a:schemeClr val="tx1"/>
                </a:solidFill>
                <a:latin typeface="Times New Roman" pitchFamily="18" charset="0"/>
                <a:cs typeface="Times New Roman" pitchFamily="18" charset="0"/>
              </a:rPr>
              <a:t>Fv</a:t>
            </a:r>
            <a:r>
              <a:rPr lang="en-US" altLang="en-US" sz="2200" dirty="0" smtClean="0">
                <a:solidFill>
                  <a:schemeClr val="tx1"/>
                </a:solidFill>
                <a:latin typeface="Times New Roman" pitchFamily="18" charset="0"/>
                <a:cs typeface="Times New Roman" pitchFamily="18" charset="0"/>
              </a:rPr>
              <a:t> molecule (</a:t>
            </a:r>
            <a:r>
              <a:rPr lang="en-US" altLang="en-US" sz="2200" dirty="0" err="1" smtClean="0">
                <a:solidFill>
                  <a:schemeClr val="tx1"/>
                </a:solidFill>
                <a:latin typeface="Times New Roman" pitchFamily="18" charset="0"/>
                <a:cs typeface="Times New Roman" pitchFamily="18" charset="0"/>
              </a:rPr>
              <a:t>scFv</a:t>
            </a:r>
            <a:r>
              <a:rPr lang="en-US" altLang="en-US" sz="2200" dirty="0" smtClean="0">
                <a:solidFill>
                  <a:schemeClr val="tx1"/>
                </a:solidFill>
                <a:latin typeface="Times New Roman" pitchFamily="18" charset="0"/>
                <a:cs typeface="Times New Roman" pitchFamily="18" charset="0"/>
              </a:rPr>
              <a:t>), that is specific for the oncogene product. When expressed within the tumor cells, the </a:t>
            </a:r>
            <a:r>
              <a:rPr lang="en-US" altLang="en-US" sz="2200" dirty="0" err="1" smtClean="0">
                <a:solidFill>
                  <a:schemeClr val="tx1"/>
                </a:solidFill>
                <a:latin typeface="Times New Roman" pitchFamily="18" charset="0"/>
                <a:cs typeface="Times New Roman" pitchFamily="18" charset="0"/>
              </a:rPr>
              <a:t>scFv</a:t>
            </a:r>
            <a:r>
              <a:rPr lang="en-US" altLang="en-US" sz="2200" dirty="0" smtClean="0">
                <a:solidFill>
                  <a:schemeClr val="tx1"/>
                </a:solidFill>
                <a:latin typeface="Times New Roman" pitchFamily="18" charset="0"/>
                <a:cs typeface="Times New Roman" pitchFamily="18" charset="0"/>
              </a:rPr>
              <a:t> can bind to and thereby inactivate the oncogene product.</a:t>
            </a: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1242389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613954" y="685800"/>
            <a:ext cx="7654835" cy="4500154"/>
          </a:xfrm>
        </p:spPr>
        <p:txBody>
          <a:bodyPr/>
          <a:lstStyle/>
          <a:p>
            <a:pPr algn="just" eaLnBrk="1" hangingPunct="1"/>
            <a:endParaRPr lang="en-US" altLang="en-US" dirty="0" smtClean="0">
              <a:solidFill>
                <a:schemeClr val="tx1"/>
              </a:solidFill>
            </a:endParaRPr>
          </a:p>
          <a:p>
            <a:pPr algn="just" eaLnBrk="1" hangingPunct="1"/>
            <a:r>
              <a:rPr lang="en-US" altLang="en-US" sz="2200" dirty="0" smtClean="0">
                <a:solidFill>
                  <a:schemeClr val="tx1"/>
                </a:solidFill>
                <a:latin typeface="Times New Roman" pitchFamily="18" charset="0"/>
                <a:cs typeface="Times New Roman" pitchFamily="18" charset="0"/>
              </a:rPr>
              <a:t>The drug </a:t>
            </a:r>
            <a:r>
              <a:rPr lang="en-US" altLang="en-US" sz="2200" b="1" dirty="0" err="1" smtClean="0">
                <a:solidFill>
                  <a:schemeClr val="tx1"/>
                </a:solidFill>
                <a:latin typeface="Times New Roman" pitchFamily="18" charset="0"/>
                <a:cs typeface="Times New Roman" pitchFamily="18" charset="0"/>
              </a:rPr>
              <a:t>imatinib</a:t>
            </a:r>
            <a:r>
              <a:rPr lang="en-US" altLang="en-US" sz="2200" b="1" dirty="0" smtClean="0">
                <a:solidFill>
                  <a:schemeClr val="tx1"/>
                </a:solidFill>
                <a:latin typeface="Times New Roman" pitchFamily="18" charset="0"/>
                <a:cs typeface="Times New Roman" pitchFamily="18" charset="0"/>
              </a:rPr>
              <a:t> (</a:t>
            </a:r>
            <a:r>
              <a:rPr lang="en-US" altLang="en-US" sz="2200" b="1" dirty="0" err="1" smtClean="0">
                <a:solidFill>
                  <a:schemeClr val="tx1"/>
                </a:solidFill>
                <a:latin typeface="Times New Roman" pitchFamily="18" charset="0"/>
                <a:cs typeface="Times New Roman" pitchFamily="18" charset="0"/>
              </a:rPr>
              <a:t>gleevec</a:t>
            </a:r>
            <a:r>
              <a:rPr lang="en-US" altLang="en-US" sz="2200" b="1" dirty="0" smtClean="0">
                <a:solidFill>
                  <a:schemeClr val="tx1"/>
                </a:solidFill>
                <a:latin typeface="Times New Roman" pitchFamily="18" charset="0"/>
                <a:cs typeface="Times New Roman" pitchFamily="18" charset="0"/>
              </a:rPr>
              <a:t>)</a:t>
            </a:r>
            <a:r>
              <a:rPr lang="en-US" altLang="en-US" sz="2200" dirty="0" smtClean="0">
                <a:solidFill>
                  <a:schemeClr val="tx1"/>
                </a:solidFill>
                <a:latin typeface="Times New Roman" pitchFamily="18" charset="0"/>
                <a:cs typeface="Times New Roman" pitchFamily="18" charset="0"/>
              </a:rPr>
              <a:t>, for the treatment of </a:t>
            </a:r>
            <a:r>
              <a:rPr lang="en-US" altLang="en-US" sz="2200" b="1" dirty="0" smtClean="0">
                <a:solidFill>
                  <a:schemeClr val="tx1"/>
                </a:solidFill>
                <a:latin typeface="Times New Roman" pitchFamily="18" charset="0"/>
                <a:cs typeface="Times New Roman" pitchFamily="18" charset="0"/>
              </a:rPr>
              <a:t>chronic </a:t>
            </a:r>
            <a:r>
              <a:rPr lang="en-US" altLang="en-US" sz="2200" b="1" dirty="0" err="1" smtClean="0">
                <a:solidFill>
                  <a:schemeClr val="tx1"/>
                </a:solidFill>
                <a:latin typeface="Times New Roman" pitchFamily="18" charset="0"/>
                <a:cs typeface="Times New Roman" pitchFamily="18" charset="0"/>
              </a:rPr>
              <a:t>myelogenous</a:t>
            </a:r>
            <a:r>
              <a:rPr lang="en-US" altLang="en-US" sz="2200" b="1" dirty="0" smtClean="0">
                <a:solidFill>
                  <a:schemeClr val="tx1"/>
                </a:solidFill>
                <a:latin typeface="Times New Roman" pitchFamily="18" charset="0"/>
                <a:cs typeface="Times New Roman" pitchFamily="18" charset="0"/>
              </a:rPr>
              <a:t> leukemia</a:t>
            </a:r>
            <a:r>
              <a:rPr lang="en-US" altLang="en-US" sz="2200" dirty="0" smtClean="0">
                <a:solidFill>
                  <a:schemeClr val="tx1"/>
                </a:solidFill>
                <a:latin typeface="Times New Roman" pitchFamily="18" charset="0"/>
                <a:cs typeface="Times New Roman" pitchFamily="18" charset="0"/>
              </a:rPr>
              <a:t> target the </a:t>
            </a:r>
            <a:r>
              <a:rPr lang="en-US" altLang="en-US" sz="2200" b="1" dirty="0" smtClean="0">
                <a:solidFill>
                  <a:schemeClr val="tx1"/>
                </a:solidFill>
                <a:latin typeface="Times New Roman" pitchFamily="18" charset="0"/>
                <a:cs typeface="Times New Roman" pitchFamily="18" charset="0"/>
              </a:rPr>
              <a:t>BCR/ABL tyrosine kinase</a:t>
            </a:r>
            <a:r>
              <a:rPr lang="en-US" altLang="en-US" sz="2200" dirty="0" smtClean="0">
                <a:solidFill>
                  <a:schemeClr val="tx1"/>
                </a:solidFill>
                <a:latin typeface="Times New Roman" pitchFamily="18" charset="0"/>
                <a:cs typeface="Times New Roman" pitchFamily="18" charset="0"/>
              </a:rPr>
              <a:t>. Also </a:t>
            </a:r>
            <a:r>
              <a:rPr lang="en-US" altLang="en-US" sz="2200" b="1" dirty="0" smtClean="0">
                <a:solidFill>
                  <a:schemeClr val="tx1"/>
                </a:solidFill>
                <a:latin typeface="Times New Roman" pitchFamily="18" charset="0"/>
                <a:cs typeface="Times New Roman" pitchFamily="18" charset="0"/>
              </a:rPr>
              <a:t>PDGFR,  c-kit</a:t>
            </a:r>
            <a:r>
              <a:rPr lang="en-US" altLang="en-US" sz="2200" dirty="0" smtClean="0">
                <a:solidFill>
                  <a:schemeClr val="tx1"/>
                </a:solidFill>
                <a:latin typeface="Times New Roman" pitchFamily="18" charset="0"/>
                <a:cs typeface="Times New Roman" pitchFamily="18" charset="0"/>
              </a:rPr>
              <a:t>.</a:t>
            </a:r>
          </a:p>
          <a:p>
            <a:pPr algn="just" eaLnBrk="1" hangingPunct="1"/>
            <a:endParaRPr lang="en-US" altLang="en-US" sz="2200" dirty="0" smtClean="0">
              <a:solidFill>
                <a:schemeClr val="tx1"/>
              </a:solidFill>
              <a:latin typeface="Times New Roman" pitchFamily="18" charset="0"/>
              <a:cs typeface="Times New Roman" pitchFamily="18" charset="0"/>
            </a:endParaRPr>
          </a:p>
          <a:p>
            <a:pPr algn="just" eaLnBrk="1" hangingPunct="1"/>
            <a:r>
              <a:rPr lang="en-US" altLang="en-US" sz="2200" b="1" dirty="0" err="1" smtClean="0">
                <a:solidFill>
                  <a:schemeClr val="tx1"/>
                </a:solidFill>
                <a:latin typeface="Times New Roman" pitchFamily="18" charset="0"/>
                <a:cs typeface="Times New Roman" pitchFamily="18" charset="0"/>
              </a:rPr>
              <a:t>Trastuzumab</a:t>
            </a:r>
            <a:r>
              <a:rPr lang="en-US" altLang="en-US" sz="2200" dirty="0" smtClean="0">
                <a:solidFill>
                  <a:schemeClr val="tx1"/>
                </a:solidFill>
                <a:latin typeface="Times New Roman" pitchFamily="18" charset="0"/>
                <a:cs typeface="Times New Roman" pitchFamily="18" charset="0"/>
              </a:rPr>
              <a:t> (</a:t>
            </a:r>
            <a:r>
              <a:rPr lang="en-US" altLang="en-US" sz="2200" b="1" dirty="0" smtClean="0">
                <a:solidFill>
                  <a:schemeClr val="tx1"/>
                </a:solidFill>
                <a:latin typeface="Times New Roman" pitchFamily="18" charset="0"/>
                <a:cs typeface="Times New Roman" pitchFamily="18" charset="0"/>
              </a:rPr>
              <a:t>Herceptin</a:t>
            </a:r>
            <a:r>
              <a:rPr lang="en-US" altLang="en-US" sz="2200" dirty="0" smtClean="0">
                <a:solidFill>
                  <a:schemeClr val="tx1"/>
                </a:solidFill>
                <a:latin typeface="Times New Roman" pitchFamily="18" charset="0"/>
                <a:cs typeface="Times New Roman" pitchFamily="18" charset="0"/>
              </a:rPr>
              <a:t>) is a monoclonal antibody that interferes with the </a:t>
            </a:r>
            <a:r>
              <a:rPr lang="en-US" altLang="en-US" sz="2200" b="1" dirty="0" smtClean="0">
                <a:solidFill>
                  <a:schemeClr val="tx1"/>
                </a:solidFill>
                <a:latin typeface="Times New Roman" pitchFamily="18" charset="0"/>
                <a:cs typeface="Times New Roman" pitchFamily="18" charset="0"/>
              </a:rPr>
              <a:t>HER2/</a:t>
            </a:r>
            <a:r>
              <a:rPr lang="en-US" altLang="en-US" sz="2200" b="1" dirty="0" err="1" smtClean="0">
                <a:solidFill>
                  <a:schemeClr val="tx1"/>
                </a:solidFill>
                <a:latin typeface="Times New Roman" pitchFamily="18" charset="0"/>
                <a:cs typeface="Times New Roman" pitchFamily="18" charset="0"/>
              </a:rPr>
              <a:t>neu</a:t>
            </a:r>
            <a:r>
              <a:rPr lang="en-US" altLang="en-US" sz="2200" b="1" dirty="0" smtClean="0">
                <a:solidFill>
                  <a:schemeClr val="tx1"/>
                </a:solidFill>
                <a:latin typeface="Times New Roman" pitchFamily="18" charset="0"/>
                <a:cs typeface="Times New Roman" pitchFamily="18" charset="0"/>
              </a:rPr>
              <a:t> receptor </a:t>
            </a:r>
            <a:r>
              <a:rPr lang="en-US" altLang="en-US" sz="2200" dirty="0" smtClean="0">
                <a:solidFill>
                  <a:schemeClr val="tx1"/>
                </a:solidFill>
                <a:latin typeface="Times New Roman" pitchFamily="18" charset="0"/>
                <a:cs typeface="Times New Roman" pitchFamily="18" charset="0"/>
              </a:rPr>
              <a:t>(which is over  expressed in up to 30% of primary human breast cancers)</a:t>
            </a:r>
          </a:p>
          <a:p>
            <a:pPr algn="just" eaLnBrk="1" hangingPunct="1"/>
            <a:endParaRPr lang="en-US" altLang="en-US" sz="2400" dirty="0" smtClean="0">
              <a:solidFill>
                <a:schemeClr val="tx1"/>
              </a:solidFill>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641980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1208314" y="1959429"/>
            <a:ext cx="5675812" cy="1371600"/>
          </a:xfrm>
          <a:ln>
            <a:miter lim="800000"/>
            <a:headEnd/>
            <a:tailEnd/>
          </a:ln>
          <a:extLst/>
        </p:spPr>
        <p:txBody>
          <a:bodyPr>
            <a:noAutofit/>
          </a:bodyPr>
          <a:lstStyle/>
          <a:p>
            <a:pPr algn="just" eaLnBrk="1" fontAlgn="auto" hangingPunct="1">
              <a:spcAft>
                <a:spcPts val="0"/>
              </a:spcAft>
              <a:buFont typeface="Wingdings 2"/>
              <a:buNone/>
              <a:defRPr/>
            </a:pP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YOU…</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251838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Text Box 3"/>
          <p:cNvSpPr txBox="1">
            <a:spLocks noChangeArrowheads="1"/>
          </p:cNvSpPr>
          <p:nvPr/>
        </p:nvSpPr>
        <p:spPr bwMode="auto">
          <a:xfrm>
            <a:off x="1020763" y="609600"/>
            <a:ext cx="4008437" cy="2255838"/>
          </a:xfrm>
          <a:prstGeom prst="rect">
            <a:avLst/>
          </a:prstGeom>
          <a:noFill/>
          <a:ln w="28575">
            <a:solidFill>
              <a:srgbClr val="FFFA25"/>
            </a:solidFill>
            <a:miter lim="800000"/>
            <a:headEnd/>
            <a:tailEnd/>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2800" b="1" dirty="0">
                <a:effectLst>
                  <a:outerShdw blurRad="38100" dist="38100" dir="2700000" algn="tl">
                    <a:srgbClr val="000000">
                      <a:alpha val="43137"/>
                    </a:srgbClr>
                  </a:outerShdw>
                </a:effectLst>
                <a:latin typeface="Arial" panose="020B0604020202020204" pitchFamily="34" charset="0"/>
              </a:rPr>
              <a:t>Oncogenes</a:t>
            </a:r>
          </a:p>
          <a:p>
            <a:pPr eaLnBrk="1" hangingPunct="1">
              <a:spcBef>
                <a:spcPct val="0"/>
              </a:spcBef>
              <a:buFontTx/>
              <a:buNone/>
            </a:pPr>
            <a:endParaRPr lang="en-US" altLang="en-US" sz="2800" b="1" dirty="0">
              <a:effectLst>
                <a:outerShdw blurRad="38100" dist="38100" dir="2700000" algn="tl">
                  <a:srgbClr val="000000">
                    <a:alpha val="43137"/>
                  </a:srgbClr>
                </a:outerShdw>
              </a:effectLst>
              <a:latin typeface="Arial" panose="020B0604020202020204" pitchFamily="34" charset="0"/>
            </a:endParaRPr>
          </a:p>
          <a:p>
            <a:pPr eaLnBrk="1" hangingPunct="1">
              <a:spcBef>
                <a:spcPct val="0"/>
              </a:spcBef>
              <a:buFontTx/>
              <a:buNone/>
            </a:pPr>
            <a:r>
              <a:rPr lang="en-US" altLang="en-US" sz="2800" b="1" dirty="0">
                <a:effectLst>
                  <a:outerShdw blurRad="38100" dist="38100" dir="2700000" algn="tl">
                    <a:srgbClr val="000000">
                      <a:alpha val="43137"/>
                    </a:srgbClr>
                  </a:outerShdw>
                </a:effectLst>
                <a:latin typeface="Arial" panose="020B0604020202020204" pitchFamily="34" charset="0"/>
              </a:rPr>
              <a:t>Stimulate Proliferation</a:t>
            </a:r>
          </a:p>
          <a:p>
            <a:pPr eaLnBrk="1" hangingPunct="1">
              <a:spcBef>
                <a:spcPct val="0"/>
              </a:spcBef>
              <a:buFontTx/>
              <a:buNone/>
            </a:pPr>
            <a:r>
              <a:rPr lang="en-US" altLang="en-US" sz="2800" b="1" dirty="0">
                <a:effectLst>
                  <a:outerShdw blurRad="38100" dist="38100" dir="2700000" algn="tl">
                    <a:srgbClr val="000000">
                      <a:alpha val="43137"/>
                    </a:srgbClr>
                  </a:outerShdw>
                </a:effectLst>
                <a:latin typeface="Arial" panose="020B0604020202020204" pitchFamily="34" charset="0"/>
              </a:rPr>
              <a:t>Inhibit Differentiation</a:t>
            </a:r>
          </a:p>
          <a:p>
            <a:pPr eaLnBrk="1" hangingPunct="1">
              <a:spcBef>
                <a:spcPct val="0"/>
              </a:spcBef>
              <a:buFontTx/>
              <a:buNone/>
            </a:pPr>
            <a:r>
              <a:rPr lang="en-US" altLang="en-US" sz="2800" b="1" dirty="0">
                <a:effectLst>
                  <a:outerShdw blurRad="38100" dist="38100" dir="2700000" algn="tl">
                    <a:srgbClr val="000000">
                      <a:alpha val="43137"/>
                    </a:srgbClr>
                  </a:outerShdw>
                </a:effectLst>
                <a:latin typeface="Arial" panose="020B0604020202020204" pitchFamily="34" charset="0"/>
              </a:rPr>
              <a:t>Inhibit Apoptosis</a:t>
            </a:r>
          </a:p>
        </p:txBody>
      </p:sp>
      <p:sp>
        <p:nvSpPr>
          <p:cNvPr id="7" name="Text Box 4"/>
          <p:cNvSpPr txBox="1">
            <a:spLocks noChangeArrowheads="1"/>
          </p:cNvSpPr>
          <p:nvPr/>
        </p:nvSpPr>
        <p:spPr bwMode="auto">
          <a:xfrm>
            <a:off x="3733800" y="3505200"/>
            <a:ext cx="4583113" cy="2255838"/>
          </a:xfrm>
          <a:prstGeom prst="rect">
            <a:avLst/>
          </a:prstGeom>
          <a:noFill/>
          <a:ln w="28575">
            <a:solidFill>
              <a:schemeClr val="bg1"/>
            </a:solidFill>
            <a:miter lim="800000"/>
            <a:headEnd/>
            <a:tailEnd/>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2800" b="1">
                <a:effectLst>
                  <a:outerShdw blurRad="38100" dist="38100" dir="2700000" algn="tl">
                    <a:srgbClr val="000000">
                      <a:alpha val="43137"/>
                    </a:srgbClr>
                  </a:outerShdw>
                </a:effectLst>
                <a:latin typeface="Arial" panose="020B0604020202020204" pitchFamily="34" charset="0"/>
              </a:rPr>
              <a:t>Tumor Suppressor Genes</a:t>
            </a:r>
          </a:p>
          <a:p>
            <a:pPr eaLnBrk="1" hangingPunct="1">
              <a:spcBef>
                <a:spcPct val="0"/>
              </a:spcBef>
              <a:buFontTx/>
              <a:buNone/>
            </a:pPr>
            <a:endParaRPr lang="en-US" altLang="en-US" sz="2800" b="1">
              <a:effectLst>
                <a:outerShdw blurRad="38100" dist="38100" dir="2700000" algn="tl">
                  <a:srgbClr val="000000">
                    <a:alpha val="43137"/>
                  </a:srgbClr>
                </a:outerShdw>
              </a:effectLst>
              <a:latin typeface="Arial" panose="020B0604020202020204" pitchFamily="34" charset="0"/>
            </a:endParaRPr>
          </a:p>
          <a:p>
            <a:pPr eaLnBrk="1" hangingPunct="1">
              <a:spcBef>
                <a:spcPct val="0"/>
              </a:spcBef>
              <a:buFontTx/>
              <a:buNone/>
            </a:pPr>
            <a:r>
              <a:rPr lang="en-US" altLang="en-US" sz="2800" b="1">
                <a:effectLst>
                  <a:outerShdw blurRad="38100" dist="38100" dir="2700000" algn="tl">
                    <a:srgbClr val="000000">
                      <a:alpha val="43137"/>
                    </a:srgbClr>
                  </a:outerShdw>
                </a:effectLst>
                <a:latin typeface="Arial" panose="020B0604020202020204" pitchFamily="34" charset="0"/>
              </a:rPr>
              <a:t>Inhibit Proliferation</a:t>
            </a:r>
          </a:p>
          <a:p>
            <a:pPr eaLnBrk="1" hangingPunct="1">
              <a:spcBef>
                <a:spcPct val="0"/>
              </a:spcBef>
              <a:buFontTx/>
              <a:buNone/>
            </a:pPr>
            <a:r>
              <a:rPr lang="en-US" altLang="en-US" sz="2800" b="1">
                <a:effectLst>
                  <a:outerShdw blurRad="38100" dist="38100" dir="2700000" algn="tl">
                    <a:srgbClr val="000000">
                      <a:alpha val="43137"/>
                    </a:srgbClr>
                  </a:outerShdw>
                </a:effectLst>
                <a:latin typeface="Arial" panose="020B0604020202020204" pitchFamily="34" charset="0"/>
              </a:rPr>
              <a:t>Promote Differentiation</a:t>
            </a:r>
          </a:p>
          <a:p>
            <a:pPr eaLnBrk="1" hangingPunct="1">
              <a:spcBef>
                <a:spcPct val="0"/>
              </a:spcBef>
              <a:buFontTx/>
              <a:buNone/>
            </a:pPr>
            <a:r>
              <a:rPr lang="en-US" altLang="en-US" sz="2800" b="1">
                <a:effectLst>
                  <a:outerShdw blurRad="38100" dist="38100" dir="2700000" algn="tl">
                    <a:srgbClr val="000000">
                      <a:alpha val="43137"/>
                    </a:srgbClr>
                  </a:outerShdw>
                </a:effectLst>
                <a:latin typeface="Arial" panose="020B0604020202020204" pitchFamily="34" charset="0"/>
              </a:rPr>
              <a:t>Stimulate Apoptosis</a:t>
            </a:r>
          </a:p>
        </p:txBody>
      </p:sp>
      <p:sp>
        <p:nvSpPr>
          <p:cNvPr id="8" name="TextBox 7"/>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4238225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152400" y="1143000"/>
            <a:ext cx="8691154" cy="4748349"/>
          </a:xfrm>
        </p:spPr>
        <p:txBody>
          <a:bodyPr rtlCol="0">
            <a:normAutofit lnSpcReduction="10000"/>
          </a:bodyPr>
          <a:lstStyle/>
          <a:p>
            <a:pPr algn="just" eaLnBrk="1" fontAlgn="auto" hangingPunct="1">
              <a:spcAft>
                <a:spcPts val="0"/>
              </a:spcAft>
              <a:defRPr/>
            </a:pPr>
            <a:r>
              <a:rPr lang="en-US" sz="2200" b="1" dirty="0" smtClean="0">
                <a:solidFill>
                  <a:schemeClr val="accent2">
                    <a:lumMod val="75000"/>
                  </a:schemeClr>
                </a:solidFill>
                <a:latin typeface="Times New Roman" pitchFamily="18" charset="0"/>
                <a:cs typeface="Times New Roman" pitchFamily="18" charset="0"/>
              </a:rPr>
              <a:t>Oncogenes are cellular or viral </a:t>
            </a:r>
            <a:r>
              <a:rPr lang="en-US" sz="2200" dirty="0" smtClean="0">
                <a:solidFill>
                  <a:schemeClr val="tx1"/>
                </a:solidFill>
                <a:latin typeface="Times New Roman" pitchFamily="18" charset="0"/>
                <a:cs typeface="Times New Roman" pitchFamily="18" charset="0"/>
              </a:rPr>
              <a:t>(i.e., inserted into the cell by a virus) genes; their expression can cause the development of cancer. </a:t>
            </a:r>
          </a:p>
          <a:p>
            <a:pPr algn="just" eaLnBrk="1" fontAlgn="auto" hangingPunct="1">
              <a:spcAft>
                <a:spcPts val="0"/>
              </a:spcAft>
              <a:defRPr/>
            </a:pPr>
            <a:endParaRPr lang="en-US" sz="2200" b="1"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200" b="1" dirty="0" smtClean="0">
                <a:solidFill>
                  <a:schemeClr val="tx1"/>
                </a:solidFill>
                <a:latin typeface="Times New Roman" pitchFamily="18" charset="0"/>
                <a:cs typeface="Times New Roman" pitchFamily="18" charset="0"/>
              </a:rPr>
              <a:t>Proto-oncogenes</a:t>
            </a:r>
            <a:r>
              <a:rPr lang="en-US" sz="2200" dirty="0" smtClean="0">
                <a:solidFill>
                  <a:schemeClr val="tx1"/>
                </a:solidFill>
                <a:latin typeface="Times New Roman" pitchFamily="18" charset="0"/>
                <a:cs typeface="Times New Roman" pitchFamily="18" charset="0"/>
              </a:rPr>
              <a:t> are normal cellular genes - conversion to oncogenes occur via several mechanisms. Gain-of-function mutations of proto-oncogenes stimulate cells to multiply.</a:t>
            </a:r>
          </a:p>
          <a:p>
            <a:pPr algn="just" eaLnBrk="1" fontAlgn="auto" hangingPunct="1">
              <a:spcAft>
                <a:spcPts val="0"/>
              </a:spcAft>
              <a:defRPr/>
            </a:pPr>
            <a:endParaRPr lang="en-US" sz="2200" b="1" dirty="0" smtClean="0">
              <a:solidFill>
                <a:schemeClr val="accent2">
                  <a:lumMod val="75000"/>
                </a:schemeClr>
              </a:solidFill>
              <a:latin typeface="Times New Roman" pitchFamily="18" charset="0"/>
              <a:cs typeface="Times New Roman" pitchFamily="18" charset="0"/>
            </a:endParaRPr>
          </a:p>
          <a:p>
            <a:pPr algn="just" eaLnBrk="1" fontAlgn="auto" hangingPunct="1">
              <a:spcAft>
                <a:spcPts val="0"/>
              </a:spcAft>
              <a:defRPr/>
            </a:pPr>
            <a:r>
              <a:rPr lang="en-US" sz="2200" b="1" dirty="0" smtClean="0">
                <a:solidFill>
                  <a:schemeClr val="accent2">
                    <a:lumMod val="75000"/>
                  </a:schemeClr>
                </a:solidFill>
                <a:latin typeface="Times New Roman" pitchFamily="18" charset="0"/>
                <a:cs typeface="Times New Roman" pitchFamily="18" charset="0"/>
              </a:rPr>
              <a:t>Tumor suppressors </a:t>
            </a:r>
            <a:r>
              <a:rPr lang="en-US" sz="2200" dirty="0" smtClean="0">
                <a:solidFill>
                  <a:schemeClr val="tx1"/>
                </a:solidFill>
                <a:latin typeface="Times New Roman" pitchFamily="18" charset="0"/>
                <a:cs typeface="Times New Roman" pitchFamily="18" charset="0"/>
              </a:rPr>
              <a:t>(anti-oncogenes) are cellular genes; their inactivation increases the probability of tumor formation. Loss-of-function mutations - relieve cells of control in replication. </a:t>
            </a:r>
          </a:p>
          <a:p>
            <a:pPr algn="just" eaLnBrk="1" fontAlgn="auto" hangingPunct="1">
              <a:spcAft>
                <a:spcPts val="0"/>
              </a:spcAft>
              <a:defRPr/>
            </a:pPr>
            <a:endParaRPr lang="en-US" sz="2200" dirty="0" smtClean="0">
              <a:solidFill>
                <a:schemeClr val="tx1"/>
              </a:solidFill>
              <a:latin typeface="Times New Roman" pitchFamily="18" charset="0"/>
              <a:cs typeface="Times New Roman" pitchFamily="18" charset="0"/>
            </a:endParaRP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About one hundred potential oncogenes (cellular and viral) and thirty tumor suppressors have been recognized.</a:t>
            </a:r>
          </a:p>
          <a:p>
            <a:pPr algn="just" eaLnBrk="1" fontAlgn="auto" hangingPunct="1">
              <a:spcAft>
                <a:spcPts val="0"/>
              </a:spcAft>
              <a:defRPr/>
            </a:pPr>
            <a:endParaRPr lang="en-US" sz="2400" dirty="0" smtClean="0">
              <a:solidFill>
                <a:schemeClr val="tx1"/>
              </a:solidFill>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309873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074" y="6380543"/>
            <a:ext cx="294664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Oncogenes, </a:t>
            </a:r>
            <a:r>
              <a:rPr lang="en-US" sz="1000" b="1" dirty="0" err="1" smtClean="0">
                <a:latin typeface="Arial" panose="020B0604020202020204" pitchFamily="34" charset="0"/>
                <a:cs typeface="Arial" panose="020B0604020202020204" pitchFamily="34" charset="0"/>
              </a:rPr>
              <a:t>Dr.Dhanya</a:t>
            </a:r>
            <a:r>
              <a:rPr lang="en-US" sz="1000" b="1" dirty="0" smtClean="0">
                <a:latin typeface="Arial" panose="020B0604020202020204" pitchFamily="34" charset="0"/>
                <a:cs typeface="Arial" panose="020B0604020202020204" pitchFamily="34" charset="0"/>
              </a:rPr>
              <a:t> KC, </a:t>
            </a:r>
            <a:r>
              <a:rPr lang="en-US" sz="1000" b="1" dirty="0" err="1" smtClean="0">
                <a:latin typeface="Arial" panose="020B0604020202020204" pitchFamily="34" charset="0"/>
                <a:cs typeface="Arial" panose="020B0604020202020204" pitchFamily="34" charset="0"/>
              </a:rPr>
              <a:t>St.Mary’s</a:t>
            </a:r>
            <a:r>
              <a:rPr lang="en-US" sz="1000" b="1" dirty="0" smtClean="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College</a:t>
            </a:r>
            <a:endParaRPr lang="en-IN" sz="1000" b="1" dirty="0">
              <a:latin typeface="Arial" panose="020B0604020202020204" pitchFamily="34" charset="0"/>
              <a:cs typeface="Arial" panose="020B0604020202020204" pitchFamily="34" charset="0"/>
            </a:endParaRPr>
          </a:p>
        </p:txBody>
      </p:sp>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pic>
        <p:nvPicPr>
          <p:cNvPr id="6" name="Picture 2" descr="C:\Documents and Settings\user\Desktop\amala seminar 2010\geneex3.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136468"/>
            <a:ext cx="8462186" cy="5569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3550945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152400" y="228600"/>
            <a:ext cx="7920446" cy="5375366"/>
          </a:xfrm>
        </p:spPr>
        <p:txBody>
          <a:bodyPr rtlCol="0">
            <a:normAutofit/>
          </a:bodyPr>
          <a:lstStyle/>
          <a:p>
            <a:pPr eaLnBrk="1" fontAlgn="auto" hangingPunct="1">
              <a:spcAft>
                <a:spcPts val="0"/>
              </a:spcAft>
              <a:defRPr/>
            </a:pPr>
            <a:endParaRPr lang="en-US" b="1" dirty="0" smtClean="0">
              <a:solidFill>
                <a:schemeClr val="accent2">
                  <a:lumMod val="75000"/>
                </a:schemeClr>
              </a:solidFill>
            </a:endParaRPr>
          </a:p>
          <a:p>
            <a:pPr eaLnBrk="1" fontAlgn="auto" hangingPunct="1">
              <a:spcAft>
                <a:spcPts val="0"/>
              </a:spcAft>
              <a:defRPr/>
            </a:pPr>
            <a:endParaRPr lang="en-US" b="1" dirty="0" smtClean="0">
              <a:solidFill>
                <a:schemeClr val="accent2">
                  <a:lumMod val="75000"/>
                </a:schemeClr>
              </a:solidFill>
            </a:endParaRPr>
          </a:p>
          <a:p>
            <a:pPr eaLnBrk="1" fontAlgn="auto" hangingPunct="1">
              <a:spcAft>
                <a:spcPts val="0"/>
              </a:spcAft>
              <a:defRPr/>
            </a:pPr>
            <a:endParaRPr lang="en-US" b="1" dirty="0" smtClean="0">
              <a:solidFill>
                <a:schemeClr val="accent2">
                  <a:lumMod val="75000"/>
                </a:schemeClr>
              </a:solidFill>
            </a:endParaRPr>
          </a:p>
          <a:p>
            <a:pPr eaLnBrk="1" fontAlgn="auto" hangingPunct="1">
              <a:spcAft>
                <a:spcPts val="0"/>
              </a:spcAft>
              <a:defRPr/>
            </a:pPr>
            <a:endParaRPr lang="en-US" b="1" dirty="0" smtClean="0">
              <a:solidFill>
                <a:schemeClr val="accent2">
                  <a:lumMod val="75000"/>
                </a:schemeClr>
              </a:solidFill>
            </a:endParaRPr>
          </a:p>
          <a:p>
            <a:pPr eaLnBrk="1" fontAlgn="auto" hangingPunct="1">
              <a:spcAft>
                <a:spcPts val="0"/>
              </a:spcAft>
              <a:defRPr/>
            </a:pPr>
            <a:r>
              <a:rPr lang="en-US" sz="4800" b="1" dirty="0" smtClean="0">
                <a:solidFill>
                  <a:srgbClr val="C00000"/>
                </a:solidFill>
              </a:rPr>
              <a:t>Oncogenes</a:t>
            </a:r>
            <a:endParaRPr lang="en-US" sz="4800" dirty="0">
              <a:solidFill>
                <a:srgbClr val="C00000"/>
              </a:solidFill>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2104852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548640" y="1102893"/>
            <a:ext cx="8442960" cy="4762330"/>
          </a:xfrm>
        </p:spPr>
        <p:txBody>
          <a:bodyPr rtlCol="0">
            <a:noAutofit/>
          </a:bodyPr>
          <a:lstStyle/>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Oncogenes are activated versions of normal cellular genes involved in </a:t>
            </a:r>
          </a:p>
          <a:p>
            <a:pPr lvl="2" algn="just" eaLnBrk="1" fontAlgn="auto" hangingPunct="1">
              <a:spcAft>
                <a:spcPts val="0"/>
              </a:spcAft>
              <a:buFont typeface="Arial" panose="020B0604020202020204" pitchFamily="34" charset="0"/>
              <a:buChar char="•"/>
              <a:defRPr/>
            </a:pPr>
            <a:r>
              <a:rPr lang="en-US" sz="2200" b="1" dirty="0" smtClean="0">
                <a:solidFill>
                  <a:schemeClr val="accent2">
                    <a:lumMod val="75000"/>
                  </a:schemeClr>
                </a:solidFill>
                <a:latin typeface="Times New Roman" pitchFamily="18" charset="0"/>
                <a:cs typeface="Times New Roman" pitchFamily="18" charset="0"/>
              </a:rPr>
              <a:t>regulating cell replication</a:t>
            </a:r>
          </a:p>
          <a:p>
            <a:pPr lvl="2" algn="just" eaLnBrk="1" fontAlgn="auto" hangingPunct="1">
              <a:spcAft>
                <a:spcPts val="0"/>
              </a:spcAft>
              <a:buFont typeface="Arial" panose="020B0604020202020204" pitchFamily="34" charset="0"/>
              <a:buChar char="•"/>
              <a:defRPr/>
            </a:pPr>
            <a:r>
              <a:rPr lang="en-US" sz="2200" b="1" dirty="0" smtClean="0">
                <a:solidFill>
                  <a:schemeClr val="accent2">
                    <a:lumMod val="75000"/>
                  </a:schemeClr>
                </a:solidFill>
                <a:latin typeface="Times New Roman" pitchFamily="18" charset="0"/>
                <a:cs typeface="Times New Roman" pitchFamily="18" charset="0"/>
              </a:rPr>
              <a:t>Growth</a:t>
            </a:r>
          </a:p>
          <a:p>
            <a:pPr lvl="2" algn="just" eaLnBrk="1" fontAlgn="auto" hangingPunct="1">
              <a:spcAft>
                <a:spcPts val="0"/>
              </a:spcAft>
              <a:buFont typeface="Arial" panose="020B0604020202020204" pitchFamily="34" charset="0"/>
              <a:buChar char="•"/>
              <a:defRPr/>
            </a:pPr>
            <a:r>
              <a:rPr lang="en-US" sz="2200" b="1" dirty="0" smtClean="0">
                <a:solidFill>
                  <a:schemeClr val="accent2">
                    <a:lumMod val="75000"/>
                  </a:schemeClr>
                </a:solidFill>
                <a:latin typeface="Times New Roman" pitchFamily="18" charset="0"/>
                <a:cs typeface="Times New Roman" pitchFamily="18" charset="0"/>
              </a:rPr>
              <a:t>Survival</a:t>
            </a:r>
          </a:p>
          <a:p>
            <a:pPr lvl="2" algn="just" eaLnBrk="1" fontAlgn="auto" hangingPunct="1">
              <a:spcAft>
                <a:spcPts val="0"/>
              </a:spcAft>
              <a:buFont typeface="Arial" panose="020B0604020202020204" pitchFamily="34" charset="0"/>
              <a:buChar char="•"/>
              <a:defRPr/>
            </a:pPr>
            <a:r>
              <a:rPr lang="en-US" sz="2200" b="1" dirty="0" smtClean="0">
                <a:solidFill>
                  <a:schemeClr val="accent2">
                    <a:lumMod val="75000"/>
                  </a:schemeClr>
                </a:solidFill>
                <a:latin typeface="Times New Roman" pitchFamily="18" charset="0"/>
                <a:cs typeface="Times New Roman" pitchFamily="18" charset="0"/>
              </a:rPr>
              <a:t>Differentiation</a:t>
            </a:r>
          </a:p>
          <a:p>
            <a:pPr lvl="2" algn="just" eaLnBrk="1" fontAlgn="auto" hangingPunct="1">
              <a:spcAft>
                <a:spcPts val="0"/>
              </a:spcAft>
              <a:buFont typeface="Arial" panose="020B0604020202020204" pitchFamily="34" charset="0"/>
              <a:buChar char="•"/>
              <a:defRPr/>
            </a:pPr>
            <a:r>
              <a:rPr lang="en-US" sz="2200" b="1" dirty="0" smtClean="0">
                <a:solidFill>
                  <a:schemeClr val="accent2">
                    <a:lumMod val="75000"/>
                  </a:schemeClr>
                </a:solidFill>
                <a:latin typeface="Times New Roman" pitchFamily="18" charset="0"/>
                <a:cs typeface="Times New Roman" pitchFamily="18" charset="0"/>
              </a:rPr>
              <a:t>Motility</a:t>
            </a:r>
          </a:p>
          <a:p>
            <a:pPr algn="just" eaLnBrk="1" fontAlgn="auto" hangingPunct="1">
              <a:spcAft>
                <a:spcPts val="0"/>
              </a:spcAft>
              <a:defRPr/>
            </a:pPr>
            <a:r>
              <a:rPr lang="en-US" sz="2200" dirty="0" err="1" smtClean="0">
                <a:solidFill>
                  <a:schemeClr val="tx1"/>
                </a:solidFill>
                <a:latin typeface="Times New Roman" pitchFamily="18" charset="0"/>
                <a:cs typeface="Times New Roman" pitchFamily="18" charset="0"/>
              </a:rPr>
              <a:t>Oncogenes</a:t>
            </a:r>
            <a:r>
              <a:rPr lang="en-US" sz="2200" dirty="0" smtClean="0">
                <a:solidFill>
                  <a:schemeClr val="tx1"/>
                </a:solidFill>
                <a:latin typeface="Times New Roman" pitchFamily="18" charset="0"/>
                <a:cs typeface="Times New Roman" pitchFamily="18" charset="0"/>
              </a:rPr>
              <a:t> were first described in association with the retroviruses. </a:t>
            </a:r>
          </a:p>
          <a:p>
            <a:pPr algn="just" eaLnBrk="1" fontAlgn="auto" hangingPunct="1">
              <a:spcAft>
                <a:spcPts val="0"/>
              </a:spcAft>
              <a:defRPr/>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Eg</a:t>
            </a:r>
            <a:r>
              <a:rPr lang="en-US" sz="2200" dirty="0" smtClean="0">
                <a:solidFill>
                  <a:schemeClr val="tx1"/>
                </a:solidFill>
                <a:latin typeface="Times New Roman" pitchFamily="18" charset="0"/>
                <a:cs typeface="Times New Roman" pitchFamily="18" charset="0"/>
              </a:rPr>
              <a:t>. Rous sarcoma virus (contains the </a:t>
            </a:r>
            <a:r>
              <a:rPr lang="en-US" sz="2200" i="1" dirty="0" smtClean="0">
                <a:solidFill>
                  <a:schemeClr val="tx1"/>
                </a:solidFill>
                <a:latin typeface="Times New Roman" pitchFamily="18" charset="0"/>
                <a:cs typeface="Times New Roman" pitchFamily="18" charset="0"/>
              </a:rPr>
              <a:t>v-</a:t>
            </a:r>
            <a:r>
              <a:rPr lang="en-US" sz="2200" i="1" dirty="0" err="1" smtClean="0">
                <a:solidFill>
                  <a:schemeClr val="tx1"/>
                </a:solidFill>
                <a:latin typeface="Times New Roman" pitchFamily="18" charset="0"/>
                <a:cs typeface="Times New Roman" pitchFamily="18" charset="0"/>
              </a:rPr>
              <a:t>src</a:t>
            </a:r>
            <a:r>
              <a:rPr lang="en-US" sz="2200" i="1" dirty="0" smtClean="0">
                <a:solidFill>
                  <a:schemeClr val="tx1"/>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oncogene) - induces sarcomas in chickens</a:t>
            </a:r>
            <a:r>
              <a:rPr lang="en-US" sz="2200" i="1" dirty="0" smtClean="0">
                <a:solidFill>
                  <a:schemeClr val="tx1"/>
                </a:solidFill>
                <a:latin typeface="Times New Roman" pitchFamily="18" charset="0"/>
                <a:cs typeface="Times New Roman" pitchFamily="18" charset="0"/>
              </a:rPr>
              <a:t>.</a:t>
            </a:r>
          </a:p>
          <a:p>
            <a:pPr algn="just" eaLnBrk="1" fontAlgn="auto" hangingPunct="1">
              <a:spcAft>
                <a:spcPts val="0"/>
              </a:spcAft>
              <a:defRPr/>
            </a:pPr>
            <a:r>
              <a:rPr lang="en-US" sz="2200" dirty="0" err="1" smtClean="0">
                <a:solidFill>
                  <a:schemeClr val="tx1"/>
                </a:solidFill>
                <a:latin typeface="Times New Roman" pitchFamily="18" charset="0"/>
                <a:cs typeface="Times New Roman" pitchFamily="18" charset="0"/>
              </a:rPr>
              <a:t>Oncogenes</a:t>
            </a:r>
            <a:r>
              <a:rPr lang="en-US" sz="2200" dirty="0" smtClean="0">
                <a:solidFill>
                  <a:schemeClr val="tx1"/>
                </a:solidFill>
                <a:latin typeface="Times New Roman" pitchFamily="18" charset="0"/>
                <a:cs typeface="Times New Roman" pitchFamily="18" charset="0"/>
              </a:rPr>
              <a:t> become activated by </a:t>
            </a:r>
          </a:p>
          <a:p>
            <a:pPr lvl="2" algn="just" eaLnBrk="1" fontAlgn="auto" hangingPunct="1">
              <a:spcAft>
                <a:spcPts val="0"/>
              </a:spcAft>
              <a:buFont typeface="Arial" panose="020B0604020202020204" pitchFamily="34" charset="0"/>
              <a:buChar char="•"/>
              <a:defRPr/>
            </a:pPr>
            <a:r>
              <a:rPr lang="en-US" sz="2200" b="1" dirty="0" smtClean="0">
                <a:solidFill>
                  <a:schemeClr val="accent2">
                    <a:lumMod val="75000"/>
                  </a:schemeClr>
                </a:solidFill>
                <a:latin typeface="Times New Roman" pitchFamily="18" charset="0"/>
                <a:cs typeface="Times New Roman" pitchFamily="18" charset="0"/>
              </a:rPr>
              <a:t>genetic mutations</a:t>
            </a:r>
          </a:p>
          <a:p>
            <a:pPr lvl="2" algn="just" eaLnBrk="1" fontAlgn="auto" hangingPunct="1">
              <a:spcAft>
                <a:spcPts val="0"/>
              </a:spcAft>
              <a:buFont typeface="Arial" panose="020B0604020202020204" pitchFamily="34" charset="0"/>
              <a:buChar char="•"/>
              <a:defRPr/>
            </a:pPr>
            <a:r>
              <a:rPr lang="en-US" sz="2200" b="1" dirty="0" smtClean="0">
                <a:solidFill>
                  <a:schemeClr val="accent2">
                    <a:lumMod val="75000"/>
                  </a:schemeClr>
                </a:solidFill>
                <a:latin typeface="Times New Roman" pitchFamily="18" charset="0"/>
                <a:cs typeface="Times New Roman" pitchFamily="18" charset="0"/>
              </a:rPr>
              <a:t>chromosomal translocations</a:t>
            </a:r>
          </a:p>
          <a:p>
            <a:pPr lvl="2" algn="just" eaLnBrk="1" fontAlgn="auto" hangingPunct="1">
              <a:spcAft>
                <a:spcPts val="0"/>
              </a:spcAft>
              <a:buFont typeface="Arial" panose="020B0604020202020204" pitchFamily="34" charset="0"/>
              <a:buChar char="•"/>
              <a:defRPr/>
            </a:pPr>
            <a:r>
              <a:rPr lang="en-US" sz="2200" b="1" dirty="0" smtClean="0">
                <a:solidFill>
                  <a:schemeClr val="accent2">
                    <a:lumMod val="75000"/>
                  </a:schemeClr>
                </a:solidFill>
                <a:latin typeface="Times New Roman" pitchFamily="18" charset="0"/>
                <a:cs typeface="Times New Roman" pitchFamily="18" charset="0"/>
              </a:rPr>
              <a:t>Gene amplification</a:t>
            </a:r>
          </a:p>
          <a:p>
            <a:pPr algn="just" eaLnBrk="1" fontAlgn="auto" hangingPunct="1">
              <a:spcAft>
                <a:spcPts val="0"/>
              </a:spcAft>
              <a:defRPr/>
            </a:pPr>
            <a:r>
              <a:rPr lang="en-US" sz="2400" dirty="0" smtClean="0">
                <a:solidFill>
                  <a:schemeClr val="tx1"/>
                </a:solidFill>
              </a:rPr>
              <a:t>	</a:t>
            </a:r>
            <a:endParaRPr lang="en-US" sz="2300" dirty="0" smtClean="0">
              <a:solidFill>
                <a:schemeClr val="tx1"/>
              </a:solidFill>
            </a:endParaRPr>
          </a:p>
        </p:txBody>
      </p:sp>
      <p:sp>
        <p:nvSpPr>
          <p:cNvPr id="7" name="TextBox 6"/>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1475921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ege logo_Updated.png"/>
          <p:cNvPicPr>
            <a:picLocks noChangeAspect="1"/>
          </p:cNvPicPr>
          <p:nvPr/>
        </p:nvPicPr>
        <p:blipFill>
          <a:blip r:embed="rId2" cstate="print"/>
          <a:stretch>
            <a:fillRect/>
          </a:stretch>
        </p:blipFill>
        <p:spPr>
          <a:xfrm>
            <a:off x="8184594" y="0"/>
            <a:ext cx="991088" cy="1115290"/>
          </a:xfrm>
          <a:prstGeom prst="rect">
            <a:avLst/>
          </a:prstGeom>
        </p:spPr>
      </p:pic>
      <p:sp>
        <p:nvSpPr>
          <p:cNvPr id="6" name="Subtitle 2"/>
          <p:cNvSpPr>
            <a:spLocks noGrp="1"/>
          </p:cNvSpPr>
          <p:nvPr>
            <p:ph type="subTitle" idx="1"/>
          </p:nvPr>
        </p:nvSpPr>
        <p:spPr>
          <a:xfrm>
            <a:off x="326570" y="228600"/>
            <a:ext cx="8665029" cy="6080760"/>
          </a:xfrm>
        </p:spPr>
        <p:txBody>
          <a:bodyPr/>
          <a:lstStyle/>
          <a:p>
            <a:pPr eaLnBrk="1" hangingPunct="1"/>
            <a:r>
              <a:rPr lang="en-US" altLang="en-US" sz="2600" b="1" dirty="0" smtClean="0">
                <a:solidFill>
                  <a:srgbClr val="C00000"/>
                </a:solidFill>
                <a:latin typeface="Bookman Old Style" pitchFamily="18" charset="0"/>
              </a:rPr>
              <a:t>Representative </a:t>
            </a:r>
            <a:r>
              <a:rPr lang="en-US" altLang="en-US" sz="2600" b="1" dirty="0" err="1" smtClean="0">
                <a:solidFill>
                  <a:srgbClr val="C00000"/>
                </a:solidFill>
                <a:latin typeface="Bookman Old Style" pitchFamily="18" charset="0"/>
              </a:rPr>
              <a:t>oncogene</a:t>
            </a:r>
            <a:r>
              <a:rPr lang="en-US" altLang="en-US" sz="2600" b="1" dirty="0" smtClean="0">
                <a:solidFill>
                  <a:srgbClr val="C00000"/>
                </a:solidFill>
                <a:latin typeface="Bookman Old Style" pitchFamily="18" charset="0"/>
              </a:rPr>
              <a:t> products</a:t>
            </a:r>
            <a:r>
              <a:rPr lang="en-US" altLang="en-US" b="1" dirty="0" smtClean="0">
                <a:solidFill>
                  <a:schemeClr val="tx1"/>
                </a:solidFill>
              </a:rPr>
              <a:t>.</a:t>
            </a:r>
          </a:p>
        </p:txBody>
      </p:sp>
      <p:pic>
        <p:nvPicPr>
          <p:cNvPr id="7" name="Picture 2" descr="C:\Documents and Settings\user\Desktop\amala seminar 2010\oncogenes 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115290"/>
            <a:ext cx="7674850" cy="5285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51074" y="6380543"/>
            <a:ext cx="4601196" cy="338554"/>
          </a:xfrm>
          <a:prstGeom prst="rect">
            <a:avLst/>
          </a:prstGeom>
          <a:noFill/>
        </p:spPr>
        <p:txBody>
          <a:bodyPr wrap="none" rtlCol="0">
            <a:spAutoFit/>
          </a:bodyPr>
          <a:lstStyle/>
          <a:p>
            <a:r>
              <a:rPr lang="en-US" sz="1600" b="1" dirty="0" smtClean="0">
                <a:latin typeface="Constantia" pitchFamily="18" charset="0"/>
                <a:cs typeface="Arial" panose="020B0604020202020204" pitchFamily="34" charset="0"/>
              </a:rPr>
              <a:t>Oncogenes, </a:t>
            </a:r>
            <a:r>
              <a:rPr lang="en-US" sz="1600" b="1" dirty="0" err="1" smtClean="0">
                <a:latin typeface="Constantia" pitchFamily="18" charset="0"/>
                <a:cs typeface="Arial" panose="020B0604020202020204" pitchFamily="34" charset="0"/>
              </a:rPr>
              <a:t>Dr.Dhanya</a:t>
            </a:r>
            <a:r>
              <a:rPr lang="en-US" sz="1600" b="1" dirty="0" smtClean="0">
                <a:latin typeface="Constantia" pitchFamily="18" charset="0"/>
                <a:cs typeface="Arial" panose="020B0604020202020204" pitchFamily="34" charset="0"/>
              </a:rPr>
              <a:t> KC, </a:t>
            </a:r>
            <a:r>
              <a:rPr lang="en-US" sz="1600" b="1" dirty="0" err="1" smtClean="0">
                <a:latin typeface="Constantia" pitchFamily="18" charset="0"/>
                <a:cs typeface="Arial" panose="020B0604020202020204" pitchFamily="34" charset="0"/>
              </a:rPr>
              <a:t>St.Mary’s</a:t>
            </a:r>
            <a:r>
              <a:rPr lang="en-US" sz="1600" b="1" dirty="0" smtClean="0">
                <a:latin typeface="Constantia" pitchFamily="18" charset="0"/>
                <a:cs typeface="Arial" panose="020B0604020202020204" pitchFamily="34" charset="0"/>
              </a:rPr>
              <a:t> </a:t>
            </a:r>
            <a:r>
              <a:rPr lang="en-US" sz="1600" b="1" dirty="0">
                <a:latin typeface="Constantia" pitchFamily="18" charset="0"/>
                <a:cs typeface="Arial" panose="020B0604020202020204" pitchFamily="34" charset="0"/>
              </a:rPr>
              <a:t>College</a:t>
            </a:r>
            <a:endParaRPr lang="en-IN" sz="1600" b="1" dirty="0">
              <a:latin typeface="Constantia" pitchFamily="18" charset="0"/>
              <a:cs typeface="Arial" panose="020B0604020202020204" pitchFamily="34" charset="0"/>
            </a:endParaRPr>
          </a:p>
        </p:txBody>
      </p:sp>
    </p:spTree>
    <p:extLst>
      <p:ext uri="{BB962C8B-B14F-4D97-AF65-F5344CB8AC3E}">
        <p14:creationId xmlns:p14="http://schemas.microsoft.com/office/powerpoint/2010/main" xmlns="" val="1194103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1624</Words>
  <Application>Microsoft Office PowerPoint</Application>
  <PresentationFormat>On-screen Show (4:3)</PresentationFormat>
  <Paragraphs>214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Avinz</dc:creator>
  <cp:lastModifiedBy>admission</cp:lastModifiedBy>
  <cp:revision>110</cp:revision>
  <dcterms:created xsi:type="dcterms:W3CDTF">2018-12-04T06:33:00Z</dcterms:created>
  <dcterms:modified xsi:type="dcterms:W3CDTF">2019-06-21T02:19:57Z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1033-10.2.0.5820</vt:lpwstr>
  </property>
</Properties>
</file>