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86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27/Jun/2019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532811" y="3314700"/>
            <a:ext cx="45060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Shitha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Francis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2150" y="814643"/>
            <a:ext cx="72237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FUNDAMENTALS OF STATISTICS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9267" y="853680"/>
            <a:ext cx="4872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Types of Variable</a:t>
            </a:r>
          </a:p>
        </p:txBody>
      </p:sp>
      <p:sp>
        <p:nvSpPr>
          <p:cNvPr id="2" name="Rectangle 1"/>
          <p:cNvSpPr/>
          <p:nvPr/>
        </p:nvSpPr>
        <p:spPr>
          <a:xfrm>
            <a:off x="679267" y="2497270"/>
            <a:ext cx="727601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Quantitative (or numerical) variables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Qualitative (or non numerical)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96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1335" y="1130679"/>
            <a:ext cx="1763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Example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1154" y="1907540"/>
            <a:ext cx="72760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height, weight, number of siblings, sex, marital status, and eye color. </a:t>
            </a:r>
          </a:p>
          <a:p>
            <a:endParaRPr lang="en-US" sz="3200" dirty="0"/>
          </a:p>
          <a:p>
            <a:pPr marL="971550" lvl="1" indent="-571500">
              <a:buFont typeface="Wingdings" panose="05000000000000000000" pitchFamily="2" charset="2"/>
              <a:buChar char="Ø"/>
            </a:pPr>
            <a:r>
              <a:rPr lang="en-US" sz="3200" dirty="0"/>
              <a:t>The first three of these variables yield numerical information</a:t>
            </a:r>
          </a:p>
          <a:p>
            <a:pPr marL="971550" lvl="1" indent="-571500">
              <a:buFont typeface="Wingdings" panose="05000000000000000000" pitchFamily="2" charset="2"/>
              <a:buChar char="Ø"/>
            </a:pPr>
            <a:r>
              <a:rPr lang="en-US" sz="3200" dirty="0"/>
              <a:t>last three yield non-numerical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452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512" y="853680"/>
            <a:ext cx="766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</a:rPr>
              <a:t>Quantitative variables can be classified as either discrete or continuous</a:t>
            </a:r>
            <a:r>
              <a:rPr lang="en-US" b="1" u="sng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512" y="2890391"/>
            <a:ext cx="83471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variable is </a:t>
            </a:r>
            <a:r>
              <a:rPr lang="en-US" sz="2800" dirty="0" smtClean="0"/>
              <a:t> </a:t>
            </a:r>
            <a:r>
              <a:rPr lang="en-US" sz="2800" dirty="0"/>
              <a:t>discrete if it can assume only a finite numbers of values or as many values as there are </a:t>
            </a:r>
            <a:r>
              <a:rPr lang="en-US" sz="2800" dirty="0" smtClean="0"/>
              <a:t>integers .</a:t>
            </a:r>
          </a:p>
          <a:p>
            <a:endParaRPr lang="en-US" sz="2800" dirty="0" smtClean="0"/>
          </a:p>
          <a:p>
            <a:r>
              <a:rPr lang="en-US" sz="2800" dirty="0"/>
              <a:t>Continuous variables. Quantities such as length, weight, or temperature can in principle be measured arbitrarily accurately. There is no indivible unit.</a:t>
            </a:r>
          </a:p>
          <a:p>
            <a:endParaRPr lang="en-US" sz="2800" dirty="0"/>
          </a:p>
          <a:p>
            <a:endParaRPr lang="en-US" sz="28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2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6423" y="997259"/>
            <a:ext cx="2963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Scales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0893" y="2081938"/>
            <a:ext cx="60872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nominal scale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ordinal scale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interval scale or  ratio scale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761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6423" y="997259"/>
            <a:ext cx="2963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Reference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2081938"/>
            <a:ext cx="7354389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/>
              <a:t>1.Gupta and </a:t>
            </a:r>
            <a:r>
              <a:rPr lang="en-US" sz="2200" dirty="0" err="1" smtClean="0"/>
              <a:t>Kapur</a:t>
            </a:r>
            <a:r>
              <a:rPr lang="en-US" sz="2200" dirty="0" smtClean="0"/>
              <a:t>: Introduction to mathematical statistics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2.Statistical </a:t>
            </a:r>
            <a:r>
              <a:rPr lang="en-US" sz="2200" dirty="0" err="1" smtClean="0"/>
              <a:t>Wikipidia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2823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80608" y="930624"/>
            <a:ext cx="4371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Definition of </a:t>
            </a:r>
            <a:r>
              <a:rPr lang="en-US" sz="3600" b="1" i="1" dirty="0">
                <a:solidFill>
                  <a:srgbClr val="C00000"/>
                </a:solidFill>
              </a:rPr>
              <a:t>statistics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485" y="2690336"/>
            <a:ext cx="76230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a </a:t>
            </a:r>
            <a:r>
              <a:rPr lang="en-US" sz="2800" dirty="0"/>
              <a:t>branch of mathematics dealing with the      	collection, analysis, interpretation, and 	presentation of masses of numerical data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r>
              <a:rPr lang="en-US" sz="2800" b="1" dirty="0"/>
              <a:t>     </a:t>
            </a:r>
            <a:r>
              <a:rPr lang="en-US" sz="2800" dirty="0"/>
              <a:t> collection of quantitative data </a:t>
            </a:r>
          </a:p>
        </p:txBody>
      </p:sp>
    </p:spTree>
    <p:extLst>
      <p:ext uri="{BB962C8B-B14F-4D97-AF65-F5344CB8AC3E}">
        <p14:creationId xmlns:p14="http://schemas.microsoft.com/office/powerpoint/2010/main" xmlns="" val="7695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80608" y="930624"/>
            <a:ext cx="45024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Population and Sample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485" y="2690336"/>
            <a:ext cx="7623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4485" y="2471046"/>
            <a:ext cx="85635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Population</a:t>
            </a:r>
            <a:r>
              <a:rPr lang="en-US" sz="2800" dirty="0"/>
              <a:t> is the collection of all individuals or items under consideration in a statistical study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u="sng" dirty="0"/>
              <a:t>Sample</a:t>
            </a:r>
            <a:r>
              <a:rPr lang="en-US" sz="2800" dirty="0"/>
              <a:t> is that part of the population from which information is collected.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717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485" y="2690336"/>
            <a:ext cx="875951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Descriptive statistics consist of methods for organizing and summarizing information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Inferential statistics consist of methods for drawing and measuring the reliability of conclusions about population based on information obtained from a sample of the population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2594" y="1071817"/>
            <a:ext cx="69233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Descriptive and Inferential Statistics</a:t>
            </a:r>
          </a:p>
        </p:txBody>
      </p:sp>
    </p:spTree>
    <p:extLst>
      <p:ext uri="{BB962C8B-B14F-4D97-AF65-F5344CB8AC3E}">
        <p14:creationId xmlns:p14="http://schemas.microsoft.com/office/powerpoint/2010/main" xmlns="" val="5637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4035" y="526996"/>
            <a:ext cx="6988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Major Types of Descriptive Statistics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2149" y="1843763"/>
            <a:ext cx="79160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Measures of Frequency:  Count, Percent, Frequency.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2.Measures </a:t>
            </a:r>
            <a:r>
              <a:rPr lang="en-US" sz="2800" dirty="0"/>
              <a:t>of Central Tendency : Mean, Median, and </a:t>
            </a:r>
            <a:r>
              <a:rPr lang="en-US" sz="2800" dirty="0" smtClean="0"/>
              <a:t>   Mode.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3</a:t>
            </a:r>
            <a:r>
              <a:rPr lang="en-US" sz="2800" dirty="0" smtClean="0"/>
              <a:t>.Measures </a:t>
            </a:r>
            <a:r>
              <a:rPr lang="en-US" sz="2800" dirty="0"/>
              <a:t>of Dispersion or Variation  :Range, Variance, Standard Deviation. 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4</a:t>
            </a:r>
            <a:r>
              <a:rPr lang="en-US" sz="2800" dirty="0" smtClean="0"/>
              <a:t>.Measures </a:t>
            </a:r>
            <a:r>
              <a:rPr lang="en-US" sz="2800" dirty="0"/>
              <a:t>of Position : Percentile ,Quartile, </a:t>
            </a:r>
            <a:r>
              <a:rPr lang="en-US" sz="2800" dirty="0" err="1"/>
              <a:t>Decils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713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577" y="1907540"/>
            <a:ext cx="69494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1.point </a:t>
            </a:r>
            <a:r>
              <a:rPr lang="en-US" sz="2800" dirty="0"/>
              <a:t>estimation</a:t>
            </a:r>
          </a:p>
          <a:p>
            <a:r>
              <a:rPr lang="en-US" sz="2800" dirty="0" smtClean="0"/>
              <a:t>2.interval </a:t>
            </a:r>
            <a:r>
              <a:rPr lang="en-US" sz="2800" dirty="0"/>
              <a:t>estimation </a:t>
            </a:r>
          </a:p>
          <a:p>
            <a:r>
              <a:rPr lang="en-US" sz="2800" dirty="0" smtClean="0"/>
              <a:t>3.hypothesis </a:t>
            </a:r>
            <a:r>
              <a:rPr lang="en-US" sz="2800" dirty="0"/>
              <a:t>testing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        which are all based on probability theory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2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485" y="2690336"/>
            <a:ext cx="84590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parameter is an unknown numerical summary of the population. 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statistic is a known numerical summary of the sample which can be used to make inference about parameters.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3553" y="1071817"/>
            <a:ext cx="4460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Parameters and Statistics</a:t>
            </a:r>
          </a:p>
        </p:txBody>
      </p:sp>
    </p:spTree>
    <p:extLst>
      <p:ext uri="{BB962C8B-B14F-4D97-AF65-F5344CB8AC3E}">
        <p14:creationId xmlns:p14="http://schemas.microsoft.com/office/powerpoint/2010/main" xmlns="" val="27803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716613" y="1907540"/>
            <a:ext cx="84590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goal of statistics is to gain understanding from data. Any data analysis should contain following steps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Step1. Formulate the research problem</a:t>
            </a:r>
          </a:p>
          <a:p>
            <a:r>
              <a:rPr lang="en-US" sz="2400" dirty="0"/>
              <a:t>Step2. Define population and sample</a:t>
            </a:r>
          </a:p>
          <a:p>
            <a:r>
              <a:rPr lang="en-US" sz="2400" dirty="0"/>
              <a:t>Step3. Collect the data</a:t>
            </a:r>
          </a:p>
          <a:p>
            <a:r>
              <a:rPr lang="en-US" sz="2400" dirty="0"/>
              <a:t>Step4. Do descriptive data analysis</a:t>
            </a:r>
          </a:p>
          <a:p>
            <a:r>
              <a:rPr lang="en-US" sz="2400" dirty="0"/>
              <a:t>Step5. Use appropriate statistical methods to solve the research problem</a:t>
            </a:r>
          </a:p>
          <a:p>
            <a:r>
              <a:rPr lang="en-US" sz="2400" dirty="0"/>
              <a:t>Step6. Report the results</a:t>
            </a:r>
          </a:p>
          <a:p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2544532" y="1190943"/>
            <a:ext cx="4620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Statistical data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11194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33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Fundamentals of Statistics,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Shitha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Francis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5393" y="2136339"/>
            <a:ext cx="8033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194176" y="812593"/>
            <a:ext cx="20475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Variables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514" y="2690336"/>
            <a:ext cx="82165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characteristic that varies from one person or thing to another is called a variable, </a:t>
            </a:r>
            <a:r>
              <a:rPr lang="en-US" sz="2800" dirty="0" smtClean="0"/>
              <a:t>i.e. </a:t>
            </a:r>
            <a:r>
              <a:rPr lang="en-US" sz="2800" dirty="0"/>
              <a:t>a variable is any characteristic that varies from one individual member of the population to another</a:t>
            </a:r>
            <a:r>
              <a:rPr lang="en-US" sz="10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599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549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119</cp:revision>
  <dcterms:created xsi:type="dcterms:W3CDTF">2018-12-04T06:33:32Z</dcterms:created>
  <dcterms:modified xsi:type="dcterms:W3CDTF">2019-06-27T01:20:26Z</dcterms:modified>
</cp:coreProperties>
</file>