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27/Jun/2019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27-06-2019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493623" y="2988128"/>
            <a:ext cx="38006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Shitha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Francis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Thrissur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58" y="761529"/>
            <a:ext cx="6150973" cy="942223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Probability Theory</a:t>
            </a:r>
            <a:endParaRPr lang="en-US" sz="3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78935" y="930624"/>
            <a:ext cx="333456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Addition Theorem</a:t>
            </a:r>
          </a:p>
        </p:txBody>
      </p:sp>
      <p:sp>
        <p:nvSpPr>
          <p:cNvPr id="7" name="Rectangle 6"/>
          <p:cNvSpPr/>
          <p:nvPr/>
        </p:nvSpPr>
        <p:spPr>
          <a:xfrm>
            <a:off x="496389" y="2551837"/>
            <a:ext cx="8112033" cy="2062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A and B are two mutually exclusive events or disjoint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	P(AꓴB)=P(A)+P(B)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2. If A and B are not mutually exclusive events or not disjoint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	P(AꓴB)=P(A)+P(B) -P(AB)</a:t>
            </a:r>
          </a:p>
        </p:txBody>
      </p:sp>
    </p:spTree>
    <p:extLst>
      <p:ext uri="{BB962C8B-B14F-4D97-AF65-F5344CB8AC3E}">
        <p14:creationId xmlns:p14="http://schemas.microsoft.com/office/powerpoint/2010/main" xmlns="" val="16053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80608" y="1267733"/>
            <a:ext cx="43300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Conditional Probability </a:t>
            </a:r>
          </a:p>
        </p:txBody>
      </p:sp>
      <p:sp>
        <p:nvSpPr>
          <p:cNvPr id="7" name="Rectangle 6"/>
          <p:cNvSpPr/>
          <p:nvPr/>
        </p:nvSpPr>
        <p:spPr>
          <a:xfrm>
            <a:off x="613955" y="2413338"/>
            <a:ext cx="80597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Probability of an event A given that B has happened is called conditional probability of A given B , denoted by P(A/B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	P(A/B)=P(AꓵB)/P(B) ;P(B)≠0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  Similarly    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	 P(B/A)= P(AꓵB)/P(A) ;P(a)≠0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32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2046" y="1452399"/>
            <a:ext cx="747195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If A and B are independent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		P(A/B)=P(A) and P(B/A)=P(B)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Since P(AꓵB)=P(A)*P(B)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05640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9709" y="2431291"/>
            <a:ext cx="77705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A and B are any two events , 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P(AꓵB)=P(A) P(B/A) and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	    =P(B) P(A/B)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Since A and B are independent , P(AB)=P(A)*P(B)</a:t>
            </a:r>
          </a:p>
          <a:p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780608" y="1083067"/>
            <a:ext cx="44181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Multiplication Theorem </a:t>
            </a:r>
          </a:p>
        </p:txBody>
      </p:sp>
    </p:spTree>
    <p:extLst>
      <p:ext uri="{BB962C8B-B14F-4D97-AF65-F5344CB8AC3E}">
        <p14:creationId xmlns:p14="http://schemas.microsoft.com/office/powerpoint/2010/main" xmlns="" val="264737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28099" y="1009001"/>
            <a:ext cx="34964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Bookman Old Style" pitchFamily="18" charset="0"/>
              </a:rPr>
              <a:t>Baye’s theorem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Rectangle 6"/>
              <p:cNvSpPr/>
              <p:nvPr/>
            </p:nvSpPr>
            <p:spPr>
              <a:xfrm>
                <a:off x="1018903" y="2690336"/>
                <a:ext cx="7165691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If an event A can happen only if one or the other of a set of mutually exclusive events B1, B2, B3……….. </a:t>
                </a:r>
                <a:r>
                  <a:rPr lang="en-US" sz="2800" dirty="0" err="1"/>
                  <a:t>Bn</a:t>
                </a:r>
                <a:r>
                  <a:rPr lang="en-US" sz="2800" dirty="0"/>
                  <a:t> happens. Then  </a:t>
                </a:r>
                <a:endParaRPr lang="en-US" sz="2800" dirty="0" smtClean="0"/>
              </a:p>
              <a:p>
                <a:endParaRPr lang="en-US" sz="2800" dirty="0"/>
              </a:p>
              <a:p>
                <a:r>
                  <a:rPr lang="en-US" sz="2800" dirty="0"/>
                  <a:t>P(B</a:t>
                </a:r>
                <a:r>
                  <a:rPr lang="en-US" sz="1400" dirty="0"/>
                  <a:t>k</a:t>
                </a:r>
                <a:r>
                  <a:rPr lang="en-US" sz="2800" dirty="0"/>
                  <a:t>/A)=  P(B</a:t>
                </a:r>
                <a:r>
                  <a:rPr lang="en-US" sz="1400" dirty="0"/>
                  <a:t>k</a:t>
                </a:r>
                <a:r>
                  <a:rPr lang="en-US" sz="2800" dirty="0"/>
                  <a:t>) P( A/B</a:t>
                </a:r>
                <a:r>
                  <a:rPr lang="en-US" sz="1400" dirty="0"/>
                  <a:t>k</a:t>
                </a:r>
                <a:r>
                  <a:rPr lang="en-US" sz="2800" dirty="0"/>
                  <a:t>) /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sz="2800" dirty="0"/>
                  <a:t> P(B</a:t>
                </a:r>
                <a:r>
                  <a:rPr lang="en-US" sz="1400" dirty="0"/>
                  <a:t>k</a:t>
                </a:r>
                <a:r>
                  <a:rPr lang="en-US" sz="2800" dirty="0"/>
                  <a:t>) P( A/B</a:t>
                </a:r>
                <a:r>
                  <a:rPr lang="en-US" sz="1400" dirty="0"/>
                  <a:t>k</a:t>
                </a:r>
                <a:r>
                  <a:rPr lang="en-US" sz="2800" dirty="0"/>
                  <a:t>) </a:t>
                </a:r>
              </a:p>
              <a:p>
                <a:endParaRPr lang="en-US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3" y="2690336"/>
                <a:ext cx="7165691" cy="2677656"/>
              </a:xfrm>
              <a:prstGeom prst="rect">
                <a:avLst/>
              </a:prstGeom>
              <a:blipFill>
                <a:blip r:embed="rId3"/>
                <a:stretch>
                  <a:fillRect l="-1701" t="-2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4912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9531" y="2290227"/>
            <a:ext cx="74327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Let A stand for patient died, B1 for correctly diagnosed and B2 for not correctly diagnosed </a:t>
            </a:r>
          </a:p>
          <a:p>
            <a:r>
              <a:rPr lang="en-US" sz="2800" dirty="0"/>
              <a:t>P(B1) =0.6 , P(B2) =0.4                P( A/B1)=0.4, P( A/B2)=0.6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  <a:p>
            <a:r>
              <a:rPr lang="en-US" sz="2800" dirty="0"/>
              <a:t>P(B2/A)=(0.4*0.7)/((0.6*0.4)+(0.4*0.7))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	  = 0.54</a:t>
            </a:r>
          </a:p>
        </p:txBody>
      </p:sp>
      <p:sp>
        <p:nvSpPr>
          <p:cNvPr id="7" name="Rectangle 6"/>
          <p:cNvSpPr/>
          <p:nvPr/>
        </p:nvSpPr>
        <p:spPr>
          <a:xfrm>
            <a:off x="679269" y="997259"/>
            <a:ext cx="23251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Example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83404" y="3244334"/>
            <a:ext cx="977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xmlns="" val="342081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375762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269" y="997259"/>
            <a:ext cx="811203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err="1" smtClean="0">
                <a:solidFill>
                  <a:srgbClr val="C00000"/>
                </a:solidFill>
                <a:latin typeface="Bookman Old Style" pitchFamily="18" charset="0"/>
              </a:rPr>
              <a:t>Referrence</a:t>
            </a:r>
            <a:endParaRPr lang="en-US" sz="2600" b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32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S.P Gupta: Statistical methods-S Chand and Sons, New Delhi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Taro Yamane : Statistics: An introductory Analysis</a:t>
            </a:r>
          </a:p>
        </p:txBody>
      </p:sp>
    </p:spTree>
    <p:extLst>
      <p:ext uri="{BB962C8B-B14F-4D97-AF65-F5344CB8AC3E}">
        <p14:creationId xmlns:p14="http://schemas.microsoft.com/office/powerpoint/2010/main" xmlns="" val="249453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INTRODUCTION</a:t>
            </a:r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210" y="1470133"/>
            <a:ext cx="7772401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Probability is a number associated with an event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intented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to represent its  likelihood, chance of occurring, degree of uncertainty and so on.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probability theory has its origin in ‘Games of chance’. 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the concept of probability is similar to that of distance, velocity or volume.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Example : Coin toss experiment, die rolling experiment</a:t>
            </a:r>
          </a:p>
        </p:txBody>
      </p:sp>
    </p:spTree>
    <p:extLst>
      <p:ext uri="{BB962C8B-B14F-4D97-AF65-F5344CB8AC3E}">
        <p14:creationId xmlns:p14="http://schemas.microsoft.com/office/powerpoint/2010/main" xmlns="" val="76958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9710" y="812593"/>
            <a:ext cx="6333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Bookman Old Style" pitchFamily="18" charset="0"/>
              </a:rPr>
              <a:t>Classical Definition of Probability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1" y="2228672"/>
            <a:ext cx="7811588" cy="4094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concepts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Random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Experiment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Trial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and Event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Equally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likely events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Exhaustive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events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Mutually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exclusive events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cases</a:t>
            </a:r>
          </a:p>
        </p:txBody>
      </p:sp>
    </p:spTree>
    <p:extLst>
      <p:ext uri="{BB962C8B-B14F-4D97-AF65-F5344CB8AC3E}">
        <p14:creationId xmlns:p14="http://schemas.microsoft.com/office/powerpoint/2010/main" xmlns="" val="134241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1075" y="997259"/>
            <a:ext cx="8992926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9710" y="2431291"/>
            <a:ext cx="6954884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a trail results in n mutually exclusive, equally likely and exhaustive cases and m of them are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favourable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(m&lt;n)to the happening of an event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A,then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			P(A)=m/n ;   0≤P(A) ≤1</a:t>
            </a:r>
          </a:p>
          <a:p>
            <a:pPr marL="12700">
              <a:spcBef>
                <a:spcPts val="5"/>
              </a:spcBef>
              <a:buSzPct val="71153"/>
              <a:tabLst>
                <a:tab pos="289560" algn="l"/>
              </a:tabLst>
            </a:pP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44251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Classical or </a:t>
            </a:r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Mathematical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or a priori Definition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59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9710" y="1261209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Example</a:t>
            </a:r>
            <a:b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4485" y="2705725"/>
            <a:ext cx="86027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what is the probability that a leap year selected at </a:t>
            </a:r>
          </a:p>
          <a:p>
            <a:pPr algn="ctr"/>
            <a:r>
              <a:rPr lang="en-US" sz="2800" dirty="0"/>
              <a:t>random will contain 53 </a:t>
            </a:r>
            <a:r>
              <a:rPr lang="en-US" sz="2800" dirty="0" err="1"/>
              <a:t>sundays</a:t>
            </a:r>
            <a:endParaRPr lang="en-US" sz="2800" dirty="0"/>
          </a:p>
          <a:p>
            <a:pPr algn="ctr"/>
            <a:r>
              <a:rPr lang="en-US" sz="2800" dirty="0"/>
              <a:t>                                                     </a:t>
            </a:r>
          </a:p>
          <a:p>
            <a:pPr algn="ctr"/>
            <a:r>
              <a:rPr lang="en-US" sz="2800" dirty="0"/>
              <a:t>                                    P(A)=2/7</a:t>
            </a:r>
          </a:p>
        </p:txBody>
      </p:sp>
    </p:spTree>
    <p:extLst>
      <p:ext uri="{BB962C8B-B14F-4D97-AF65-F5344CB8AC3E}">
        <p14:creationId xmlns:p14="http://schemas.microsoft.com/office/powerpoint/2010/main" xmlns="" val="19014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1050" y="997259"/>
            <a:ext cx="51728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Frequency Definition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9451" y="2551837"/>
            <a:ext cx="7772400" cy="2570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trials be repeated over a large number of times under essentially homogeneous conditions.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P(A)=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m/n</a:t>
            </a:r>
          </a:p>
          <a:p>
            <a:pPr algn="ctr">
              <a:lnSpc>
                <a:spcPct val="150000"/>
              </a:lnSpc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1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60859" y="812593"/>
            <a:ext cx="253306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Permutations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384485" y="2413338"/>
            <a:ext cx="8315378" cy="2709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it refers to the arrangement which can be taking some of things (say r)at a time or all of ‘n’ things at a time with attention given to the order of arrangement of the selected objects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mathematical notation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nPr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149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1819" y="930624"/>
            <a:ext cx="24192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itchFamily="18" charset="0"/>
              </a:rPr>
              <a:t>Combination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4485" y="2413338"/>
            <a:ext cx="8446005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is a grouping or a selection or a collection of all or a part of a given number of things without reference to their order of arrangement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mathematical notation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nCr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15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59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Probability Theory,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Shitha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Francis , St.Mary’s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4485" y="997259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04914" y="1083067"/>
            <a:ext cx="62600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u="sng" dirty="0">
                <a:solidFill>
                  <a:srgbClr val="C00000"/>
                </a:solidFill>
                <a:latin typeface="Bookman Old Style" pitchFamily="18" charset="0"/>
              </a:rPr>
              <a:t>Axiomatic Definition of probability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4583" y="2551837"/>
            <a:ext cx="732826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Axiom1 : 0≤P(A)≤1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Axiom2  : P(S)=1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Axiom 3 : countable addition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622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498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Probability Theory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114</cp:revision>
  <dcterms:created xsi:type="dcterms:W3CDTF">2018-12-04T06:33:32Z</dcterms:created>
  <dcterms:modified xsi:type="dcterms:W3CDTF">2019-06-27T01:18:31Z</dcterms:modified>
</cp:coreProperties>
</file>