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8" r:id="rId9"/>
    <p:sldId id="275" r:id="rId10"/>
    <p:sldId id="278" r:id="rId11"/>
    <p:sldId id="279" r:id="rId12"/>
    <p:sldId id="280" r:id="rId13"/>
    <p:sldId id="281" r:id="rId14"/>
    <p:sldId id="277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20/Jun/2019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178905" y="692702"/>
            <a:ext cx="858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QUALITY CONTROL</a:t>
            </a:r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145475" y="3314700"/>
            <a:ext cx="390756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Rakhi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Chandran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College Thrissur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428625" y="1419225"/>
                <a:ext cx="8494776" cy="52146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Calculate the range R for each sample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Compute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IN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IN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+…..</m:t>
                        </m:r>
                        <m:sSub>
                          <m:sSubPr>
                            <m:ctrlP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r>
                          <a:rPr lang="en-IN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k being the sample number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Choose the central line 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</m:acc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Fix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UCL and LCL using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following formula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UCL=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</m:acc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LCL=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</m:acc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After fixing LCL ,CL and UCL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range values are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plotted on the chart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1419225"/>
                <a:ext cx="8494776" cy="5214697"/>
              </a:xfrm>
              <a:prstGeom prst="rect">
                <a:avLst/>
              </a:prstGeom>
              <a:blipFill>
                <a:blip r:embed="rId3"/>
                <a:stretch>
                  <a:fillRect l="-78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238500" y="622847"/>
            <a:ext cx="181331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R CHART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6502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457200" y="1828800"/>
                <a:ext cx="8494776" cy="4196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IN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IN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+…+</m:t>
                        </m:r>
                        <m:sSub>
                          <m:sSubPr>
                            <m:ctrlP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IN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IN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IN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IN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IN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IN" sz="2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…</m:t>
                    </m:r>
                    <m:r>
                      <a:rPr lang="en-IN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en-IN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IN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    </m:t>
                        </m:r>
                      </m:sub>
                    </m:sSub>
                    <m:r>
                      <m:rPr>
                        <m:sty m:val="p"/>
                      </m:rP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Denote</m:t>
                    </m:r>
                    <m: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the</m:t>
                    </m:r>
                    <m: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defect</m:t>
                    </m:r>
                    <m: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counted</m:t>
                    </m:r>
                    <m: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in</m:t>
                    </m:r>
                    <m: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several</m:t>
                    </m:r>
                    <m: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IN" sz="22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units</m:t>
                    </m:r>
                  </m:oMath>
                </a14:m>
                <a:endParaRPr lang="en-IN" sz="2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Choose the central line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</m:oMath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Fix the UCL and LCL using following formula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UCL=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IN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</m:acc>
                      </m:e>
                    </m:rad>
                  </m:oMath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LCL=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m:rPr>
                        <m:nor/>
                      </m:rPr>
                      <a:rPr lang="en-IN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IN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</m:acc>
                      </m:e>
                    </m:rad>
                  </m:oMath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After fixing LCL ,CL and UCL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defects are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plotted on the chart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828800"/>
                <a:ext cx="8494776" cy="4196533"/>
              </a:xfrm>
              <a:prstGeom prst="rect">
                <a:avLst/>
              </a:prstGeom>
              <a:blipFill>
                <a:blip r:embed="rId3"/>
                <a:stretch>
                  <a:fillRect l="-78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662239" y="1038965"/>
            <a:ext cx="18004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C </a:t>
            </a: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CHART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31304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649224" y="1274342"/>
                <a:ext cx="8494776" cy="757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Compute the fraction defective P for each sample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Obtain the average fraction defectives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from all the given samples.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Choose the central line as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Fix the UCL and LCL using following formula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UCL=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̅"/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</m:acc>
                            <m:r>
                              <a:rPr lang="en-IN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(1−</m:t>
                            </m:r>
                            <m:acc>
                              <m:accPr>
                                <m:chr m:val="̅"/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</m:acc>
                            <m:r>
                              <a:rPr lang="en-IN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IN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LCL=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acc>
                    <m:r>
                      <m:rPr>
                        <m:nor/>
                      </m:rPr>
                      <a:rPr lang="en-IN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̅"/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</m:acc>
                            <m:r>
                              <a:rPr lang="en-IN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(1−</m:t>
                            </m:r>
                            <m:acc>
                              <m:accPr>
                                <m:chr m:val="̅"/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</m:acc>
                            <m:r>
                              <a:rPr lang="en-IN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IN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After fixing LCL ,CL and UCL fraction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defectives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plotted on the chart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</a:p>
              <a:p>
                <a:pPr>
                  <a:buNone/>
                </a:pP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24" y="1274342"/>
                <a:ext cx="8494776" cy="7576177"/>
              </a:xfrm>
              <a:prstGeom prst="rect">
                <a:avLst/>
              </a:prstGeom>
              <a:blipFill>
                <a:blip r:embed="rId3"/>
                <a:stretch>
                  <a:fillRect l="-861" r="-8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324225" y="792743"/>
            <a:ext cx="177324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P CHART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28799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457200" y="1828800"/>
                <a:ext cx="8494776" cy="40307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Choose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central line as 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Fix the UCL and LCL using following formula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UCL=n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2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IN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(1−</m:t>
                        </m:r>
                      </m:e>
                    </m:rad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LCL=n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</m:acc>
                    <m:r>
                      <a:rPr lang="en-IN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2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IN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(1−</m:t>
                        </m:r>
                      </m:e>
                    </m:rad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After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fixing LCL ,CL and 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UCL number of defectives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plotted on the chart</a:t>
                </a:r>
              </a:p>
              <a:p>
                <a:pPr>
                  <a:buNone/>
                </a:pP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828800"/>
                <a:ext cx="8494776" cy="4030719"/>
              </a:xfrm>
              <a:prstGeom prst="rect">
                <a:avLst/>
              </a:prstGeom>
              <a:blipFill>
                <a:blip r:embed="rId3"/>
                <a:stretch>
                  <a:fillRect l="-789" r="-8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791797" y="630146"/>
            <a:ext cx="19928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n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p CHART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208081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5979" y="930624"/>
            <a:ext cx="23855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REFERENCE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1165978" y="1670735"/>
            <a:ext cx="716522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 smtClean="0"/>
              <a:t>Montegomery</a:t>
            </a:r>
            <a:r>
              <a:rPr lang="en-US" sz="2200" dirty="0" smtClean="0"/>
              <a:t> D C , Introduction to statistical Quality Control, John Wiley And Sons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4823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 rot="20799653">
            <a:off x="1383279" y="2923545"/>
            <a:ext cx="604262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70C0"/>
                </a:solidFill>
              </a:rPr>
              <a:t>THANK YOU</a:t>
            </a:r>
            <a:endParaRPr lang="en-US" sz="5400" b="1" cap="none" spc="0" dirty="0">
              <a:ln/>
              <a:solidFill>
                <a:srgbClr val="0070C0"/>
              </a:solidFill>
              <a:effectLst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9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BASIC </a:t>
            </a: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DEFINITIONS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4094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refers to the good quality item which conforms to the standards specified for measurement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Quality Control is a statistical method for maintaining and improving the quality of the products produced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Specifications limits are stipulated by the buyers. The buyers are expected to accept those items which fall within these limits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8300" y="1025769"/>
            <a:ext cx="6121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VARIATIONS IN PRODUCTS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2570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Allowable Variation –These variations are random in nature and are beyond the control of the human beings .It can be reduced but cannot be eliminated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Preventive Variation-These variations can be eliminated by taking appropriate steps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9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21167" y="761844"/>
            <a:ext cx="696216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                    CAUSES FOR VARIATION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Rectangle 2"/>
              <p:cNvSpPr/>
              <p:nvPr/>
            </p:nvSpPr>
            <p:spPr>
              <a:xfrm>
                <a:off x="457200" y="1828800"/>
                <a:ext cx="8494776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Chance causes-Causes for allowable variations .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Assignable causes-Causes for preventive variations.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Variation due to chance causes lie within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𝜇</m:t>
                    </m:r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±3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𝜎</m:t>
                    </m:r>
                  </m:oMath>
                </a14:m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limits and those limits are called natural tolerance limits.</a:t>
                </a: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828800"/>
                <a:ext cx="8494776" cy="2123658"/>
              </a:xfrm>
              <a:prstGeom prst="rect">
                <a:avLst/>
              </a:prstGeom>
              <a:blipFill>
                <a:blip r:embed="rId3"/>
                <a:stretch>
                  <a:fillRect l="-789" r="-861" b="-20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5750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952461"/>
            <a:ext cx="8229600" cy="745524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PROCESS CONTROL AND PRODUCT CONTROL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828800"/>
            <a:ext cx="849477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production process is said to be under statistical control when the manufactured items lie within the natural tolerance limits.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process assignable causes are absent and the process is governed  by the chance causes alone.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control is achieved through the technique of control charts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Controlling the quality of product by critical examination at strategic points is called product control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achieved through sampling inspection plans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34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4626" y="982045"/>
            <a:ext cx="4391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</a:t>
            </a:r>
            <a: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</a:rPr>
              <a:t>Control Charts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6833" y="2390093"/>
            <a:ext cx="8044874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Consist of three lines. They are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 line (C.L)-Drawn at the mean of the observations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Upper Control limit (U.C.L)-Three sigma distance above the mean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Control Limit (L.C.L)-Three Sigma distance below the mean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776775" y="3407217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7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3745" y="762053"/>
            <a:ext cx="433644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Types of Control Charts</a:t>
            </a:r>
            <a:endParaRPr lang="en-US" sz="26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Rectangle 6"/>
              <p:cNvSpPr/>
              <p:nvPr/>
            </p:nvSpPr>
            <p:spPr>
              <a:xfrm>
                <a:off x="832801" y="1806222"/>
                <a:ext cx="8494776" cy="15550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Control chart for variables</a:t>
                </a:r>
              </a:p>
              <a:p>
                <a:pPr marL="1257300" lvl="2" indent="-342900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2200" dirty="0" smtClean="0">
                    <a:cs typeface="Times New Roman" panose="02020603050405020304" pitchFamily="18" charset="0"/>
                  </a:rPr>
                  <a:t>Mean chart known 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chart</a:t>
                </a:r>
              </a:p>
              <a:p>
                <a:pPr marL="1257300" lvl="2" indent="-342900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Range chart known as R chart</a:t>
                </a: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01" y="1806222"/>
                <a:ext cx="8494776" cy="1555041"/>
              </a:xfrm>
              <a:prstGeom prst="rect">
                <a:avLst/>
              </a:prstGeom>
              <a:blipFill>
                <a:blip r:embed="rId3"/>
                <a:stretch>
                  <a:fillRect l="-861" b="-745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43745" y="3962400"/>
            <a:ext cx="684238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chart for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chart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chart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 chart                  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257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-506513" y="621740"/>
                <a:ext cx="8229600" cy="663145"/>
              </a:xfrm>
              <a:prstGeom prst="rect">
                <a:avLst/>
              </a:prstGeom>
            </p:spPr>
            <p:txBody>
              <a:bodyPr anchor="b">
                <a:norm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2600" b="1" dirty="0" smtClean="0">
                    <a:solidFill>
                      <a:srgbClr val="C00000"/>
                    </a:solidFill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IN" sz="2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2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</m:acc>
                  </m:oMath>
                </a14:m>
                <a:r>
                  <a:rPr lang="en-US" sz="2600" b="1" dirty="0" smtClean="0">
                    <a:solidFill>
                      <a:srgbClr val="C00000"/>
                    </a:solidFill>
                    <a:latin typeface="Bookman Old Style" panose="02050604050505020204" pitchFamily="18" charset="0"/>
                  </a:rPr>
                  <a:t> Chart</a:t>
                </a:r>
                <a:endParaRPr lang="en-US" sz="2600" b="1" dirty="0">
                  <a:solidFill>
                    <a:srgbClr val="C00000"/>
                  </a:solidFill>
                  <a:latin typeface="Bookman Old Style" panose="02050604050505020204" pitchFamily="18" charset="0"/>
                </a:endParaRPr>
              </a:p>
            </p:txBody>
          </p:sp>
        </mc:Choice>
        <mc:Fallback>
          <p:sp>
            <p:nvSpPr>
              <p:cNvPr id="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6513" y="621740"/>
                <a:ext cx="8229600" cy="663145"/>
              </a:xfrm>
              <a:prstGeom prst="rect">
                <a:avLst/>
              </a:prstGeom>
              <a:blipFill>
                <a:blip r:embed="rId3"/>
                <a:stretch>
                  <a:fillRect b="-2201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504824" y="1115290"/>
                <a:ext cx="8245475" cy="52310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Compute the mean of each sample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200" dirty="0"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,…..</a:t>
                </a:r>
                <a:r>
                  <a:rPr lang="en-US" sz="2200" dirty="0" smtClean="0"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where k denote the number of samples.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Compute </a:t>
                </a:r>
                <a14:m>
                  <m:oMath xmlns:m="http://schemas.openxmlformats.org/officeDocument/2006/math">
                    <m:acc>
                      <m:accPr>
                        <m:chr m:val="̿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N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m:rPr>
                            <m:nor/>
                          </m:rPr>
                          <a:rPr lang="en-IN" sz="22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200" dirty="0">
                            <a:cs typeface="Times New Roman" panose="02020603050405020304" pitchFamily="18" charset="0"/>
                          </a:rPr>
                          <m:t> </m:t>
                        </m:r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N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  <m:r>
                          <m:rPr>
                            <m:nor/>
                          </m:rPr>
                          <a:rPr lang="en-IN" sz="22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…..</m:t>
                        </m:r>
                        <m:r>
                          <m:rPr>
                            <m:nor/>
                          </m:rPr>
                          <a:rPr lang="en-US" sz="2200" dirty="0"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IN" sz="2200" b="0" i="0" dirty="0" smtClean="0"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N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acc>
                      </m:num>
                      <m:den>
                        <m:r>
                          <a:rPr lang="en-IN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den>
                    </m:f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Choose the central line as </a:t>
                </a:r>
                <a14:m>
                  <m:oMath xmlns:m="http://schemas.openxmlformats.org/officeDocument/2006/math">
                    <m:acc>
                      <m:accPr>
                        <m:chr m:val="̿"/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Fix the UCL and LCL using following formula</a:t>
                </a:r>
              </a:p>
              <a:p>
                <a:pPr marL="800100" lvl="3" indent="-342900" algn="just">
                  <a:buFont typeface="Wingdings" panose="05000000000000000000" pitchFamily="2" charset="2"/>
                  <a:buChar char="Ø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IN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N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not known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a) UCL=</a:t>
                </a:r>
                <a14:m>
                  <m:oMath xmlns:m="http://schemas.openxmlformats.org/officeDocument/2006/math">
                    <m:acc>
                      <m:accPr>
                        <m:chr m:val="̿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n-IN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</m:acc>
                  </m:oMath>
                </a14:m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b) LCL=</a:t>
                </a:r>
                <a14:m>
                  <m:oMath xmlns:m="http://schemas.openxmlformats.org/officeDocument/2006/math">
                    <m:acc>
                      <m:accPr>
                        <m:chr m:val="̿"/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  <m:r>
                      <a:rPr lang="en-IN" sz="22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n-IN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</m:acc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4" y="1115290"/>
                <a:ext cx="8245475" cy="5231047"/>
              </a:xfrm>
              <a:prstGeom prst="rect">
                <a:avLst/>
              </a:prstGeom>
              <a:blipFill>
                <a:blip r:embed="rId4"/>
                <a:stretch>
                  <a:fillRect l="-888" r="-96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5295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17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Statistical Quality Control,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Rakhi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Chandran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7200" y="1828800"/>
            <a:ext cx="81534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3" algn="just"/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fixing LCL ,CL and UCL the sample mean are plotted on the chart</a:t>
            </a:r>
          </a:p>
          <a:p>
            <a:pPr algn="just">
              <a:lnSpc>
                <a:spcPct val="150000"/>
              </a:lnSpc>
            </a:pPr>
            <a:endParaRPr lang="en-US" sz="24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Rectangle 5"/>
              <p:cNvSpPr/>
              <p:nvPr/>
            </p:nvSpPr>
            <p:spPr>
              <a:xfrm>
                <a:off x="253999" y="670679"/>
                <a:ext cx="627062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 smtClean="0">
                    <a:latin typeface="Bookman Old Style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IN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</m:acc>
                  </m:oMath>
                </a14:m>
                <a:r>
                  <a:rPr lang="en-US" sz="3600" b="1" dirty="0">
                    <a:solidFill>
                      <a:srgbClr val="C00000"/>
                    </a:solidFill>
                    <a:latin typeface="Bookman Old Style" panose="02050604050505020204" pitchFamily="18" charset="0"/>
                  </a:rPr>
                  <a:t/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Bookman Old Style" panose="02050604050505020204" pitchFamily="18" charset="0"/>
                  </a:rPr>
                  <a:t>Chart (Continued)</a:t>
                </a:r>
                <a:endParaRPr lang="en-US" sz="3600" b="1" dirty="0">
                  <a:solidFill>
                    <a:srgbClr val="C00000"/>
                  </a:solidFill>
                  <a:latin typeface="Bookman Old Style" panose="02050604050505020204" pitchFamily="18" charset="0"/>
                </a:endParaRPr>
              </a:p>
              <a:p>
                <a:endParaRPr lang="en-US" sz="3600" b="1" dirty="0">
                  <a:solidFill>
                    <a:srgbClr val="C00000"/>
                  </a:solidFill>
                  <a:latin typeface="Bookman Old Style" panose="020506040505050202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999" y="670679"/>
                <a:ext cx="6270625" cy="1200329"/>
              </a:xfrm>
              <a:prstGeom prst="rect">
                <a:avLst/>
              </a:prstGeom>
              <a:blipFill>
                <a:blip r:embed="rId3"/>
                <a:stretch>
                  <a:fillRect t="-812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8119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</TotalTime>
  <Words>417</Words>
  <Application>Microsoft Office PowerPoint</Application>
  <PresentationFormat>On-screen Show 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119</cp:revision>
  <dcterms:created xsi:type="dcterms:W3CDTF">2018-12-04T06:33:32Z</dcterms:created>
  <dcterms:modified xsi:type="dcterms:W3CDTF">2019-06-20T05:03:34Z</dcterms:modified>
</cp:coreProperties>
</file>