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  <p:sldId id="279" r:id="rId12"/>
    <p:sldId id="280" r:id="rId13"/>
    <p:sldId id="281" r:id="rId14"/>
    <p:sldId id="277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QUALITY CONTROL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Rakhi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Chandran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28625" y="1419225"/>
                <a:ext cx="8494776" cy="521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 the range R for each sample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+…..</m:t>
                        </m:r>
                        <m:sSub>
                          <m:sSubPr>
                            <m:ctrlP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n-IN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k being the sample number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the central line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Fix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UCL and LCL using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following formula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UCL=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LCL=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fixing LCL ,CL and UCL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 values are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plotted on the chart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1419225"/>
                <a:ext cx="8494776" cy="5214697"/>
              </a:xfrm>
              <a:prstGeom prst="rect">
                <a:avLst/>
              </a:prstGeom>
              <a:blipFill>
                <a:blip r:embed="rId3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38500" y="622847"/>
            <a:ext cx="18133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R CHART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57200" y="1828800"/>
                <a:ext cx="8494776" cy="4196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IN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N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IN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IN" sz="2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…</m:t>
                    </m:r>
                    <m:r>
                      <a:rPr lang="en-IN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IN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IN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</m:t>
                        </m:r>
                      </m:sub>
                    </m:sSub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Denote</m:t>
                    </m:r>
                    <m: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defect</m:t>
                    </m:r>
                    <m: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counted</m:t>
                    </m:r>
                    <m: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in</m:t>
                    </m:r>
                    <m: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several</m:t>
                    </m:r>
                    <m: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units</m:t>
                    </m:r>
                  </m:oMath>
                </a14:m>
                <a:endParaRPr lang="en-IN" sz="2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Choose the central line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Fix the UCL and LCL using following formula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UCL=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</m:acc>
                      </m:e>
                    </m:rad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LCL=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m:rPr>
                        <m:nor/>
                      </m:rPr>
                      <a:rPr lang="en-IN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</m:acc>
                      </m:e>
                    </m:rad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fixing LCL ,CL and UCL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defects are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plotted on the chart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494776" cy="4196533"/>
              </a:xfrm>
              <a:prstGeom prst="rect">
                <a:avLst/>
              </a:prstGeom>
              <a:blipFill>
                <a:blip r:embed="rId3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662239" y="1038965"/>
            <a:ext cx="18004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CHART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649224" y="1274342"/>
                <a:ext cx="8494776" cy="757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 the fraction defective P for each sample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Obtain the average fraction defectives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from all the given samples.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the central line as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Fix the UCL and LCL using following formula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UCL=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</m:acc>
                            <m:r>
                              <a:rPr lang="en-IN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acc>
                              <m:accPr>
                                <m:chr m:val="̅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</m:acc>
                            <m:r>
                              <a:rPr lang="en-IN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IN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LCL=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acc>
                    <m:r>
                      <m:rPr>
                        <m:nor/>
                      </m:rPr>
                      <a:rPr lang="en-IN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</m:acc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acc>
                              <m:accPr>
                                <m:chr m:val="̅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</m:acc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fixing LCL ,CL and UCL fraction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defectives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plotted on the chart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</a:p>
              <a:p>
                <a:pPr>
                  <a:buNone/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24" y="1274342"/>
                <a:ext cx="8494776" cy="7576177"/>
              </a:xfrm>
              <a:prstGeom prst="rect">
                <a:avLst/>
              </a:prstGeom>
              <a:blipFill>
                <a:blip r:embed="rId3"/>
                <a:stretch>
                  <a:fillRect l="-861" r="-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324225" y="792743"/>
            <a:ext cx="17732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 CHART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57200" y="1828800"/>
                <a:ext cx="8494776" cy="4030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central line as 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Fix the UCL and LCL using following formula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UCL=n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(1−</m:t>
                        </m:r>
                      </m:e>
                    </m:rad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LCL=n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  <m:r>
                      <a:rPr lang="en-IN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(1−</m:t>
                        </m:r>
                      </m:e>
                    </m:rad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fixing LCL ,CL and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UCL number of defectives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plotted on the chart</a:t>
                </a:r>
              </a:p>
              <a:p>
                <a:pPr>
                  <a:buNone/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494776" cy="4030719"/>
              </a:xfrm>
              <a:prstGeom prst="rect">
                <a:avLst/>
              </a:prstGeom>
              <a:blipFill>
                <a:blip r:embed="rId3"/>
                <a:stretch>
                  <a:fillRect l="-789" r="-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1797" y="630146"/>
            <a:ext cx="19928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n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 CHART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Montegomery</a:t>
            </a:r>
            <a:r>
              <a:rPr lang="en-US" sz="2200" dirty="0" smtClean="0"/>
              <a:t> D C , Introduction to statistical Quality Control, John Wiley And Sons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rot="20799653">
            <a:off x="1383279" y="2923545"/>
            <a:ext cx="6042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70C0"/>
                </a:solidFill>
              </a:rPr>
              <a:t>THANK YOU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9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BASIC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DEFINITIONS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refers to the good quality item which conforms to the standards specified for measurement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Quality Control is a statistical method for maintaining and improving the quality of the products produced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 limits are stipulated by the buyers. The buyers are expected to accept those items which fall within these limits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VARIATIONS IN PRODUCTS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257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Allowable Variation –These variations are random in nature and are beyond the control of the human beings .It can be reduced but cannot be eliminated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Preventive Variation-These variations can be eliminated by taking appropriate steps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21167" y="761844"/>
            <a:ext cx="69621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                  CAUSES FOR VARIATION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457200" y="1828800"/>
                <a:ext cx="8494776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Chance causes-Causes for allowable variations 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Assignable causes-Causes for preventive variations.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Variation due to chance causes lie within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𝜇</m:t>
                    </m:r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±3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𝜎</m:t>
                    </m:r>
                  </m:oMath>
                </a14:m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limits and those limits are called natural tolerance limits.</a:t>
                </a: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494776" cy="2123658"/>
              </a:xfrm>
              <a:prstGeom prst="rect">
                <a:avLst/>
              </a:prstGeom>
              <a:blipFill>
                <a:blip r:embed="rId3"/>
                <a:stretch>
                  <a:fillRect l="-789" r="-861" b="-20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952461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PROCESS CONTROL AND PRODUCT CONTROL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production process is said to be under statistical control when the manufactured items lie within the natural tolerance limits.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process assignable causes are absent and the process is governed  by the chance causes alone.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 is achieved through the technique of control charts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Controlling the quality of product by critical examination at strategic points is called product control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achieved through sampling inspection plans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Control Charts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833" y="2390093"/>
            <a:ext cx="804487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 of three lines. They are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line (C.L)-Drawn at the mean of the observations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Control limit (U.C.L)-Three sigma distance above the mean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Control Limit (L.C.L)-Three Sigma distance below the mean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43364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Types of Control Charts</a:t>
            </a:r>
            <a:endParaRPr lang="en-US" sz="2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832801" y="1806222"/>
                <a:ext cx="8494776" cy="1555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 chart for variables</a:t>
                </a:r>
              </a:p>
              <a:p>
                <a:pPr marL="1257300" lvl="2" indent="-342900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sz="2200" dirty="0" smtClean="0">
                    <a:cs typeface="Times New Roman" panose="02020603050405020304" pitchFamily="18" charset="0"/>
                  </a:rPr>
                  <a:t>Mean chart known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chart</a:t>
                </a:r>
              </a:p>
              <a:p>
                <a:pPr marL="1257300" lvl="2" indent="-342900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 chart known as R chart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01" y="1806222"/>
                <a:ext cx="8494776" cy="1555041"/>
              </a:xfrm>
              <a:prstGeom prst="rect">
                <a:avLst/>
              </a:prstGeom>
              <a:blipFill>
                <a:blip r:embed="rId3"/>
                <a:stretch>
                  <a:fillRect l="-861" b="-74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43745" y="3962400"/>
            <a:ext cx="68423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chart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chart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chart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 chart                 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-506513" y="621740"/>
                <a:ext cx="8229600" cy="663145"/>
              </a:xfrm>
              <a:prstGeom prst="rect">
                <a:avLst/>
              </a:prstGeom>
            </p:spPr>
            <p:txBody>
              <a:bodyPr anchor="b">
                <a:norm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600" b="1" dirty="0" smtClean="0">
                    <a:solidFill>
                      <a:srgbClr val="C00000"/>
                    </a:solidFill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sz="2600" b="1" dirty="0" smtClean="0">
                    <a:solidFill>
                      <a:srgbClr val="C00000"/>
                    </a:solidFill>
                    <a:latin typeface="Bookman Old Style" panose="02050604050505020204" pitchFamily="18" charset="0"/>
                  </a:rPr>
                  <a:t> Chart</a:t>
                </a:r>
                <a:endParaRPr lang="en-US" sz="2600" b="1" dirty="0">
                  <a:solidFill>
                    <a:srgbClr val="C0000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6513" y="621740"/>
                <a:ext cx="8229600" cy="663145"/>
              </a:xfrm>
              <a:prstGeom prst="rect">
                <a:avLst/>
              </a:prstGeom>
              <a:blipFill>
                <a:blip r:embed="rId3"/>
                <a:stretch>
                  <a:fillRect b="-2201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504824" y="1115290"/>
                <a:ext cx="8245475" cy="52310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 the mean of each sample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200" dirty="0"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,…..</a:t>
                </a:r>
                <a:r>
                  <a:rPr lang="en-US" sz="2200" dirty="0" smtClean="0"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where k denote the number of samples.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 </a:t>
                </a:r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m:rPr>
                            <m:nor/>
                          </m:rPr>
                          <a:rPr lang="en-IN" sz="2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m:rPr>
                            <m:nor/>
                          </m:rPr>
                          <a:rPr lang="en-IN" sz="2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…..</m:t>
                        </m:r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IN" sz="2200" b="0" i="0" dirty="0" smtClean="0"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acc>
                      </m:num>
                      <m:den>
                        <m:r>
                          <a:rPr lang="en-IN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the central line as </a:t>
                </a:r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Fix the UCL and LCL using following formula</a:t>
                </a:r>
              </a:p>
              <a:p>
                <a:pPr marL="800100" lvl="3" indent="-342900" algn="just"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IN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not known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a) UCL=</a:t>
                </a:r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b) LCL=</a:t>
                </a:r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n-IN" sz="2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IN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4" y="1115290"/>
                <a:ext cx="8245475" cy="5231047"/>
              </a:xfrm>
              <a:prstGeom prst="rect">
                <a:avLst/>
              </a:prstGeom>
              <a:blipFill>
                <a:blip r:embed="rId4"/>
                <a:stretch>
                  <a:fillRect l="-888" r="-9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17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Statistical Quality Control,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828800"/>
            <a:ext cx="8153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3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fixing LCL ,CL and UCL the sample mean are plotted on the chart</a:t>
            </a:r>
          </a:p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253999" y="670679"/>
                <a:ext cx="627062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Bookman Old Style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latin typeface="Bookman Old Style" panose="02050604050505020204" pitchFamily="18" charset="0"/>
                  </a:rPr>
                  <a:t/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Bookman Old Style" panose="02050604050505020204" pitchFamily="18" charset="0"/>
                  </a:rPr>
                  <a:t>Chart (Continued)</a:t>
                </a:r>
                <a:endParaRPr lang="en-US" sz="3600" b="1" dirty="0">
                  <a:solidFill>
                    <a:srgbClr val="C00000"/>
                  </a:solidFill>
                  <a:latin typeface="Bookman Old Style" panose="02050604050505020204" pitchFamily="18" charset="0"/>
                </a:endParaRPr>
              </a:p>
              <a:p>
                <a:endParaRPr lang="en-US" sz="3600" b="1" dirty="0">
                  <a:solidFill>
                    <a:srgbClr val="C0000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9" y="670679"/>
                <a:ext cx="6270625" cy="1200329"/>
              </a:xfrm>
              <a:prstGeom prst="rect">
                <a:avLst/>
              </a:prstGeom>
              <a:blipFill>
                <a:blip r:embed="rId3"/>
                <a:stretch>
                  <a:fillRect t="-81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417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119</cp:revision>
  <dcterms:created xsi:type="dcterms:W3CDTF">2018-12-04T06:33:32Z</dcterms:created>
  <dcterms:modified xsi:type="dcterms:W3CDTF">2019-06-20T05:03:34Z</dcterms:modified>
</cp:coreProperties>
</file>