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15"/>
  </p:notesMasterIdLst>
  <p:sldIdLst>
    <p:sldId id="275" r:id="rId2"/>
    <p:sldId id="260" r:id="rId3"/>
    <p:sldId id="262" r:id="rId4"/>
    <p:sldId id="283" r:id="rId5"/>
    <p:sldId id="288" r:id="rId6"/>
    <p:sldId id="289" r:id="rId7"/>
    <p:sldId id="290" r:id="rId8"/>
    <p:sldId id="291" r:id="rId9"/>
    <p:sldId id="287" r:id="rId10"/>
    <p:sldId id="292" r:id="rId11"/>
    <p:sldId id="293" r:id="rId12"/>
    <p:sldId id="282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6" autoAdjust="0"/>
    <p:restoredTop sz="94624" autoAdjust="0"/>
  </p:normalViewPr>
  <p:slideViewPr>
    <p:cSldViewPr snapToGrid="0">
      <p:cViewPr>
        <p:scale>
          <a:sx n="50" d="100"/>
          <a:sy n="50" d="100"/>
        </p:scale>
        <p:origin x="-576" y="-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276B4-9773-4304-A6A1-FD1BB06821B3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8C595-0935-47A5-A1FE-1ED1D28DB7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3673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EEED-79DA-4919-8844-FBE3625EB352}" type="datetime1">
              <a:rPr lang="en-US" smtClean="0"/>
              <a:pPr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1781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90D3-7FE7-49D7-9FAC-6EE3C6B6E5E6}" type="datetime1">
              <a:rPr lang="en-US" smtClean="0"/>
              <a:pPr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153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9C59-75DD-453C-BB08-F22FA4408429}" type="datetime1">
              <a:rPr lang="en-US" smtClean="0"/>
              <a:pPr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1054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4967-A6CB-4F4F-8C50-65DD29DD18A3}" type="datetime1">
              <a:rPr lang="en-US" smtClean="0"/>
              <a:pPr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992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D411-EDD9-478D-AB8B-62B7CC2D8982}" type="datetime1">
              <a:rPr lang="en-US" smtClean="0"/>
              <a:pPr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660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685B-F3F4-44EB-B8E9-0AD59219305A}" type="datetime1">
              <a:rPr lang="en-US" smtClean="0"/>
              <a:pPr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2631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53F5-5210-44CA-80C2-FFD7970AE2C6}" type="datetime1">
              <a:rPr lang="en-US" smtClean="0"/>
              <a:pPr/>
              <a:t>7/9/2019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143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B3BC-81EE-481C-93CB-6DC79A49533B}" type="datetime1">
              <a:rPr lang="en-US" smtClean="0"/>
              <a:pPr/>
              <a:t>7/9/2019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2057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BEAB-AF0A-4708-9E7F-4CE6FA4327B7}" type="datetime1">
              <a:rPr lang="en-US" smtClean="0"/>
              <a:pPr/>
              <a:t>7/9/2019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862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A716-8EB9-4988-9745-35E3DF5CA5B5}" type="datetime1">
              <a:rPr lang="en-US" smtClean="0"/>
              <a:pPr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0919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3EF7A-7423-4D97-8550-606FD7A8E742}" type="datetime1">
              <a:rPr lang="en-US" smtClean="0"/>
              <a:pPr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7463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8FF3-419E-40D3-8894-8968604D08C5}" type="datetime1">
              <a:rPr lang="en-US" smtClean="0"/>
              <a:pPr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631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1656" y="281588"/>
            <a:ext cx="6490974" cy="1515533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CATALYSIS</a:t>
            </a:r>
            <a:endParaRPr lang="en-US" sz="7200" b="1" dirty="0">
              <a:solidFill>
                <a:srgbClr val="FF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51707" y="3583910"/>
            <a:ext cx="3757962" cy="1320802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Manju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Sebastian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ssistant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rofessor</a:t>
            </a:r>
          </a:p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Chemistry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t.Mary’s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College, Thrissur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solidFill>
                <a:schemeClr val="tx1"/>
              </a:solidFill>
            </a:endParaRPr>
          </a:p>
        </p:txBody>
      </p:sp>
      <p:pic>
        <p:nvPicPr>
          <p:cNvPr id="6" name="Picture 5" descr="College logo_Updat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706" y="2143097"/>
            <a:ext cx="2879725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8891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enzyme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67075" y="571500"/>
            <a:ext cx="5040313" cy="36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400175" y="4244975"/>
            <a:ext cx="8229600" cy="1008063"/>
          </a:xfrm>
          <a:prstGeom prst="rect">
            <a:avLst/>
          </a:prstGeom>
        </p:spPr>
        <p:txBody>
          <a:bodyPr/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华文新魏"/>
                <a:cs typeface="华文新魏"/>
              </a:rPr>
              <a:t>A substrate and the active site of enzyme </a:t>
            </a:r>
            <a:endParaRPr kumimoji="0" lang="zh-C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华文新魏"/>
              <a:cs typeface="华文新魏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447925" y="739775"/>
            <a:ext cx="72771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33575" y="3959225"/>
            <a:ext cx="8229600" cy="792163"/>
          </a:xfrm>
          <a:prstGeom prst="rect">
            <a:avLst/>
          </a:prstGeom>
        </p:spPr>
        <p:txBody>
          <a:bodyPr/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华文新魏"/>
                <a:cs typeface="华文新魏"/>
              </a:rPr>
              <a:t>General mechanism of enzyme catalysis </a:t>
            </a:r>
            <a:endParaRPr kumimoji="0" lang="zh-C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华文新魏"/>
              <a:cs typeface="华文新魏"/>
            </a:endParaRPr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100361" y="6392514"/>
            <a:ext cx="61738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Catalysis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n-ea"/>
                <a:cs typeface="Arial" panose="020B0604020202020204" pitchFamily="34" charset="0"/>
              </a:rPr>
              <a:t>, Manju Sebastian, St Mary’s College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8195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REFERENCES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/>
            </a:r>
            <a:b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</a:b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887" y="2072430"/>
            <a:ext cx="9662903" cy="3656787"/>
          </a:xfrm>
        </p:spPr>
        <p:txBody>
          <a:bodyPr>
            <a:normAutofit fontScale="77500" lnSpcReduction="20000"/>
          </a:bodyPr>
          <a:lstStyle/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/>
              <a:t> </a:t>
            </a:r>
            <a:r>
              <a:rPr lang="en-GB" dirty="0" smtClean="0"/>
              <a:t>A. S. </a:t>
            </a:r>
            <a:r>
              <a:rPr lang="en-GB" dirty="0" err="1" smtClean="0"/>
              <a:t>Negi</a:t>
            </a:r>
            <a:r>
              <a:rPr lang="en-GB" dirty="0" smtClean="0"/>
              <a:t>, S. C. </a:t>
            </a:r>
            <a:r>
              <a:rPr lang="en-GB" dirty="0" err="1" smtClean="0"/>
              <a:t>Anand</a:t>
            </a:r>
            <a:r>
              <a:rPr lang="en-GB" dirty="0" smtClean="0"/>
              <a:t>, </a:t>
            </a:r>
            <a:r>
              <a:rPr lang="en-GB" i="1" dirty="0" smtClean="0"/>
              <a:t>A </a:t>
            </a:r>
            <a:r>
              <a:rPr lang="en-GB" i="1" dirty="0" smtClean="0"/>
              <a:t>Textbook of Physical </a:t>
            </a:r>
            <a:r>
              <a:rPr lang="en-GB" i="1" dirty="0" smtClean="0"/>
              <a:t>Chemistry</a:t>
            </a:r>
            <a:r>
              <a:rPr lang="en-GB" dirty="0" smtClean="0"/>
              <a:t>, New Age </a:t>
            </a:r>
            <a:r>
              <a:rPr lang="en-GB" dirty="0" err="1" smtClean="0"/>
              <a:t>Intnl</a:t>
            </a:r>
            <a:r>
              <a:rPr lang="en-GB" dirty="0" smtClean="0"/>
              <a:t>, 1985</a:t>
            </a:r>
            <a:endParaRPr lang="en-GB" dirty="0" smtClean="0"/>
          </a:p>
          <a:p>
            <a:endParaRPr lang="en-US" dirty="0" smtClean="0"/>
          </a:p>
          <a:p>
            <a:r>
              <a:rPr lang="en-US" dirty="0" smtClean="0"/>
              <a:t>Ira N </a:t>
            </a:r>
            <a:r>
              <a:rPr lang="en-US" dirty="0" err="1" smtClean="0"/>
              <a:t>levine</a:t>
            </a:r>
            <a:r>
              <a:rPr lang="en-US" dirty="0" smtClean="0"/>
              <a:t>, </a:t>
            </a:r>
            <a:r>
              <a:rPr lang="en-US" i="1" dirty="0" smtClean="0"/>
              <a:t>Physical Chemistry</a:t>
            </a:r>
            <a:r>
              <a:rPr lang="en-US" dirty="0" smtClean="0"/>
              <a:t>, </a:t>
            </a:r>
            <a:r>
              <a:rPr lang="en-US" dirty="0" smtClean="0"/>
              <a:t>Tata McGraw-Hill Education, 2007 </a:t>
            </a:r>
            <a:endParaRPr lang="en-US" dirty="0" smtClean="0"/>
          </a:p>
          <a:p>
            <a:endParaRPr lang="en-US" dirty="0" smtClean="0"/>
          </a:p>
          <a:p>
            <a:r>
              <a:rPr lang="en-GB" dirty="0" smtClean="0"/>
              <a:t>B.R. </a:t>
            </a:r>
            <a:r>
              <a:rPr lang="en-GB" dirty="0" err="1" smtClean="0"/>
              <a:t>Puri</a:t>
            </a:r>
            <a:r>
              <a:rPr lang="en-GB" dirty="0" smtClean="0"/>
              <a:t>, L.R. Sharma, M.S. </a:t>
            </a:r>
            <a:r>
              <a:rPr lang="en-GB" dirty="0" err="1" smtClean="0"/>
              <a:t>Pathania</a:t>
            </a:r>
            <a:r>
              <a:rPr lang="en-GB" dirty="0" smtClean="0"/>
              <a:t>, </a:t>
            </a:r>
            <a:r>
              <a:rPr lang="en-GB" i="1" dirty="0" smtClean="0"/>
              <a:t>Principle of Physical Chemistry</a:t>
            </a:r>
            <a:r>
              <a:rPr lang="en-GB" dirty="0" smtClean="0"/>
              <a:t>, VISHAL </a:t>
            </a:r>
            <a:r>
              <a:rPr lang="en-GB" dirty="0" smtClean="0"/>
              <a:t>PUBLISHING Company, 01-Mar-2008</a:t>
            </a:r>
          </a:p>
          <a:p>
            <a:pPr>
              <a:buNone/>
            </a:pP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US" sz="2600" dirty="0"/>
              <a:t/>
            </a:r>
            <a:br>
              <a:rPr lang="en-US" sz="2600" dirty="0"/>
            </a:b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College logo_Updat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71717" y="365125"/>
            <a:ext cx="1393434" cy="156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361" y="6392514"/>
            <a:ext cx="617383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Catalysis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, </a:t>
            </a:r>
            <a:r>
              <a:rPr lang="en-US" sz="1600" b="1" dirty="0" err="1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Manju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 Sebastian, 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St Mary’s College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461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639" y="2175283"/>
            <a:ext cx="8924698" cy="2198915"/>
          </a:xfrm>
        </p:spPr>
        <p:txBody>
          <a:bodyPr>
            <a:normAutofit/>
          </a:bodyPr>
          <a:lstStyle/>
          <a:p>
            <a:r>
              <a:rPr lang="en-US" sz="45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45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College logo_Updat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71717" y="365125"/>
            <a:ext cx="1393434" cy="156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99026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:</a:t>
            </a:r>
            <a:r>
              <a:rPr lang="en-US" sz="2800" b="1" dirty="0" smtClean="0"/>
              <a:t>Characteristics  of a catalyst</a:t>
            </a:r>
            <a:endParaRPr lang="en-US" sz="2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319" y="2040394"/>
            <a:ext cx="10623744" cy="3811766"/>
          </a:xfrm>
        </p:spPr>
        <p:txBody>
          <a:bodyPr>
            <a:normAutofit lnSpcReduction="10000"/>
          </a:bodyPr>
          <a:lstStyle/>
          <a:p>
            <a:pPr marL="274320" indent="-274320" algn="just">
              <a:spcBef>
                <a:spcPts val="580"/>
              </a:spcBef>
              <a:defRPr/>
            </a:pPr>
            <a:r>
              <a:rPr lang="en-US" altLang="zh-CN" sz="2400" b="1" dirty="0" smtClean="0">
                <a:solidFill>
                  <a:srgbClr val="CC0000"/>
                </a:solidFill>
              </a:rPr>
              <a:t>Catalysis</a:t>
            </a:r>
            <a:r>
              <a:rPr lang="en-US" altLang="zh-CN" sz="2400" b="1" dirty="0" smtClean="0"/>
              <a:t> is a way of accelerating the rate of a chemical reaction by means of adding a substance called a </a:t>
            </a:r>
            <a:r>
              <a:rPr lang="en-US" altLang="zh-CN" sz="2400" b="1" dirty="0" smtClean="0">
                <a:solidFill>
                  <a:srgbClr val="CC0000"/>
                </a:solidFill>
              </a:rPr>
              <a:t>catalyst</a:t>
            </a:r>
            <a:r>
              <a:rPr lang="en-US" altLang="zh-CN" sz="2400" b="1" dirty="0" smtClean="0"/>
              <a:t>, which itself is not consumed by the overall reaction.</a:t>
            </a:r>
            <a:r>
              <a:rPr lang="en-US" altLang="zh-CN" sz="2400" dirty="0" smtClean="0"/>
              <a:t> </a:t>
            </a:r>
          </a:p>
          <a:p>
            <a:pPr marL="274320" indent="-274320">
              <a:spcBef>
                <a:spcPts val="580"/>
              </a:spcBef>
              <a:defRPr/>
            </a:pPr>
            <a:r>
              <a:rPr lang="en-US" altLang="zh-CN" sz="2400" dirty="0" smtClean="0"/>
              <a:t>A catalyst alters the rate of a chemical reaction without appearing in the end products.</a:t>
            </a:r>
          </a:p>
          <a:p>
            <a:pPr marL="274320" indent="-274320">
              <a:spcBef>
                <a:spcPts val="580"/>
              </a:spcBef>
              <a:defRPr/>
            </a:pPr>
            <a:r>
              <a:rPr lang="en-US" altLang="zh-CN" sz="2400" dirty="0" smtClean="0"/>
              <a:t>Catalysts cannot make energetically unfavorable reactions possible.</a:t>
            </a:r>
          </a:p>
          <a:p>
            <a:pPr marL="274320" indent="-274320">
              <a:spcBef>
                <a:spcPts val="580"/>
              </a:spcBef>
              <a:defRPr/>
            </a:pPr>
            <a:r>
              <a:rPr lang="en-US" altLang="zh-CN" sz="2400" dirty="0" smtClean="0"/>
              <a:t>Catalysts can not change the heat of a reaction.</a:t>
            </a:r>
          </a:p>
          <a:p>
            <a:pPr marL="274320" indent="-274320">
              <a:spcBef>
                <a:spcPts val="580"/>
              </a:spcBef>
              <a:defRPr/>
            </a:pPr>
            <a:r>
              <a:rPr lang="en-US" altLang="zh-CN" sz="2400" dirty="0" smtClean="0"/>
              <a:t>A catalyst has an optimum temperature.</a:t>
            </a:r>
          </a:p>
          <a:p>
            <a:pPr marL="274320" indent="-274320">
              <a:spcBef>
                <a:spcPts val="580"/>
              </a:spcBef>
              <a:defRPr/>
            </a:pPr>
            <a:r>
              <a:rPr lang="en-US" altLang="zh-CN" sz="2400" dirty="0" smtClean="0"/>
              <a:t>Catalysts can be poisoned.</a:t>
            </a:r>
          </a:p>
          <a:p>
            <a:pPr marL="274320" indent="-274320">
              <a:spcBef>
                <a:spcPts val="580"/>
              </a:spcBef>
              <a:defRPr/>
            </a:pPr>
            <a:r>
              <a:rPr lang="en-US" altLang="zh-CN" sz="2400" dirty="0" smtClean="0"/>
              <a:t>Catalyst has a </a:t>
            </a:r>
            <a:r>
              <a:rPr lang="en-US" altLang="zh-CN" sz="2400" b="1" dirty="0" smtClean="0"/>
              <a:t>selectivity</a:t>
            </a:r>
            <a:r>
              <a:rPr lang="en-US" altLang="zh-CN" sz="2400" dirty="0" smtClean="0"/>
              <a:t>. </a:t>
            </a:r>
          </a:p>
          <a:p>
            <a:endParaRPr lang="en-US" sz="4400" dirty="0"/>
          </a:p>
          <a:p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361" y="6392514"/>
            <a:ext cx="617383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Catalysis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, </a:t>
            </a:r>
            <a:r>
              <a:rPr lang="en-US" sz="1600" b="1" dirty="0" err="1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Manju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 Sebastian, 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St Mary’s College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College logo_Updat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71717" y="365125"/>
            <a:ext cx="1393434" cy="156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0415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3064"/>
            <a:ext cx="10218234" cy="102839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Promoters and catalyst poisons</a:t>
            </a:r>
            <a:endParaRPr lang="en-US" sz="2800" b="1" dirty="0">
              <a:solidFill>
                <a:srgbClr val="FF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445" y="1551049"/>
            <a:ext cx="9124272" cy="43361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/>
              <a:t>Promoters enhance the activity of a catalyst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Eg</a:t>
            </a:r>
            <a:r>
              <a:rPr lang="en-US" sz="2400" dirty="0" smtClean="0"/>
              <a:t>: Mo in Haber process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The substance that destroy or reduce the activity is known as poisons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Eg</a:t>
            </a:r>
            <a:r>
              <a:rPr lang="en-US" sz="2400" dirty="0" smtClean="0"/>
              <a:t>: As is used as a poison in contact process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US" sz="2200" dirty="0" smtClean="0"/>
          </a:p>
          <a:p>
            <a:endParaRPr lang="en-US" sz="2200" dirty="0"/>
          </a:p>
          <a:p>
            <a:endParaRPr lang="en-US" sz="2200" dirty="0"/>
          </a:p>
        </p:txBody>
      </p:sp>
      <p:pic>
        <p:nvPicPr>
          <p:cNvPr id="7" name="Picture 6" descr="College logo_Updat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71717" y="365125"/>
            <a:ext cx="1393434" cy="156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361" y="6392514"/>
            <a:ext cx="617383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Catalysis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, </a:t>
            </a:r>
            <a:r>
              <a:rPr lang="en-US" sz="1600" b="1" dirty="0" err="1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Manju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 Sebastian, 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St Mary’s College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653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3064"/>
            <a:ext cx="10218234" cy="102839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Types of catalysis</a:t>
            </a:r>
            <a:endParaRPr lang="en-US" sz="3200" b="1" dirty="0">
              <a:solidFill>
                <a:srgbClr val="FF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445" y="1551049"/>
            <a:ext cx="8373795" cy="43361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altLang="zh-CN" sz="3600" b="1" dirty="0" smtClean="0">
                <a:solidFill>
                  <a:srgbClr val="0070C0"/>
                </a:solidFill>
                <a:ea typeface="华文新魏"/>
                <a:cs typeface="华文新魏"/>
              </a:rPr>
              <a:t>homogeneous catalysis</a:t>
            </a:r>
            <a:r>
              <a:rPr lang="en-US" altLang="zh-CN" sz="3600" dirty="0" smtClean="0">
                <a:solidFill>
                  <a:srgbClr val="0070C0"/>
                </a:solidFill>
                <a:ea typeface="华文新魏"/>
                <a:cs typeface="华文新魏"/>
              </a:rPr>
              <a:t> </a:t>
            </a:r>
          </a:p>
          <a:p>
            <a:pPr lvl="1" algn="just"/>
            <a:r>
              <a:rPr lang="en-US" altLang="zh-CN" b="1" dirty="0" smtClean="0">
                <a:ea typeface="华文新魏"/>
                <a:cs typeface="华文新魏"/>
              </a:rPr>
              <a:t>Reactants and catalyst are in the same phase</a:t>
            </a:r>
          </a:p>
          <a:p>
            <a:pPr lvl="1" algn="just"/>
            <a:r>
              <a:rPr lang="en-US" altLang="zh-CN" b="1" dirty="0" err="1" smtClean="0">
                <a:ea typeface="华文新魏"/>
                <a:cs typeface="华文新魏"/>
              </a:rPr>
              <a:t>Eg</a:t>
            </a:r>
            <a:r>
              <a:rPr lang="en-US" altLang="zh-CN" b="1" dirty="0" smtClean="0">
                <a:ea typeface="华文新魏"/>
                <a:cs typeface="华文新魏"/>
              </a:rPr>
              <a:t>-lead chamber process </a:t>
            </a:r>
          </a:p>
          <a:p>
            <a:pPr lvl="2" algn="just"/>
            <a:r>
              <a:rPr lang="en-US" altLang="zh-CN" b="1" dirty="0" smtClean="0">
                <a:ea typeface="华文新魏"/>
                <a:cs typeface="华文新魏"/>
              </a:rPr>
              <a:t>SO</a:t>
            </a:r>
            <a:r>
              <a:rPr lang="en-US" altLang="zh-CN" b="1" baseline="-25000" dirty="0" smtClean="0">
                <a:ea typeface="华文新魏"/>
                <a:cs typeface="华文新魏"/>
              </a:rPr>
              <a:t>2(g)</a:t>
            </a:r>
            <a:r>
              <a:rPr lang="en-US" altLang="zh-CN" b="1" dirty="0" smtClean="0">
                <a:ea typeface="华文新魏"/>
                <a:cs typeface="华文新魏"/>
              </a:rPr>
              <a:t>+O</a:t>
            </a:r>
            <a:r>
              <a:rPr lang="en-US" altLang="zh-CN" b="1" baseline="-25000" dirty="0" smtClean="0">
                <a:ea typeface="华文新魏"/>
                <a:cs typeface="华文新魏"/>
              </a:rPr>
              <a:t>2(g)</a:t>
            </a:r>
            <a:r>
              <a:rPr lang="en-US" altLang="zh-CN" b="1" dirty="0" smtClean="0">
                <a:ea typeface="华文新魏"/>
                <a:cs typeface="华文新魏"/>
              </a:rPr>
              <a:t>---</a:t>
            </a:r>
            <a:r>
              <a:rPr lang="en-US" altLang="zh-CN" b="1" dirty="0" smtClean="0">
                <a:ea typeface="华文新魏"/>
                <a:cs typeface="华文新魏"/>
                <a:sym typeface="Wingdings" pitchFamily="2" charset="2"/>
              </a:rPr>
              <a:t> SO</a:t>
            </a:r>
            <a:r>
              <a:rPr lang="en-US" altLang="zh-CN" b="1" baseline="-25000" dirty="0" smtClean="0">
                <a:ea typeface="华文新魏"/>
                <a:cs typeface="华文新魏"/>
                <a:sym typeface="Wingdings" pitchFamily="2" charset="2"/>
              </a:rPr>
              <a:t>3(g)</a:t>
            </a:r>
            <a:r>
              <a:rPr lang="en-US" altLang="zh-CN" b="1" dirty="0" smtClean="0">
                <a:ea typeface="华文新魏"/>
                <a:cs typeface="华文新魏"/>
                <a:sym typeface="Wingdings" pitchFamily="2" charset="2"/>
              </a:rPr>
              <a:t> using NO</a:t>
            </a:r>
            <a:r>
              <a:rPr lang="en-US" altLang="zh-CN" b="1" baseline="-25000" dirty="0" smtClean="0">
                <a:ea typeface="华文新魏"/>
                <a:cs typeface="华文新魏"/>
                <a:sym typeface="Wingdings" pitchFamily="2" charset="2"/>
              </a:rPr>
              <a:t>(g) </a:t>
            </a:r>
            <a:r>
              <a:rPr lang="en-US" altLang="zh-CN" b="1" dirty="0" smtClean="0">
                <a:ea typeface="华文新魏"/>
                <a:cs typeface="华文新魏"/>
                <a:sym typeface="Wingdings" pitchFamily="2" charset="2"/>
              </a:rPr>
              <a:t>as catalyst</a:t>
            </a:r>
            <a:endParaRPr lang="en-US" altLang="zh-CN" b="1" dirty="0" smtClean="0">
              <a:ea typeface="华文新魏"/>
              <a:cs typeface="华文新魏"/>
            </a:endParaRPr>
          </a:p>
          <a:p>
            <a:pPr algn="just"/>
            <a:r>
              <a:rPr lang="en-US" altLang="zh-CN" sz="3600" b="1" dirty="0" smtClean="0">
                <a:solidFill>
                  <a:srgbClr val="0070C0"/>
                </a:solidFill>
                <a:ea typeface="华文新魏"/>
                <a:cs typeface="华文新魏"/>
              </a:rPr>
              <a:t>heterogeneous catalysis</a:t>
            </a:r>
          </a:p>
          <a:p>
            <a:pPr lvl="1" algn="just"/>
            <a:r>
              <a:rPr lang="en-US" altLang="zh-CN" b="1" dirty="0" smtClean="0">
                <a:ea typeface="华文新魏"/>
                <a:cs typeface="华文新魏"/>
              </a:rPr>
              <a:t>Reactants and catalyst are in different phase</a:t>
            </a:r>
          </a:p>
          <a:p>
            <a:pPr lvl="2" algn="just"/>
            <a:r>
              <a:rPr lang="en-US" altLang="zh-CN" b="1" dirty="0" smtClean="0">
                <a:ea typeface="华文新魏"/>
                <a:cs typeface="华文新魏"/>
              </a:rPr>
              <a:t>Contact process using Pt and V</a:t>
            </a:r>
            <a:r>
              <a:rPr lang="en-US" altLang="zh-CN" b="1" baseline="-25000" dirty="0" smtClean="0">
                <a:ea typeface="华文新魏"/>
                <a:cs typeface="华文新魏"/>
              </a:rPr>
              <a:t>2</a:t>
            </a:r>
            <a:r>
              <a:rPr lang="en-US" altLang="zh-CN" b="1" dirty="0" smtClean="0">
                <a:ea typeface="华文新魏"/>
                <a:cs typeface="华文新魏"/>
              </a:rPr>
              <a:t>O</a:t>
            </a:r>
            <a:r>
              <a:rPr lang="en-US" altLang="zh-CN" b="1" baseline="-25000" dirty="0" smtClean="0">
                <a:ea typeface="华文新魏"/>
                <a:cs typeface="华文新魏"/>
              </a:rPr>
              <a:t>5</a:t>
            </a:r>
            <a:r>
              <a:rPr lang="en-US" altLang="zh-CN" b="1" dirty="0" smtClean="0">
                <a:ea typeface="华文新魏"/>
                <a:cs typeface="华文新魏"/>
              </a:rPr>
              <a:t> as catalysts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US" sz="2200" dirty="0" smtClean="0"/>
          </a:p>
          <a:p>
            <a:endParaRPr lang="en-US" sz="3600" dirty="0"/>
          </a:p>
          <a:p>
            <a:endParaRPr lang="en-US" sz="3600" dirty="0"/>
          </a:p>
        </p:txBody>
      </p:sp>
      <p:pic>
        <p:nvPicPr>
          <p:cNvPr id="7" name="Picture 6" descr="College logo_Updat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71717" y="365125"/>
            <a:ext cx="1393434" cy="156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361" y="6392514"/>
            <a:ext cx="617383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Catalysis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, </a:t>
            </a:r>
            <a:r>
              <a:rPr lang="en-US" sz="1600" b="1" dirty="0" err="1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Manju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 Sebastian, 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St Mary’s College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098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3064"/>
            <a:ext cx="10218234" cy="102839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Theories of catalysis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445" y="636649"/>
            <a:ext cx="8373795" cy="43361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2950" indent="-742950">
              <a:buFont typeface="Franklin Gothic Book" pitchFamily="34" charset="0"/>
              <a:buAutoNum type="arabicPeriod"/>
            </a:pPr>
            <a:r>
              <a:rPr lang="en-US" sz="3200" dirty="0" smtClean="0"/>
              <a:t>Intermediate compound formation theory of homogeneous catalysis</a:t>
            </a:r>
          </a:p>
          <a:p>
            <a:pPr marL="776288" lvl="1" indent="-457200"/>
            <a:r>
              <a:rPr lang="en-US" dirty="0" smtClean="0"/>
              <a:t>Catalyst remain unchanged at the end of the reaction</a:t>
            </a:r>
          </a:p>
          <a:p>
            <a:pPr marL="776288" lvl="1" indent="-457200"/>
            <a:r>
              <a:rPr lang="en-US" dirty="0" smtClean="0"/>
              <a:t>Increase in catalyst concentration sometimes increases the rate</a:t>
            </a:r>
          </a:p>
          <a:p>
            <a:pPr marL="776288" lvl="1" indent="-457200"/>
            <a:r>
              <a:rPr lang="en-US" dirty="0" smtClean="0"/>
              <a:t>Specificity-catalyst enters into the reaction and influenced the path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US" sz="2200" dirty="0" smtClean="0"/>
          </a:p>
          <a:p>
            <a:endParaRPr lang="en-US" sz="3600" dirty="0"/>
          </a:p>
          <a:p>
            <a:endParaRPr lang="en-US" sz="3600" dirty="0"/>
          </a:p>
        </p:txBody>
      </p:sp>
      <p:pic>
        <p:nvPicPr>
          <p:cNvPr id="7" name="Picture 6" descr="College logo_Updat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71717" y="365125"/>
            <a:ext cx="1393434" cy="156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3486150" y="3990975"/>
            <a:ext cx="475130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33CC"/>
                </a:solidFill>
              </a:rPr>
              <a:t>A+B </a:t>
            </a:r>
            <a:r>
              <a:rPr lang="en-US" sz="3600" b="1" dirty="0">
                <a:solidFill>
                  <a:srgbClr val="0033CC"/>
                </a:solidFill>
                <a:sym typeface="Wingdings" pitchFamily="2" charset="2"/>
              </a:rPr>
              <a:t> AB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  <a:sym typeface="Wingdings" pitchFamily="2" charset="2"/>
              </a:rPr>
              <a:t>Step </a:t>
            </a:r>
            <a:r>
              <a:rPr lang="en-US" sz="3600" dirty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en-US" sz="3600" dirty="0">
                <a:sym typeface="Wingdings" pitchFamily="2" charset="2"/>
              </a:rPr>
              <a:t>: </a:t>
            </a:r>
            <a:r>
              <a:rPr lang="en-US" sz="3600" dirty="0">
                <a:solidFill>
                  <a:srgbClr val="0000FF"/>
                </a:solidFill>
                <a:sym typeface="Wingdings" pitchFamily="2" charset="2"/>
              </a:rPr>
              <a:t>A+C  AC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sym typeface="Wingdings" pitchFamily="2" charset="2"/>
              </a:rPr>
              <a:t>Step 2</a:t>
            </a:r>
            <a:r>
              <a:rPr lang="en-US" sz="3600" dirty="0">
                <a:sym typeface="Wingdings" pitchFamily="2" charset="2"/>
              </a:rPr>
              <a:t>: </a:t>
            </a:r>
            <a:r>
              <a:rPr lang="en-US" sz="3600" dirty="0">
                <a:solidFill>
                  <a:srgbClr val="0000FF"/>
                </a:solidFill>
                <a:sym typeface="Wingdings" pitchFamily="2" charset="2"/>
              </a:rPr>
              <a:t>AC + B  AB + C 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361" y="6392514"/>
            <a:ext cx="617383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Catalysis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, </a:t>
            </a:r>
            <a:r>
              <a:rPr lang="en-US" sz="1600" b="1" dirty="0" err="1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Manju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 Sebastian, 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St Mary’s College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269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3064"/>
            <a:ext cx="10218234" cy="102839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Theories of catalysis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445" y="1551049"/>
            <a:ext cx="9493935" cy="43361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2950" indent="-742950">
              <a:buFont typeface="+mj-lt"/>
              <a:buAutoNum type="arabicPeriod" startAt="2"/>
              <a:defRPr/>
            </a:pPr>
            <a:r>
              <a:rPr lang="en-US" sz="4000" dirty="0" smtClean="0"/>
              <a:t>Adsorption theory of heterogeneous catalysis</a:t>
            </a:r>
          </a:p>
          <a:p>
            <a:pPr lvl="2">
              <a:defRPr/>
            </a:pPr>
            <a:r>
              <a:rPr lang="en-US" sz="3200" dirty="0" err="1" smtClean="0">
                <a:solidFill>
                  <a:srgbClr val="002060"/>
                </a:solidFill>
              </a:rPr>
              <a:t>Physisorption</a:t>
            </a:r>
            <a:r>
              <a:rPr lang="en-US" sz="3200" dirty="0" smtClean="0">
                <a:solidFill>
                  <a:srgbClr val="002060"/>
                </a:solidFill>
              </a:rPr>
              <a:t> of reactants on to the surface of catalyst</a:t>
            </a:r>
          </a:p>
          <a:p>
            <a:pPr lvl="2">
              <a:defRPr/>
            </a:pPr>
            <a:r>
              <a:rPr lang="en-US" sz="3200" dirty="0" smtClean="0">
                <a:solidFill>
                  <a:srgbClr val="002060"/>
                </a:solidFill>
              </a:rPr>
              <a:t>Activated complex (</a:t>
            </a:r>
            <a:r>
              <a:rPr lang="en-US" sz="3200" dirty="0" err="1" smtClean="0">
                <a:solidFill>
                  <a:srgbClr val="002060"/>
                </a:solidFill>
              </a:rPr>
              <a:t>molecules+catalyst</a:t>
            </a:r>
            <a:r>
              <a:rPr lang="en-US" sz="3200" dirty="0" smtClean="0">
                <a:solidFill>
                  <a:srgbClr val="002060"/>
                </a:solidFill>
              </a:rPr>
              <a:t>)</a:t>
            </a:r>
          </a:p>
          <a:p>
            <a:pPr lvl="2">
              <a:defRPr/>
            </a:pPr>
            <a:r>
              <a:rPr lang="en-US" sz="3200" dirty="0" smtClean="0">
                <a:solidFill>
                  <a:srgbClr val="002060"/>
                </a:solidFill>
              </a:rPr>
              <a:t>Adsorbed activated complex to product (on surface)</a:t>
            </a:r>
          </a:p>
          <a:p>
            <a:pPr lvl="2">
              <a:defRPr/>
            </a:pPr>
            <a:r>
              <a:rPr lang="en-US" sz="3200" dirty="0" smtClean="0">
                <a:solidFill>
                  <a:srgbClr val="002060"/>
                </a:solidFill>
              </a:rPr>
              <a:t>Desorption</a:t>
            </a:r>
          </a:p>
          <a:p>
            <a:pPr lvl="1">
              <a:lnSpc>
                <a:spcPct val="120000"/>
              </a:lnSpc>
            </a:pPr>
            <a:endParaRPr lang="en-US" sz="4400" dirty="0"/>
          </a:p>
          <a:p>
            <a:endParaRPr lang="en-US" sz="3600" dirty="0"/>
          </a:p>
        </p:txBody>
      </p:sp>
      <p:pic>
        <p:nvPicPr>
          <p:cNvPr id="7" name="Picture 6" descr="College logo_Updat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71717" y="365125"/>
            <a:ext cx="1393434" cy="156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361" y="6392514"/>
            <a:ext cx="617383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Catalysis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, </a:t>
            </a:r>
            <a:r>
              <a:rPr lang="en-US" sz="1600" b="1" dirty="0" err="1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Manju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 Sebastian, 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St Mary’s College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823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llege logo_Updat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71717" y="365125"/>
            <a:ext cx="1393434" cy="156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800225" y="0"/>
            <a:ext cx="75438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2538" y="4810125"/>
            <a:ext cx="81248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76300" y="5019675"/>
            <a:ext cx="88582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361" y="6392514"/>
            <a:ext cx="617383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Catalysis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, </a:t>
            </a:r>
            <a:r>
              <a:rPr lang="en-US" sz="1600" b="1" dirty="0" err="1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Manju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 Sebastian, 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St Mary’s College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27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3064"/>
            <a:ext cx="10218234" cy="102839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Enzyme Catalysis</a:t>
            </a:r>
            <a:endParaRPr lang="en-US" sz="2800" b="1" dirty="0">
              <a:solidFill>
                <a:srgbClr val="FF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445" y="1551049"/>
            <a:ext cx="9493935" cy="43361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altLang="zh-CN" dirty="0" smtClean="0">
                <a:ea typeface="华文新魏"/>
                <a:cs typeface="华文新魏"/>
              </a:rPr>
              <a:t>An enzyme is a protein that acts as a biological catalyst.</a:t>
            </a:r>
          </a:p>
          <a:p>
            <a:r>
              <a:rPr lang="zh-CN" altLang="en-US" dirty="0" smtClean="0">
                <a:ea typeface="华文新魏"/>
                <a:cs typeface="华文新魏"/>
              </a:rPr>
              <a:t> </a:t>
            </a:r>
            <a:r>
              <a:rPr lang="en-US" altLang="zh-CN" dirty="0" smtClean="0">
                <a:ea typeface="华文新魏"/>
                <a:cs typeface="华文新魏"/>
              </a:rPr>
              <a:t>The study of the rate at which an enzyme works is called </a:t>
            </a:r>
            <a:r>
              <a:rPr lang="en-US" altLang="zh-CN" b="1" dirty="0" smtClean="0">
                <a:ea typeface="华文新魏"/>
                <a:cs typeface="华文新魏"/>
              </a:rPr>
              <a:t>enzyme kinetics</a:t>
            </a:r>
            <a:r>
              <a:rPr lang="en-US" altLang="zh-CN" dirty="0" smtClean="0">
                <a:ea typeface="华文新魏"/>
                <a:cs typeface="华文新魏"/>
              </a:rPr>
              <a:t>. </a:t>
            </a:r>
          </a:p>
          <a:p>
            <a:r>
              <a:rPr lang="en-US" altLang="zh-CN" dirty="0" smtClean="0">
                <a:ea typeface="华文新魏"/>
                <a:cs typeface="华文新魏"/>
              </a:rPr>
              <a:t>two large classes of enzymes: </a:t>
            </a:r>
          </a:p>
          <a:p>
            <a:pPr lvl="1"/>
            <a:r>
              <a:rPr lang="en-US" altLang="zh-CN" sz="3200" dirty="0" smtClean="0">
                <a:ea typeface="华文新魏"/>
                <a:cs typeface="华文新魏"/>
              </a:rPr>
              <a:t>the hydrolytic enzymes</a:t>
            </a:r>
          </a:p>
          <a:p>
            <a:pPr lvl="1"/>
            <a:r>
              <a:rPr lang="en-US" altLang="zh-CN" sz="3200" dirty="0" smtClean="0">
                <a:ea typeface="华文新魏"/>
                <a:cs typeface="华文新魏"/>
              </a:rPr>
              <a:t>the oxidation-reduction enzymes.</a:t>
            </a:r>
          </a:p>
          <a:p>
            <a:r>
              <a:rPr lang="en-US" altLang="zh-CN" dirty="0" smtClean="0">
                <a:ea typeface="华文新魏"/>
                <a:cs typeface="华文新魏"/>
              </a:rPr>
              <a:t>enzyme catalysis is midway between homogeneous and heterogeneous catalysis. </a:t>
            </a:r>
            <a:endParaRPr lang="zh-CN" altLang="en-US" dirty="0" smtClean="0">
              <a:ea typeface="华文新魏"/>
              <a:cs typeface="华文新魏"/>
            </a:endParaRPr>
          </a:p>
          <a:p>
            <a:endParaRPr lang="en-US" sz="2400" dirty="0"/>
          </a:p>
          <a:p>
            <a:pPr lvl="1">
              <a:lnSpc>
                <a:spcPct val="120000"/>
              </a:lnSpc>
            </a:pPr>
            <a:endParaRPr lang="en-US" sz="4400" dirty="0"/>
          </a:p>
          <a:p>
            <a:endParaRPr lang="en-US" sz="3600" dirty="0"/>
          </a:p>
        </p:txBody>
      </p:sp>
      <p:pic>
        <p:nvPicPr>
          <p:cNvPr id="7" name="Picture 6" descr="College logo_Updat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71717" y="365125"/>
            <a:ext cx="1393434" cy="156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361" y="6392514"/>
            <a:ext cx="617383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Catalysis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, </a:t>
            </a:r>
            <a:r>
              <a:rPr lang="en-US" sz="1600" b="1" dirty="0" err="1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Manju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 Sebastian, 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St Mary’s College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179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390214"/>
            <a:ext cx="10218234" cy="102839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General characteristics of enzyme and enzyme catalysis</a:t>
            </a:r>
            <a:endParaRPr lang="en-US" sz="2800" b="1" dirty="0">
              <a:solidFill>
                <a:srgbClr val="FF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445" y="1551049"/>
            <a:ext cx="8373795" cy="43361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400" dirty="0" smtClean="0"/>
              <a:t>High efficiency</a:t>
            </a:r>
          </a:p>
          <a:p>
            <a:r>
              <a:rPr lang="en-US" sz="2400" dirty="0" smtClean="0"/>
              <a:t>Only small quantity is needed</a:t>
            </a:r>
          </a:p>
          <a:p>
            <a:r>
              <a:rPr lang="en-US" sz="2400" dirty="0" smtClean="0"/>
              <a:t>Enzymes are unaltered during a reaction</a:t>
            </a:r>
          </a:p>
          <a:p>
            <a:r>
              <a:rPr lang="en-US" sz="2400" dirty="0" smtClean="0"/>
              <a:t>Highly specific</a:t>
            </a:r>
          </a:p>
          <a:p>
            <a:r>
              <a:rPr lang="en-US" sz="2400" dirty="0" smtClean="0"/>
              <a:t>pH dependent</a:t>
            </a:r>
          </a:p>
          <a:p>
            <a:r>
              <a:rPr lang="en-US" sz="2400" dirty="0" smtClean="0"/>
              <a:t>Optimum temperature</a:t>
            </a:r>
          </a:p>
          <a:p>
            <a:r>
              <a:rPr lang="en-US" sz="2400" dirty="0" smtClean="0"/>
              <a:t>Enzyme activators (</a:t>
            </a:r>
            <a:r>
              <a:rPr lang="en-US" sz="2400" i="1" dirty="0" smtClean="0"/>
              <a:t>enzyme regulators</a:t>
            </a:r>
            <a:r>
              <a:rPr lang="en-US" sz="2400" dirty="0" smtClean="0"/>
              <a:t>), enzyme inhibitors (</a:t>
            </a:r>
            <a:r>
              <a:rPr lang="en-US" sz="2400" i="1" dirty="0" smtClean="0"/>
              <a:t>enzyme modifiers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US" sz="2200" dirty="0" smtClean="0"/>
          </a:p>
          <a:p>
            <a:endParaRPr lang="en-US" sz="3600" dirty="0"/>
          </a:p>
          <a:p>
            <a:endParaRPr lang="en-US" sz="3600" dirty="0"/>
          </a:p>
        </p:txBody>
      </p:sp>
      <p:pic>
        <p:nvPicPr>
          <p:cNvPr id="7" name="Picture 6" descr="College logo_Updat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71717" y="365125"/>
            <a:ext cx="1393434" cy="156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361" y="6392514"/>
            <a:ext cx="617383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Catalysis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, </a:t>
            </a:r>
            <a:r>
              <a:rPr lang="en-US" sz="1600" b="1" dirty="0" err="1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Manju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 Sebastian, 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St Mary’s College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561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498</Words>
  <Application>Microsoft Office PowerPoint</Application>
  <PresentationFormat>Custom</PresentationFormat>
  <Paragraphs>94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CATALYSIS</vt:lpstr>
      <vt:lpstr>INTRODUCTION :Characteristics  of a catalyst</vt:lpstr>
      <vt:lpstr>Promoters and catalyst poisons</vt:lpstr>
      <vt:lpstr>Types of catalysis</vt:lpstr>
      <vt:lpstr>Theories of catalysis</vt:lpstr>
      <vt:lpstr>Theories of catalysis</vt:lpstr>
      <vt:lpstr>Slide 7</vt:lpstr>
      <vt:lpstr>Enzyme Catalysis</vt:lpstr>
      <vt:lpstr>General characteristics of enzyme and enzyme catalysis</vt:lpstr>
      <vt:lpstr>Slide 10</vt:lpstr>
      <vt:lpstr>Slide 11</vt:lpstr>
      <vt:lpstr>REFERENCES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Terpenoids</dc:title>
  <dc:creator>Chemistry Dept</dc:creator>
  <cp:lastModifiedBy>Windows User</cp:lastModifiedBy>
  <cp:revision>67</cp:revision>
  <dcterms:created xsi:type="dcterms:W3CDTF">2018-11-28T03:08:29Z</dcterms:created>
  <dcterms:modified xsi:type="dcterms:W3CDTF">2019-07-09T06:45:12Z</dcterms:modified>
</cp:coreProperties>
</file>